
<file path=[Content_Types].xml><?xml version="1.0" encoding="utf-8"?>
<Types xmlns="http://schemas.openxmlformats.org/package/2006/content-types">
  <Override PartName="/ppt/slideLayouts/slideLayout10.xml" ContentType="application/vnd.openxmlformats-officedocument.presentationml.slideLayout+xml"/>
  <Default Extension="bin" ContentType="application/vnd.openxmlformats-officedocument.presentationml.printerSettings"/>
  <Override PartName="/ppt/slides/slide14.xml" ContentType="application/vnd.openxmlformats-officedocument.presentationml.slide+xml"/>
  <Default Extension="rels" ContentType="application/vnd.openxmlformats-package.relationships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tags/tag4.xml" ContentType="application/vnd.openxmlformats-officedocument.presentationml.tags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44.xml" ContentType="application/vnd.openxmlformats-officedocument.presentationml.slide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tags/tag3.xml" ContentType="application/vnd.openxmlformats-officedocument.presentationml.tag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tags/tag2.xml" ContentType="application/vnd.openxmlformats-officedocument.presentationml.tags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slides/slide42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tags/tag1.xml" ContentType="application/vnd.openxmlformats-officedocument.presentationml.tag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slides/slide41.xml" ContentType="application/vnd.openxmlformats-officedocument.presentationml.slide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slides/slide47.xml" ContentType="application/vnd.openxmlformats-officedocument.presentationml.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Default Extension="tiff" ContentType="image/tiff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tags/tag5.xml" ContentType="application/vnd.openxmlformats-officedocument.presentationml.tags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pdf" ContentType="application/pd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96" r:id="rId1"/>
  </p:sldMasterIdLst>
  <p:notesMasterIdLst>
    <p:notesMasterId r:id="rId53"/>
  </p:notesMasterIdLst>
  <p:sldIdLst>
    <p:sldId id="256" r:id="rId2"/>
    <p:sldId id="259" r:id="rId3"/>
    <p:sldId id="277" r:id="rId4"/>
    <p:sldId id="260" r:id="rId5"/>
    <p:sldId id="262" r:id="rId6"/>
    <p:sldId id="342" r:id="rId7"/>
    <p:sldId id="343" r:id="rId8"/>
    <p:sldId id="344" r:id="rId9"/>
    <p:sldId id="345" r:id="rId10"/>
    <p:sldId id="346" r:id="rId11"/>
    <p:sldId id="351" r:id="rId12"/>
    <p:sldId id="347" r:id="rId13"/>
    <p:sldId id="348" r:id="rId14"/>
    <p:sldId id="257" r:id="rId15"/>
    <p:sldId id="278" r:id="rId16"/>
    <p:sldId id="340" r:id="rId17"/>
    <p:sldId id="341" r:id="rId18"/>
    <p:sldId id="279" r:id="rId19"/>
    <p:sldId id="281" r:id="rId20"/>
    <p:sldId id="349" r:id="rId21"/>
    <p:sldId id="292" r:id="rId22"/>
    <p:sldId id="293" r:id="rId23"/>
    <p:sldId id="299" r:id="rId24"/>
    <p:sldId id="300" r:id="rId25"/>
    <p:sldId id="305" r:id="rId26"/>
    <p:sldId id="306" r:id="rId27"/>
    <p:sldId id="332" r:id="rId28"/>
    <p:sldId id="263" r:id="rId29"/>
    <p:sldId id="264" r:id="rId30"/>
    <p:sldId id="265" r:id="rId31"/>
    <p:sldId id="266" r:id="rId32"/>
    <p:sldId id="267" r:id="rId33"/>
    <p:sldId id="268" r:id="rId34"/>
    <p:sldId id="269" r:id="rId35"/>
    <p:sldId id="270" r:id="rId36"/>
    <p:sldId id="271" r:id="rId37"/>
    <p:sldId id="272" r:id="rId38"/>
    <p:sldId id="274" r:id="rId39"/>
    <p:sldId id="275" r:id="rId40"/>
    <p:sldId id="276" r:id="rId41"/>
    <p:sldId id="352" r:id="rId42"/>
    <p:sldId id="350" r:id="rId43"/>
    <p:sldId id="273" r:id="rId44"/>
    <p:sldId id="286" r:id="rId45"/>
    <p:sldId id="315" r:id="rId46"/>
    <p:sldId id="316" r:id="rId47"/>
    <p:sldId id="287" r:id="rId48"/>
    <p:sldId id="282" r:id="rId49"/>
    <p:sldId id="284" r:id="rId50"/>
    <p:sldId id="285" r:id="rId51"/>
    <p:sldId id="337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8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EC66B-06A5-CF44-B2D2-34FAB624FEE1}" type="datetimeFigureOut">
              <a:rPr lang="en-US" smtClean="0"/>
              <a:pPr/>
              <a:t>7/18/13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3BE7C-1133-8740-B53B-39556FB4C1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B440A8-78D2-854A-8AFD-BD64CDCEF342}" type="slidenum">
              <a:rPr lang="en-US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/>
              <a:t>16</a:t>
            </a:fld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53DBC-3FEE-F847-8758-19993227FC3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30575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FF322CAB-A655-B247-9834-9F6A4C808328}" type="datetimeFigureOut">
              <a:rPr lang="en-US" smtClean="0"/>
              <a:pPr/>
              <a:t>7/18/13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FDD67CCC-48C1-9440-9640-747DC8541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2CAB-A655-B247-9834-9F6A4C808328}" type="datetimeFigureOut">
              <a:rPr lang="en-US" smtClean="0"/>
              <a:pPr/>
              <a:t>7/18/13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7CCC-48C1-9440-9640-747DC85414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2CAB-A655-B247-9834-9F6A4C808328}" type="datetimeFigureOut">
              <a:rPr lang="en-US" smtClean="0"/>
              <a:pPr/>
              <a:t>7/18/13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7CCC-48C1-9440-9640-747DC8541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2CAB-A655-B247-9834-9F6A4C808328}" type="datetimeFigureOut">
              <a:rPr lang="en-US" smtClean="0"/>
              <a:pPr/>
              <a:t>7/18/13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7CCC-48C1-9440-9640-747DC8541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FF322CAB-A655-B247-9834-9F6A4C808328}" type="datetimeFigureOut">
              <a:rPr lang="en-US" smtClean="0"/>
              <a:pPr/>
              <a:t>7/18/13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FDD67CCC-48C1-9440-9640-747DC8541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2CAB-A655-B247-9834-9F6A4C808328}" type="datetimeFigureOut">
              <a:rPr lang="en-US" smtClean="0"/>
              <a:pPr/>
              <a:t>7/18/13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7CCC-48C1-9440-9640-747DC8541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2CAB-A655-B247-9834-9F6A4C808328}" type="datetimeFigureOut">
              <a:rPr lang="en-US" smtClean="0"/>
              <a:pPr/>
              <a:t>7/18/13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7CCC-48C1-9440-9640-747DC8541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2CAB-A655-B247-9834-9F6A4C808328}" type="datetimeFigureOut">
              <a:rPr lang="en-US" smtClean="0"/>
              <a:pPr/>
              <a:t>7/18/13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7CCC-48C1-9440-9640-747DC8541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2CAB-A655-B247-9834-9F6A4C808328}" type="datetimeFigureOut">
              <a:rPr lang="en-US" smtClean="0"/>
              <a:pPr/>
              <a:t>7/18/13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7CCC-48C1-9440-9640-747DC8541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2CAB-A655-B247-9834-9F6A4C808328}" type="datetimeFigureOut">
              <a:rPr lang="en-US" smtClean="0"/>
              <a:pPr/>
              <a:t>7/18/13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7CCC-48C1-9440-9640-747DC8541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2CAB-A655-B247-9834-9F6A4C808328}" type="datetimeFigureOut">
              <a:rPr lang="en-US" smtClean="0"/>
              <a:pPr/>
              <a:t>7/18/13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7CCC-48C1-9440-9640-747DC8541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F322CAB-A655-B247-9834-9F6A4C808328}" type="datetimeFigureOut">
              <a:rPr lang="en-US" smtClean="0"/>
              <a:pPr/>
              <a:t>7/18/13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DD67CCC-48C1-9440-9640-747DC8541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hyperlink" Target="http://www.iris.edu/dms/products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is.edu/spud/event" TargetMode="External"/><Relationship Id="rId4" Type="http://schemas.openxmlformats.org/officeDocument/2006/relationships/hyperlink" Target="http://www.iris.edu/spud/all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df"/><Relationship Id="rId3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df"/><Relationship Id="rId3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timahern%201/TimBookSyncFolder%20/Talks/2013%20Talks/CIG-Alaska/SEAlaska.mov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hyperlink" Target="mailto:product@iris.washington.edu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service.iris.edu/fdsnws/station/1/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timahern%201/TimBookSyncFolder%20/Talks/2013%20Talks/CIG-Alaska/3D-GMV_TA_3C_2013_01_05_085819.mp4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" b="1" dirty="0" smtClean="0"/>
              <a:t>IRIS Services, Products, Quality Assurance Efforts, and Potential Links to High Performance Computing in the Era of BIG DATA 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By T. Ahern, M. </a:t>
            </a:r>
            <a:r>
              <a:rPr lang="en-US" dirty="0" err="1" smtClean="0"/>
              <a:t>Bahavar</a:t>
            </a:r>
            <a:r>
              <a:rPr lang="en-US" dirty="0" smtClean="0"/>
              <a:t>, </a:t>
            </a:r>
            <a:r>
              <a:rPr lang="en-US" dirty="0" err="1" smtClean="0"/>
              <a:t>R.Casey</a:t>
            </a:r>
            <a:r>
              <a:rPr lang="en-US" dirty="0" smtClean="0"/>
              <a:t>, C. </a:t>
            </a:r>
            <a:r>
              <a:rPr lang="en-US" dirty="0" err="1" smtClean="0"/>
              <a:t>Trabant</a:t>
            </a:r>
            <a:r>
              <a:rPr lang="en-US" dirty="0" smtClean="0"/>
              <a:t>, A. Clark, A. </a:t>
            </a:r>
            <a:r>
              <a:rPr lang="en-US" dirty="0" err="1" smtClean="0"/>
              <a:t>Hutko</a:t>
            </a:r>
            <a:r>
              <a:rPr lang="en-US" dirty="0" smtClean="0"/>
              <a:t>, R. </a:t>
            </a:r>
            <a:r>
              <a:rPr lang="en-US" dirty="0" err="1" smtClean="0"/>
              <a:t>Karstens</a:t>
            </a:r>
            <a:r>
              <a:rPr lang="en-US" dirty="0" smtClean="0"/>
              <a:t>, Y. Suleiman, B. </a:t>
            </a:r>
            <a:r>
              <a:rPr lang="en-US" dirty="0" err="1" smtClean="0"/>
              <a:t>Weertman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1732" y="1109132"/>
            <a:ext cx="8703735" cy="520670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/>
              <a:t>2 minutes later…</a:t>
            </a:r>
          </a:p>
          <a:p>
            <a:pPr>
              <a:buNone/>
            </a:pPr>
            <a:r>
              <a:rPr lang="en-US" dirty="0" smtClean="0"/>
              <a:t>121 SAC files and a quick-n-dirty record section: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" y="-161599"/>
            <a:ext cx="9025467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FetchData</a:t>
            </a:r>
            <a:r>
              <a:rPr lang="en-US" dirty="0" smtClean="0"/>
              <a:t> example results</a:t>
            </a:r>
            <a:endParaRPr lang="en-US" dirty="0"/>
          </a:p>
        </p:txBody>
      </p:sp>
      <p:pic>
        <p:nvPicPr>
          <p:cNvPr id="4" name="Picture 3" descr="Screen shot 2011-11-30 at 1.15.0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099" y="2164297"/>
            <a:ext cx="8013700" cy="415154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197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WS-</a:t>
            </a:r>
            <a:r>
              <a:rPr lang="en-US" dirty="0" err="1" smtClean="0"/>
              <a:t>dataselect</a:t>
            </a:r>
            <a:r>
              <a:rPr lang="en-US" dirty="0" smtClean="0"/>
              <a:t> has been shown to be able to deliver 1 terabyte of data per day to a single remote user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1732" y="1109132"/>
            <a:ext cx="8703735" cy="520670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err="1" smtClean="0"/>
              <a:t>FetchEvent</a:t>
            </a:r>
            <a:r>
              <a:rPr lang="en-US" dirty="0" smtClean="0"/>
              <a:t> retrieves event information from </a:t>
            </a:r>
            <a:r>
              <a:rPr lang="en-US" b="1" dirty="0" err="1" smtClean="0"/>
              <a:t>ws</a:t>
            </a:r>
            <a:r>
              <a:rPr lang="en-US" b="1" dirty="0" smtClean="0"/>
              <a:t>-event</a:t>
            </a:r>
            <a:r>
              <a:rPr lang="en-US" dirty="0" smtClean="0"/>
              <a:t> and prints simple ASCII output.  Events can be selected using these criteria: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Gill Sans"/>
                <a:cs typeface="Gill Sans"/>
              </a:rPr>
              <a:t>Start and end time range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Gill Sans"/>
                <a:cs typeface="Gill Sans"/>
              </a:rPr>
              <a:t>Geographic box or circular region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Gill Sans"/>
                <a:cs typeface="Gill Sans"/>
              </a:rPr>
              <a:t>Depth range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Gill Sans"/>
                <a:cs typeface="Gill Sans"/>
              </a:rPr>
              <a:t>Magnitude range and type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Gill Sans"/>
                <a:cs typeface="Gill Sans"/>
              </a:rPr>
              <a:t>Catalog and contributor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Gill Sans"/>
                <a:cs typeface="Gill Sans"/>
              </a:rPr>
              <a:t>IRIS event ID</a:t>
            </a:r>
          </a:p>
          <a:p>
            <a:pPr lvl="1">
              <a:buNone/>
            </a:pPr>
            <a:r>
              <a:rPr lang="en-US" dirty="0" smtClean="0">
                <a:latin typeface="Gill Sans"/>
                <a:cs typeface="Gill Sans"/>
              </a:rPr>
              <a:t>Other options: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Gill Sans"/>
                <a:cs typeface="Gill Sans"/>
              </a:rPr>
              <a:t>Include secondary origins (default is primary only)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Gill Sans"/>
                <a:cs typeface="Gill Sans"/>
              </a:rPr>
              <a:t>Order results by magnitude or time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Gill Sans"/>
                <a:cs typeface="Gill Sans"/>
              </a:rPr>
              <a:t>Limit to origins updated after a specific date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" y="-161599"/>
            <a:ext cx="9025467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FetchEvent</a:t>
            </a:r>
            <a:r>
              <a:rPr lang="en-US" dirty="0" smtClean="0"/>
              <a:t> options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197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1732" y="1109132"/>
            <a:ext cx="8703735" cy="5206707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buNone/>
            </a:pPr>
            <a:r>
              <a:rPr lang="en-US" dirty="0" smtClean="0"/>
              <a:t>Request events for a 20 minute period including secondary origins:</a:t>
            </a:r>
          </a:p>
          <a:p>
            <a:pPr>
              <a:spcAft>
                <a:spcPts val="1200"/>
              </a:spcAft>
              <a:buNone/>
            </a:pPr>
            <a:r>
              <a:rPr lang="en-US" dirty="0" smtClean="0"/>
              <a:t>$ </a:t>
            </a:r>
            <a:r>
              <a:rPr lang="en-US" dirty="0" err="1" smtClean="0"/>
              <a:t>FetchEvent</a:t>
            </a:r>
            <a:r>
              <a:rPr lang="en-US" dirty="0" smtClean="0"/>
              <a:t> -s 2010-2-27,6:30 -e 2010-2-27,6:50 -secondary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" y="-161599"/>
            <a:ext cx="9025467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FetchEvent</a:t>
            </a:r>
            <a:r>
              <a:rPr lang="en-US" dirty="0" smtClean="0"/>
              <a:t> example</a:t>
            </a:r>
            <a:endParaRPr lang="en-US" dirty="0"/>
          </a:p>
        </p:txBody>
      </p:sp>
      <p:pic>
        <p:nvPicPr>
          <p:cNvPr id="4" name="Picture 3" descr="Screen shot 2011-11-30 at 2.02.0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743200"/>
            <a:ext cx="8649009" cy="2228321"/>
          </a:xfrm>
          <a:prstGeom prst="rect">
            <a:avLst/>
          </a:prstGeom>
          <a:ln>
            <a:solidFill>
              <a:srgbClr val="A6A6A6"/>
            </a:solidFill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197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success of web services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43000"/>
            <a:ext cx="8057553" cy="555749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rot="5400000">
            <a:off x="6290236" y="3077882"/>
            <a:ext cx="1434353" cy="1588"/>
          </a:xfrm>
          <a:prstGeom prst="line">
            <a:avLst/>
          </a:prstGeom>
          <a:ln>
            <a:solidFill>
              <a:srgbClr val="FF00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Coordination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FDSN web services are well coordinated between Europe and the US</a:t>
            </a:r>
          </a:p>
          <a:p>
            <a:pPr lvl="1"/>
            <a:r>
              <a:rPr lang="en-US" dirty="0" smtClean="0"/>
              <a:t>Intend to promote them elsewhere</a:t>
            </a:r>
          </a:p>
          <a:p>
            <a:pPr lvl="2"/>
            <a:r>
              <a:rPr lang="en-US" dirty="0" smtClean="0"/>
              <a:t>Canada, Japan, China, SE Asia</a:t>
            </a:r>
          </a:p>
          <a:p>
            <a:r>
              <a:rPr lang="en-US" dirty="0" smtClean="0"/>
              <a:t>Many developers producing </a:t>
            </a:r>
            <a:r>
              <a:rPr lang="en-US" dirty="0" err="1" smtClean="0"/>
              <a:t>ws</a:t>
            </a:r>
            <a:r>
              <a:rPr lang="en-US" dirty="0" smtClean="0"/>
              <a:t> aware clients</a:t>
            </a:r>
          </a:p>
          <a:p>
            <a:pPr lvl="1"/>
            <a:r>
              <a:rPr lang="en-US" dirty="0" err="1" smtClean="0"/>
              <a:t>ObsPy</a:t>
            </a:r>
            <a:endParaRPr lang="en-US" dirty="0" smtClean="0"/>
          </a:p>
          <a:p>
            <a:pPr lvl="1"/>
            <a:r>
              <a:rPr lang="en-US" dirty="0" smtClean="0"/>
              <a:t>SOD</a:t>
            </a:r>
          </a:p>
          <a:p>
            <a:pPr lvl="1"/>
            <a:r>
              <a:rPr lang="en-US" dirty="0" err="1" smtClean="0"/>
              <a:t>jWeed</a:t>
            </a:r>
            <a:endParaRPr lang="en-US" dirty="0" smtClean="0"/>
          </a:p>
          <a:p>
            <a:pPr lvl="1"/>
            <a:r>
              <a:rPr lang="en-US" dirty="0" smtClean="0"/>
              <a:t>WILBER 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400800" y="1993900"/>
            <a:ext cx="1981200" cy="3733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600">
                <a:solidFill>
                  <a:srgbClr val="800000"/>
                </a:solidFill>
              </a:rPr>
              <a:t>LEVEL 4</a:t>
            </a:r>
          </a:p>
          <a:p>
            <a:r>
              <a:rPr lang="en-US" sz="1600">
                <a:solidFill>
                  <a:srgbClr val="800000"/>
                </a:solidFill>
              </a:rPr>
              <a:t>Integrated Research Products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953000" y="2832100"/>
            <a:ext cx="3429000" cy="2895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600">
                <a:solidFill>
                  <a:srgbClr val="800000"/>
                </a:solidFill>
              </a:rPr>
              <a:t>LEVEL 3</a:t>
            </a:r>
          </a:p>
          <a:p>
            <a:r>
              <a:rPr lang="en-US" sz="1600">
                <a:solidFill>
                  <a:srgbClr val="800000"/>
                </a:solidFill>
              </a:rPr>
              <a:t>Seismological Research Products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581400" y="3541713"/>
            <a:ext cx="4800600" cy="21859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600" dirty="0">
                <a:solidFill>
                  <a:srgbClr val="800000"/>
                </a:solidFill>
              </a:rPr>
              <a:t>LEVEL 2</a:t>
            </a:r>
          </a:p>
          <a:p>
            <a:r>
              <a:rPr lang="en-US" sz="1600" dirty="0">
                <a:solidFill>
                  <a:srgbClr val="800000"/>
                </a:solidFill>
              </a:rPr>
              <a:t>Derived Information</a:t>
            </a:r>
          </a:p>
          <a:p>
            <a:r>
              <a:rPr lang="en-US" sz="1600" dirty="0">
                <a:solidFill>
                  <a:srgbClr val="800000"/>
                </a:solidFill>
              </a:rPr>
              <a:t>Standard Processing</a:t>
            </a:r>
          </a:p>
        </p:txBody>
      </p:sp>
      <p:sp>
        <p:nvSpPr>
          <p:cNvPr id="15365" name="Title 20"/>
          <p:cNvSpPr>
            <a:spLocks noGrp="1"/>
          </p:cNvSpPr>
          <p:nvPr>
            <p:ph type="title"/>
          </p:nvPr>
        </p:nvSpPr>
        <p:spPr>
          <a:xfrm>
            <a:off x="76200" y="114300"/>
            <a:ext cx="8229600" cy="639763"/>
          </a:xfrm>
        </p:spPr>
        <p:txBody>
          <a:bodyPr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ea typeface="+mj-ea"/>
                <a:cs typeface="+mj-cs"/>
              </a:rPr>
              <a:t>EFFORTS in Higher Level Products</a:t>
            </a:r>
            <a:br>
              <a:rPr lang="en-US" dirty="0" smtClean="0">
                <a:solidFill>
                  <a:schemeClr val="tx1"/>
                </a:solidFill>
                <a:ea typeface="+mj-ea"/>
                <a:cs typeface="+mj-cs"/>
              </a:rPr>
            </a:br>
            <a:r>
              <a:rPr lang="en-US" sz="2222" dirty="0" smtClean="0">
                <a:solidFill>
                  <a:schemeClr val="tx1"/>
                </a:solidFill>
              </a:rPr>
              <a:t>Adap</a:t>
            </a:r>
            <a:r>
              <a:rPr lang="en-US" sz="2222" dirty="0" smtClean="0">
                <a:solidFill>
                  <a:schemeClr val="tx1"/>
                </a:solidFill>
                <a:ea typeface="+mj-ea"/>
                <a:cs typeface="+mj-cs"/>
              </a:rPr>
              <a:t>ted from National Research Council Committee on Data Management and Computation (CODMAC)</a:t>
            </a:r>
            <a:endParaRPr lang="en-US" dirty="0" smtClean="0">
              <a:solidFill>
                <a:schemeClr val="tx1"/>
              </a:solidFill>
              <a:ea typeface="+mj-ea"/>
              <a:cs typeface="+mj-cs"/>
            </a:endParaRPr>
          </a:p>
        </p:txBody>
      </p:sp>
      <p:sp>
        <p:nvSpPr>
          <p:cNvPr id="19462" name="Footer Placeholder 1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9463" name="Slide Number Placeholder 1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048A3041-7102-E641-A046-26D75EE9ECCB}" type="slidenum">
              <a:rPr lang="en-US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/>
              <a:t>16</a:t>
            </a:fld>
            <a:endParaRPr lang="en-US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9464" name="Text Box 4"/>
          <p:cNvSpPr txBox="1">
            <a:spLocks noChangeArrowheads="1"/>
          </p:cNvSpPr>
          <p:nvPr/>
        </p:nvSpPr>
        <p:spPr bwMode="auto">
          <a:xfrm>
            <a:off x="304800" y="1203325"/>
            <a:ext cx="7848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57400" y="4402138"/>
            <a:ext cx="6324600" cy="1325562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600" dirty="0">
                <a:solidFill>
                  <a:srgbClr val="800000"/>
                </a:solidFill>
              </a:rPr>
              <a:t>LEVEL 1</a:t>
            </a:r>
          </a:p>
          <a:p>
            <a:r>
              <a:rPr lang="en-US" sz="1600" dirty="0">
                <a:solidFill>
                  <a:srgbClr val="800000"/>
                </a:solidFill>
              </a:rPr>
              <a:t>Quality Controlled Data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5800" y="5065713"/>
            <a:ext cx="7696200" cy="661987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600" dirty="0">
                <a:solidFill>
                  <a:srgbClr val="800000"/>
                </a:solidFill>
              </a:rPr>
              <a:t>LEVEL 0</a:t>
            </a:r>
          </a:p>
          <a:p>
            <a:r>
              <a:rPr lang="en-US" sz="1600" dirty="0">
                <a:solidFill>
                  <a:srgbClr val="800000"/>
                </a:solidFill>
              </a:rPr>
              <a:t>Raw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1" grpId="0" animBg="1"/>
      <p:bldP spid="10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Products from IRIS</a:t>
            </a:r>
            <a:br>
              <a:rPr lang="en-US" dirty="0" smtClean="0"/>
            </a:br>
            <a:r>
              <a:rPr lang="en-US" sz="2000" dirty="0" smtClean="0"/>
              <a:t>http://</a:t>
            </a:r>
            <a:r>
              <a:rPr lang="en-US" sz="2000" dirty="0" err="1" smtClean="0"/>
              <a:t>www.iris.edu/dms/products</a:t>
            </a:r>
            <a:r>
              <a:rPr lang="en-US" sz="2000" dirty="0" smtClean="0"/>
              <a:t>/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43000"/>
            <a:ext cx="7170571" cy="49561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7771" y="2834918"/>
            <a:ext cx="1257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PRODUCT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3-13 at 2.33.36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5590"/>
            <a:ext cx="9144000" cy="5229225"/>
          </a:xfrm>
          <a:prstGeom prst="rect">
            <a:avLst/>
          </a:prstGeom>
        </p:spPr>
      </p:pic>
      <p:pic>
        <p:nvPicPr>
          <p:cNvPr id="6" name="Picture 5" descr="Screen shot 2013-03-13 at 2.33.55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518" y="110390"/>
            <a:ext cx="4406900" cy="965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3-13 at 3.10.13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4475"/>
            <a:ext cx="9144000" cy="7334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3272" y="2714560"/>
            <a:ext cx="6219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S</a:t>
            </a:r>
            <a:r>
              <a:rPr lang="en-US" dirty="0" smtClean="0"/>
              <a:t>earchable </a:t>
            </a:r>
            <a:r>
              <a:rPr lang="en-US" b="1" u="sng" dirty="0" err="1" smtClean="0"/>
              <a:t>P</a:t>
            </a:r>
            <a:r>
              <a:rPr lang="en-US" dirty="0" err="1" smtClean="0"/>
              <a:t>rod</a:t>
            </a:r>
            <a:r>
              <a:rPr lang="en-US" b="1" u="sng" dirty="0" err="1" smtClean="0"/>
              <a:t>U</a:t>
            </a:r>
            <a:r>
              <a:rPr lang="en-US" dirty="0" err="1" smtClean="0"/>
              <a:t>ct</a:t>
            </a:r>
            <a:r>
              <a:rPr lang="en-US" dirty="0" smtClean="0"/>
              <a:t> </a:t>
            </a:r>
            <a:r>
              <a:rPr lang="en-US" b="1" i="1" dirty="0" smtClean="0"/>
              <a:t>D</a:t>
            </a:r>
            <a:r>
              <a:rPr lang="en-US" dirty="0" smtClean="0"/>
              <a:t>epository  </a:t>
            </a:r>
            <a:r>
              <a:rPr lang="en-US" dirty="0" smtClean="0">
                <a:hlinkClick r:id="rId3"/>
              </a:rPr>
              <a:t>(event products</a:t>
            </a:r>
            <a:r>
              <a:rPr lang="en-US" dirty="0" smtClean="0"/>
              <a:t>   </a:t>
            </a:r>
            <a:r>
              <a:rPr lang="en-US" dirty="0" smtClean="0">
                <a:hlinkClick r:id="rId4"/>
              </a:rPr>
              <a:t>all products)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Primary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Data Access Services – a new paradigm</a:t>
            </a:r>
          </a:p>
          <a:p>
            <a:pPr lvl="1"/>
            <a:r>
              <a:rPr lang="en-US" dirty="0" smtClean="0"/>
              <a:t>Improved internal and external ease of use</a:t>
            </a:r>
          </a:p>
          <a:p>
            <a:r>
              <a:rPr lang="en-US" dirty="0" smtClean="0"/>
              <a:t>Products – stepping stones to further research</a:t>
            </a:r>
          </a:p>
          <a:p>
            <a:r>
              <a:rPr lang="en-US" dirty="0" smtClean="0"/>
              <a:t>Improved Quality Assurance</a:t>
            </a:r>
          </a:p>
          <a:p>
            <a:r>
              <a:rPr lang="en-US" dirty="0" smtClean="0"/>
              <a:t>Developing connections to HPC environments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Event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shot 2013-03-13 at 1.44.18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58" y="1199862"/>
            <a:ext cx="4217232" cy="2591704"/>
          </a:xfrm>
          <a:prstGeom prst="rect">
            <a:avLst/>
          </a:prstGeom>
        </p:spPr>
      </p:pic>
      <p:pic>
        <p:nvPicPr>
          <p:cNvPr id="11" name="Picture 10" descr="Screen shot 2013-03-13 at 1.44.55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8530" y="2353869"/>
            <a:ext cx="4063235" cy="2875394"/>
          </a:xfrm>
          <a:prstGeom prst="rect">
            <a:avLst/>
          </a:prstGeom>
        </p:spPr>
      </p:pic>
      <p:pic>
        <p:nvPicPr>
          <p:cNvPr id="12" name="Picture 11" descr="Screen shot 2013-03-13 at 1.45.18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66" y="4019868"/>
            <a:ext cx="5190160" cy="346292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74700" y="285462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Hurricane Sandy: very bad for New York City, $75B in damage overall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urricaneSandy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25959"/>
            <a:ext cx="9144001" cy="5276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38949" y="2199999"/>
            <a:ext cx="1661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Vertical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48698" y="4506964"/>
            <a:ext cx="1661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East-West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09231" y="4314184"/>
            <a:ext cx="1661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North-South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70506" y="2180545"/>
            <a:ext cx="1661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Pressure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1091" y="362887"/>
            <a:ext cx="865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Hurricane Sandy: very interesting seismic noise source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03-07 at 4.25.4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238760"/>
            <a:ext cx="7213600" cy="64922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" y="993568"/>
            <a:ext cx="6565900" cy="48484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89000" y="177800"/>
            <a:ext cx="736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Russian </a:t>
            </a:r>
            <a:r>
              <a:rPr lang="en-US" dirty="0" err="1" smtClean="0"/>
              <a:t>bolide</a:t>
            </a:r>
            <a:r>
              <a:rPr lang="en-US" dirty="0" smtClean="0"/>
              <a:t> seen by Global Seismic Network stations</a:t>
            </a:r>
          </a:p>
          <a:p>
            <a:r>
              <a:rPr lang="en-US" dirty="0" smtClean="0"/>
              <a:t>(atmospheric to ground coupling generated long period surface waves)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89000" y="5892799"/>
            <a:ext cx="736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but…..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3-13 at 10.01.44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199204"/>
            <a:ext cx="8485188" cy="637939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3-13 at 10.02.52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9725"/>
            <a:ext cx="9144000" cy="36893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2400" y="558800"/>
            <a:ext cx="614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2009 &amp; 2013 test had </a:t>
            </a:r>
            <a:r>
              <a:rPr lang="en-US" sz="2400" i="1" u="sng" dirty="0" smtClean="0"/>
              <a:t>very </a:t>
            </a:r>
            <a:r>
              <a:rPr lang="en-US" sz="2400" dirty="0" smtClean="0"/>
              <a:t>similar locations!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On-demand synthetic seismograms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 defTabSz="457200">
              <a:spcBef>
                <a:spcPct val="0"/>
              </a:spcBef>
              <a:buClrTx/>
              <a:buSzTx/>
              <a:buNone/>
              <a:defRPr/>
            </a:pPr>
            <a:r>
              <a:rPr lang="en-US" sz="2800" dirty="0" smtClean="0"/>
              <a:t>We are computing a complete GF database for:</a:t>
            </a:r>
          </a:p>
          <a:p>
            <a:pPr marL="0" lvl="0" indent="0" defTabSz="457200">
              <a:spcBef>
                <a:spcPct val="0"/>
              </a:spcBef>
              <a:buClrTx/>
              <a:buSzTx/>
              <a:buNone/>
              <a:defRPr/>
            </a:pPr>
            <a:endParaRPr lang="en-US" sz="2800" dirty="0" smtClean="0"/>
          </a:p>
          <a:p>
            <a:pPr marL="0" lvl="0" indent="0" defTabSz="457200">
              <a:spcBef>
                <a:spcPct val="0"/>
              </a:spcBef>
              <a:buClrTx/>
              <a:buSzTx/>
              <a:buNone/>
              <a:defRPr/>
            </a:pPr>
            <a:r>
              <a:rPr lang="en-US" sz="2800" dirty="0" smtClean="0"/>
              <a:t>	* High resolution 2D </a:t>
            </a:r>
            <a:r>
              <a:rPr lang="en-US" sz="2800" dirty="0" err="1" smtClean="0"/>
              <a:t>axisymmetric</a:t>
            </a:r>
            <a:r>
              <a:rPr lang="en-US" sz="2800" dirty="0" smtClean="0"/>
              <a:t> SEM  (maybe 0.5 Hz?)</a:t>
            </a:r>
          </a:p>
          <a:p>
            <a:pPr marL="0" lvl="0" indent="0" defTabSz="457200">
              <a:spcBef>
                <a:spcPct val="0"/>
              </a:spcBef>
              <a:buClrTx/>
              <a:buSzTx/>
              <a:buNone/>
              <a:defRPr/>
            </a:pPr>
            <a:endParaRPr lang="en-US" sz="2800" dirty="0" smtClean="0"/>
          </a:p>
          <a:p>
            <a:pPr marL="0" lvl="0" indent="0" defTabSz="457200">
              <a:spcBef>
                <a:spcPct val="0"/>
              </a:spcBef>
              <a:buClrTx/>
              <a:buSzTx/>
              <a:buNone/>
              <a:defRPr/>
            </a:pPr>
            <a:r>
              <a:rPr lang="en-US" sz="2800" dirty="0" smtClean="0"/>
              <a:t> 	* All source depths/distances</a:t>
            </a:r>
          </a:p>
          <a:p>
            <a:pPr marL="0" lvl="0" indent="0" defTabSz="457200">
              <a:spcBef>
                <a:spcPct val="0"/>
              </a:spcBef>
              <a:buClrTx/>
              <a:buSzTx/>
              <a:buNone/>
              <a:defRPr/>
            </a:pPr>
            <a:endParaRPr lang="en-US" sz="2800" dirty="0" smtClean="0"/>
          </a:p>
          <a:p>
            <a:pPr marL="0" lvl="0" indent="0" defTabSz="457200">
              <a:spcBef>
                <a:spcPct val="0"/>
              </a:spcBef>
              <a:buClrTx/>
              <a:buSzTx/>
              <a:buNone/>
              <a:defRPr/>
            </a:pPr>
            <a:r>
              <a:rPr lang="en-US" sz="2800" dirty="0" smtClean="0"/>
              <a:t>	* Seven 1D reference models (PREM, AK135, </a:t>
            </a:r>
            <a:r>
              <a:rPr lang="en-US" sz="2800" dirty="0" err="1" smtClean="0"/>
              <a:t>PREMoceanic</a:t>
            </a:r>
            <a:r>
              <a:rPr lang="en-US" sz="2800" dirty="0" smtClean="0"/>
              <a:t>… </a:t>
            </a:r>
          </a:p>
          <a:p>
            <a:pPr marL="0" lvl="0" indent="0" defTabSz="457200">
              <a:spcBef>
                <a:spcPct val="0"/>
              </a:spcBef>
              <a:buClrTx/>
              <a:buSzTx/>
              <a:buNone/>
              <a:defRPr/>
            </a:pPr>
            <a:endParaRPr lang="en-US" sz="2800" dirty="0" smtClean="0"/>
          </a:p>
          <a:p>
            <a:pPr marL="0" lvl="0" indent="0" defTabSz="457200">
              <a:spcBef>
                <a:spcPct val="0"/>
              </a:spcBef>
              <a:buClrTx/>
              <a:buSzTx/>
              <a:buNone/>
              <a:defRPr/>
            </a:pPr>
            <a:r>
              <a:rPr lang="en-US" sz="2800" dirty="0" smtClean="0"/>
              <a:t>	* Available on demand/command line to anyone through IRIS</a:t>
            </a:r>
          </a:p>
          <a:p>
            <a:pPr marL="0" lvl="0" indent="0" defTabSz="457200">
              <a:spcBef>
                <a:spcPct val="0"/>
              </a:spcBef>
              <a:buClrTx/>
              <a:buSzTx/>
              <a:buNone/>
              <a:defRPr/>
            </a:pPr>
            <a:endParaRPr lang="en-US" sz="2800" dirty="0" smtClean="0"/>
          </a:p>
          <a:p>
            <a:pPr marL="0" lvl="0" indent="0" defTabSz="457200">
              <a:spcBef>
                <a:spcPct val="0"/>
              </a:spcBef>
              <a:buClrTx/>
              <a:buSzTx/>
              <a:buNone/>
              <a:defRPr/>
            </a:pPr>
            <a:r>
              <a:rPr lang="en-US" sz="2800" dirty="0" smtClean="0"/>
              <a:t>	* Returns synthetic seismograms: filtered, GCMT or any 										 moment tensor convolved</a:t>
            </a:r>
          </a:p>
          <a:p>
            <a:pPr marL="0" lvl="0" indent="0" defTabSz="457200">
              <a:spcBef>
                <a:spcPct val="0"/>
              </a:spcBef>
              <a:buClrTx/>
              <a:buSzTx/>
              <a:buNone/>
              <a:defRPr/>
            </a:pPr>
            <a:endParaRPr lang="en-US" sz="2800" dirty="0" smtClean="0"/>
          </a:p>
          <a:p>
            <a:pPr marL="0" lvl="0" indent="0" defTabSz="457200">
              <a:spcBef>
                <a:spcPct val="0"/>
              </a:spcBef>
              <a:buClrTx/>
              <a:buSzTx/>
              <a:buNone/>
              <a:defRPr/>
            </a:pPr>
            <a:r>
              <a:rPr lang="en-US" sz="2800" dirty="0" smtClean="0"/>
              <a:t> </a:t>
            </a:r>
          </a:p>
          <a:p>
            <a:pPr lvl="0">
              <a:spcBef>
                <a:spcPct val="0"/>
              </a:spcBef>
            </a:pPr>
            <a:r>
              <a:rPr lang="en-US" sz="1800" dirty="0" smtClean="0"/>
              <a:t>			</a:t>
            </a:r>
            <a:endParaRPr lang="en-US" sz="2800" dirty="0" smtClean="0"/>
          </a:p>
          <a:p>
            <a:pPr marL="0" lvl="0" indent="0" defTabSz="457200">
              <a:spcBef>
                <a:spcPct val="0"/>
              </a:spcBef>
              <a:buClrTx/>
              <a:buSzTx/>
              <a:buNone/>
              <a:defRPr/>
            </a:pPr>
            <a:endParaRPr lang="en-US" sz="2800" dirty="0" smtClean="0"/>
          </a:p>
          <a:p>
            <a:pPr marL="0" lvl="0" indent="0" defTabSz="457200">
              <a:spcBef>
                <a:spcPct val="0"/>
              </a:spcBef>
              <a:buClrTx/>
              <a:buSzTx/>
              <a:buNone/>
              <a:defRPr/>
            </a:pPr>
            <a:endParaRPr lang="en-US" sz="2800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18595" y="5233630"/>
            <a:ext cx="6489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dirty="0" smtClean="0"/>
              <a:t>ETH:  </a:t>
            </a:r>
            <a:r>
              <a:rPr lang="en-US" dirty="0" err="1" smtClean="0"/>
              <a:t>Tarje</a:t>
            </a:r>
            <a:r>
              <a:rPr lang="en-US" dirty="0" smtClean="0"/>
              <a:t> </a:t>
            </a:r>
            <a:r>
              <a:rPr lang="en-US" dirty="0" err="1" smtClean="0"/>
              <a:t>Nissen</a:t>
            </a:r>
            <a:r>
              <a:rPr lang="en-US" dirty="0" smtClean="0"/>
              <a:t>-Meyers, Martin </a:t>
            </a:r>
            <a:r>
              <a:rPr lang="en-US" dirty="0" err="1" smtClean="0"/>
              <a:t>viel</a:t>
            </a:r>
            <a:r>
              <a:rPr lang="en-US" dirty="0" smtClean="0"/>
              <a:t> </a:t>
            </a:r>
            <a:r>
              <a:rPr lang="en-US" dirty="0" err="1" smtClean="0"/>
              <a:t>Driel</a:t>
            </a:r>
            <a:r>
              <a:rPr lang="en-US" dirty="0" smtClean="0"/>
              <a:t>, </a:t>
            </a:r>
            <a:r>
              <a:rPr lang="en-US" dirty="0" err="1" smtClean="0"/>
              <a:t>Niloufar</a:t>
            </a:r>
            <a:r>
              <a:rPr lang="en-US" dirty="0" smtClean="0"/>
              <a:t> </a:t>
            </a:r>
            <a:r>
              <a:rPr lang="en-US" dirty="0" err="1" smtClean="0"/>
              <a:t>Abolfathian</a:t>
            </a:r>
            <a:endParaRPr lang="en-US" dirty="0" smtClean="0"/>
          </a:p>
          <a:p>
            <a:pPr lvl="0">
              <a:spcBef>
                <a:spcPct val="0"/>
              </a:spcBef>
            </a:pPr>
            <a:r>
              <a:rPr lang="en-US" dirty="0" smtClean="0"/>
              <a:t>		IRIS:  Alex </a:t>
            </a:r>
            <a:r>
              <a:rPr lang="en-US" dirty="0" err="1" smtClean="0"/>
              <a:t>Hutko</a:t>
            </a:r>
            <a:r>
              <a:rPr lang="en-US" dirty="0" smtClean="0"/>
              <a:t> &amp; Chad </a:t>
            </a:r>
            <a:r>
              <a:rPr lang="en-US" dirty="0" err="1" smtClean="0"/>
              <a:t>Trabant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52918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246" y="2286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Quality Assurance Using MUSTANG</a:t>
            </a:r>
            <a:br>
              <a:rPr lang="en-US" dirty="0" smtClean="0"/>
            </a:br>
            <a:r>
              <a:rPr lang="en-US" sz="1600" b="1" dirty="0" smtClean="0"/>
              <a:t>Modular Utility for Statistical Knowledge Gathering</a:t>
            </a:r>
            <a:endParaRPr lang="en-US" sz="2667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is MUSTANG</a:t>
            </a:r>
          </a:p>
          <a:p>
            <a:pPr lvl="1"/>
            <a:r>
              <a:rPr lang="en-US" dirty="0" smtClean="0"/>
              <a:t>A system initially providing ~two-dozen QA metrics</a:t>
            </a:r>
          </a:p>
          <a:p>
            <a:pPr lvl="1"/>
            <a:r>
              <a:rPr lang="en-US" dirty="0" smtClean="0"/>
              <a:t>Web service architecture and accessible </a:t>
            </a:r>
          </a:p>
          <a:p>
            <a:pPr lvl="1"/>
            <a:r>
              <a:rPr lang="en-US" dirty="0" smtClean="0"/>
              <a:t>Crawls through all data in the archive</a:t>
            </a:r>
          </a:p>
          <a:p>
            <a:pPr lvl="1"/>
            <a:r>
              <a:rPr lang="en-US" dirty="0" smtClean="0"/>
              <a:t>Changes in data and metadata trigger recalculation</a:t>
            </a:r>
          </a:p>
          <a:p>
            <a:pPr lvl="1"/>
            <a:r>
              <a:rPr lang="en-US" dirty="0" smtClean="0"/>
              <a:t>Integration with IRIS Web Services suite</a:t>
            </a:r>
          </a:p>
          <a:p>
            <a:pPr lvl="1"/>
            <a:r>
              <a:rPr lang="en-US" dirty="0" smtClean="0"/>
              <a:t>Can be part of a larger network of QA systems</a:t>
            </a:r>
          </a:p>
          <a:p>
            <a:endParaRPr lang="en-US" dirty="0"/>
          </a:p>
        </p:txBody>
      </p:sp>
      <p:pic>
        <p:nvPicPr>
          <p:cNvPr id="5" name="Picture 4" descr="mustang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6" y="1519890"/>
            <a:ext cx="4575072" cy="30524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MUSTANG designed?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Consists of 3 major components</a:t>
            </a:r>
          </a:p>
          <a:p>
            <a:pPr lvl="1"/>
            <a:r>
              <a:rPr lang="en-US" dirty="0" smtClean="0"/>
              <a:t>A Master Scheduler (MCR)</a:t>
            </a:r>
          </a:p>
          <a:p>
            <a:pPr lvl="1"/>
            <a:r>
              <a:rPr lang="en-US" dirty="0" smtClean="0"/>
              <a:t>A central storage system (BSS)</a:t>
            </a:r>
          </a:p>
          <a:p>
            <a:pPr lvl="1"/>
            <a:r>
              <a:rPr lang="en-US" dirty="0" smtClean="0"/>
              <a:t>A metrics compute cluster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559" y="2497101"/>
            <a:ext cx="4152331" cy="40943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8641" y="2656806"/>
            <a:ext cx="564127" cy="21544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800" dirty="0" err="1" smtClean="0">
                <a:solidFill>
                  <a:srgbClr val="800000"/>
                </a:solidFill>
              </a:rPr>
              <a:t>mcrmom</a:t>
            </a:r>
            <a:endParaRPr lang="en-US" sz="800" dirty="0">
              <a:solidFill>
                <a:srgbClr val="8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2702973"/>
            <a:ext cx="405847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 anchor="ctr">
            <a:spAutoFit/>
          </a:bodyPr>
          <a:lstStyle/>
          <a:p>
            <a:r>
              <a:rPr lang="en-US" sz="800" dirty="0" err="1" smtClean="0">
                <a:solidFill>
                  <a:srgbClr val="800000"/>
                </a:solidFill>
              </a:rPr>
              <a:t>sched</a:t>
            </a:r>
            <a:endParaRPr lang="en-US" sz="800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96200" y="2807801"/>
            <a:ext cx="506429" cy="215444"/>
          </a:xfrm>
          <a:prstGeom prst="rect">
            <a:avLst/>
          </a:prstGeom>
          <a:solidFill>
            <a:srgbClr val="FFFFFF"/>
          </a:solidFill>
        </p:spPr>
        <p:txBody>
          <a:bodyPr wrap="square" rtlCol="0" anchor="ctr">
            <a:spAutoFit/>
          </a:bodyPr>
          <a:lstStyle/>
          <a:p>
            <a:r>
              <a:rPr lang="en-US" sz="800" dirty="0" err="1" smtClean="0">
                <a:solidFill>
                  <a:srgbClr val="800000"/>
                </a:solidFill>
              </a:rPr>
              <a:t>resched</a:t>
            </a:r>
            <a:endParaRPr lang="en-US" sz="800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8641" y="3244745"/>
            <a:ext cx="529121" cy="21544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800" dirty="0" err="1" smtClean="0">
                <a:solidFill>
                  <a:srgbClr val="800000"/>
                </a:solidFill>
              </a:rPr>
              <a:t>jobmgr</a:t>
            </a:r>
            <a:endParaRPr lang="en-US" sz="800" dirty="0">
              <a:solidFill>
                <a:srgbClr val="8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78155" y="4533372"/>
            <a:ext cx="509474" cy="21544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800000"/>
                </a:solidFill>
              </a:rPr>
              <a:t>Node A</a:t>
            </a:r>
            <a:endParaRPr lang="en-US" sz="800" dirty="0">
              <a:solidFill>
                <a:srgbClr val="8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9063" y="4533372"/>
            <a:ext cx="509074" cy="21544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800000"/>
                </a:solidFill>
              </a:rPr>
              <a:t>Node B</a:t>
            </a:r>
            <a:endParaRPr lang="en-US" sz="800" dirty="0">
              <a:solidFill>
                <a:srgbClr val="8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16171" y="4533372"/>
            <a:ext cx="523952" cy="21544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800000"/>
                </a:solidFill>
              </a:rPr>
              <a:t>Node C</a:t>
            </a:r>
            <a:endParaRPr lang="en-US" sz="800" dirty="0">
              <a:solidFill>
                <a:srgbClr val="8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36809" y="4533372"/>
            <a:ext cx="528260" cy="21544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800000"/>
                </a:solidFill>
              </a:rPr>
              <a:t>Node D</a:t>
            </a:r>
            <a:endParaRPr lang="en-US" sz="800" dirty="0">
              <a:solidFill>
                <a:srgbClr val="8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73720" y="4533372"/>
            <a:ext cx="502612" cy="21544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800000"/>
                </a:solidFill>
              </a:rPr>
              <a:t>Node E</a:t>
            </a:r>
            <a:endParaRPr lang="en-US" sz="800" dirty="0">
              <a:solidFill>
                <a:srgbClr val="8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61161" y="5754887"/>
            <a:ext cx="532669" cy="21544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800000"/>
                </a:solidFill>
              </a:rPr>
              <a:t>store</a:t>
            </a:r>
            <a:endParaRPr lang="en-US" sz="800" dirty="0">
              <a:solidFill>
                <a:srgbClr val="800000"/>
              </a:solidFill>
            </a:endParaRPr>
          </a:p>
        </p:txBody>
      </p:sp>
      <p:pic>
        <p:nvPicPr>
          <p:cNvPr id="16" name="Picture 15" descr="mustang_proc1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37" y="4162916"/>
            <a:ext cx="4050675" cy="1460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IRIS’ Crown Jewel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720" y="1278759"/>
            <a:ext cx="7399284" cy="5069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 Project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Simple metrics development </a:t>
            </a:r>
          </a:p>
          <a:p>
            <a:pPr lvl="1"/>
            <a:r>
              <a:rPr lang="en-US" dirty="0" smtClean="0"/>
              <a:t>Includes development of data acquisition, messaging, metadata processing, and other foundational details</a:t>
            </a:r>
          </a:p>
          <a:p>
            <a:pPr lvl="1"/>
            <a:r>
              <a:rPr lang="en-US" dirty="0" smtClean="0"/>
              <a:t>Gaps, STA/LTA, Overlaps, Availability, Max/Min/Mean/Median values, RMS </a:t>
            </a:r>
          </a:p>
          <a:p>
            <a:pPr lvl="1"/>
            <a:r>
              <a:rPr lang="en-US" dirty="0" smtClean="0"/>
              <a:t>SNR – event based using tau-</a:t>
            </a:r>
            <a:r>
              <a:rPr lang="en-US" dirty="0" err="1" smtClean="0"/>
              <a:t>p</a:t>
            </a:r>
            <a:endParaRPr lang="en-US" dirty="0" smtClean="0"/>
          </a:p>
          <a:p>
            <a:pPr lvl="1"/>
            <a:r>
              <a:rPr lang="en-US" dirty="0" smtClean="0"/>
              <a:t>Data Latency adapted from existing QUACK code</a:t>
            </a:r>
          </a:p>
          <a:p>
            <a:pPr lvl="1"/>
            <a:r>
              <a:rPr lang="en-US" dirty="0" smtClean="0"/>
              <a:t>Polarity reversal will follow SNR </a:t>
            </a:r>
          </a:p>
          <a:p>
            <a:pPr lvl="1"/>
            <a:r>
              <a:rPr lang="en-US" dirty="0" smtClean="0"/>
              <a:t>Linearity is challenging </a:t>
            </a:r>
          </a:p>
          <a:p>
            <a:pPr lvl="1"/>
            <a:r>
              <a:rPr lang="en-US" dirty="0" smtClean="0"/>
              <a:t>State of health metrics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929077" y="228600"/>
            <a:ext cx="836971" cy="865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 Project Status 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Multiple time series metrics</a:t>
            </a:r>
          </a:p>
          <a:p>
            <a:pPr lvl="1"/>
            <a:r>
              <a:rPr lang="en-US" dirty="0" smtClean="0"/>
              <a:t>Station percent completeness</a:t>
            </a:r>
          </a:p>
          <a:p>
            <a:pPr lvl="1"/>
            <a:r>
              <a:rPr lang="en-US" dirty="0" smtClean="0"/>
              <a:t>Multiple station min/max/mean/median</a:t>
            </a:r>
          </a:p>
          <a:p>
            <a:pPr lvl="1"/>
            <a:r>
              <a:rPr lang="en-US" dirty="0" smtClean="0"/>
              <a:t>Other metrics being worked on</a:t>
            </a:r>
          </a:p>
          <a:p>
            <a:r>
              <a:rPr lang="en-US" dirty="0" smtClean="0"/>
              <a:t>Complex processing – in pipeline</a:t>
            </a:r>
          </a:p>
          <a:p>
            <a:pPr lvl="1"/>
            <a:r>
              <a:rPr lang="en-US" dirty="0" smtClean="0"/>
              <a:t>PSD algorithm just completed</a:t>
            </a:r>
          </a:p>
          <a:p>
            <a:pPr lvl="2"/>
            <a:r>
              <a:rPr lang="en-US" dirty="0" smtClean="0"/>
              <a:t>Processing just beginning</a:t>
            </a:r>
          </a:p>
          <a:p>
            <a:pPr lvl="2"/>
            <a:r>
              <a:rPr lang="en-US" dirty="0" smtClean="0"/>
              <a:t>Calculations do not have instrument corrections applied</a:t>
            </a:r>
          </a:p>
          <a:p>
            <a:pPr lvl="1"/>
            <a:r>
              <a:rPr lang="en-US" dirty="0" smtClean="0"/>
              <a:t>PDF plots will be generated dynamically to support aggregation and spectral differencing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929077" y="228600"/>
            <a:ext cx="836971" cy="865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Metrics in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Coherence of two separate time series</a:t>
            </a:r>
          </a:p>
          <a:p>
            <a:r>
              <a:rPr lang="en-US" dirty="0" smtClean="0"/>
              <a:t>Cross-correlation of two separate channels</a:t>
            </a:r>
          </a:p>
          <a:p>
            <a:r>
              <a:rPr lang="en-US" dirty="0" smtClean="0"/>
              <a:t>Differencing in </a:t>
            </a:r>
            <a:r>
              <a:rPr lang="en-US" dirty="0" err="1" smtClean="0"/>
              <a:t>PDFs</a:t>
            </a:r>
            <a:r>
              <a:rPr lang="en-US" dirty="0" smtClean="0"/>
              <a:t>,  Aggregate </a:t>
            </a:r>
            <a:r>
              <a:rPr lang="en-US" dirty="0" err="1" smtClean="0"/>
              <a:t>PDFs</a:t>
            </a:r>
            <a:endParaRPr lang="en-US" dirty="0" smtClean="0"/>
          </a:p>
          <a:p>
            <a:r>
              <a:rPr lang="en-US" dirty="0" smtClean="0"/>
              <a:t>Percent difference above HNM</a:t>
            </a:r>
          </a:p>
          <a:p>
            <a:r>
              <a:rPr lang="en-US" dirty="0" smtClean="0"/>
              <a:t>Check channel orientation – finding max coherence</a:t>
            </a:r>
          </a:p>
          <a:p>
            <a:r>
              <a:rPr lang="en-US" dirty="0" smtClean="0"/>
              <a:t>Compare cross-spectrum of two co-located channels</a:t>
            </a:r>
          </a:p>
          <a:p>
            <a:r>
              <a:rPr lang="en-US" dirty="0" smtClean="0"/>
              <a:t>Compare data to synthetic tide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Later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Additional metrics to be produced</a:t>
            </a:r>
          </a:p>
          <a:p>
            <a:pPr lvl="1"/>
            <a:r>
              <a:rPr lang="en-US" dirty="0" smtClean="0"/>
              <a:t>Look for spectral trends through mode differencing</a:t>
            </a:r>
          </a:p>
          <a:p>
            <a:pPr lvl="1"/>
            <a:r>
              <a:rPr lang="en-US" dirty="0" smtClean="0"/>
              <a:t>Timing integrity check by comparing to </a:t>
            </a:r>
            <a:r>
              <a:rPr lang="en-US" dirty="0" err="1" smtClean="0"/>
              <a:t>TauP</a:t>
            </a:r>
            <a:endParaRPr lang="en-US" dirty="0" smtClean="0"/>
          </a:p>
          <a:p>
            <a:pPr lvl="1"/>
            <a:r>
              <a:rPr lang="en-US" dirty="0" smtClean="0"/>
              <a:t>Correlation of data to atmospheric data</a:t>
            </a:r>
          </a:p>
          <a:p>
            <a:pPr lvl="1"/>
            <a:r>
              <a:rPr lang="en-US" dirty="0" smtClean="0"/>
              <a:t>Ping or glitch detection</a:t>
            </a:r>
          </a:p>
          <a:p>
            <a:pPr lvl="1"/>
            <a:r>
              <a:rPr lang="en-US" dirty="0" smtClean="0"/>
              <a:t>Histogram of DC offsets</a:t>
            </a:r>
          </a:p>
          <a:p>
            <a:pPr lvl="1"/>
            <a:r>
              <a:rPr lang="en-US" dirty="0" smtClean="0"/>
              <a:t>Dead channel detector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Client -LASSO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Flagship visualization client</a:t>
            </a:r>
          </a:p>
          <a:p>
            <a:pPr lvl="1"/>
            <a:r>
              <a:rPr lang="en-US" dirty="0" smtClean="0"/>
              <a:t>Provide ability to easily browse metrics data</a:t>
            </a:r>
          </a:p>
          <a:p>
            <a:pPr lvl="1"/>
            <a:r>
              <a:rPr lang="en-US" dirty="0" smtClean="0"/>
              <a:t>Provide ability to generate plots of indicated metrics</a:t>
            </a:r>
          </a:p>
          <a:p>
            <a:pPr lvl="1"/>
            <a:r>
              <a:rPr lang="en-US" dirty="0" smtClean="0"/>
              <a:t>Provide ability to organize results in web page</a:t>
            </a:r>
          </a:p>
          <a:p>
            <a:r>
              <a:rPr lang="en-US" dirty="0" smtClean="0"/>
              <a:t>Intended audiences</a:t>
            </a:r>
          </a:p>
          <a:p>
            <a:pPr lvl="1"/>
            <a:r>
              <a:rPr lang="en-US" dirty="0" smtClean="0"/>
              <a:t>Network operators</a:t>
            </a:r>
          </a:p>
          <a:p>
            <a:pPr lvl="1"/>
            <a:r>
              <a:rPr lang="en-US" dirty="0" smtClean="0"/>
              <a:t>Scientific users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0" y="557407"/>
            <a:ext cx="7953375" cy="4912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IRIS DMC: </a:t>
            </a:r>
            <a:br>
              <a:rPr lang="en-US" dirty="0" smtClean="0"/>
            </a:br>
            <a:r>
              <a:rPr lang="en-US" dirty="0" smtClean="0"/>
              <a:t>Enhanced Quality Assurance</a:t>
            </a:r>
            <a:endParaRPr lang="en-US" sz="28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17" y="4545145"/>
            <a:ext cx="3530869" cy="7082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3498" y="2493562"/>
            <a:ext cx="2784107" cy="1058364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MUSTANG Metric Estimators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Gaps, overlaps, completeness, signal to noise, power density, pdf mode changes,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Glitches, (~24 metrics in phase 2) 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>
            <a:stCxn id="5" idx="2"/>
          </p:cNvCxnSpPr>
          <p:nvPr/>
        </p:nvCxnSpPr>
        <p:spPr>
          <a:xfrm rot="5400000">
            <a:off x="616226" y="3165818"/>
            <a:ext cx="993219" cy="17654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" idx="2"/>
          </p:cNvCxnSpPr>
          <p:nvPr/>
        </p:nvCxnSpPr>
        <p:spPr>
          <a:xfrm rot="16200000" flipH="1">
            <a:off x="2381661" y="3165817"/>
            <a:ext cx="993219" cy="17654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74"/>
          <p:cNvGrpSpPr/>
          <p:nvPr/>
        </p:nvGrpSpPr>
        <p:grpSpPr>
          <a:xfrm>
            <a:off x="3387605" y="2495150"/>
            <a:ext cx="2050350" cy="1058364"/>
            <a:chOff x="3387605" y="1898489"/>
            <a:chExt cx="2050350" cy="1058364"/>
          </a:xfrm>
        </p:grpSpPr>
        <p:sp>
          <p:nvSpPr>
            <p:cNvPr id="6" name="Rectangle 5"/>
            <p:cNvSpPr/>
            <p:nvPr/>
          </p:nvSpPr>
          <p:spPr>
            <a:xfrm>
              <a:off x="4019207" y="1898489"/>
              <a:ext cx="1418748" cy="105836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PostgreSQL Database</a:t>
              </a:r>
            </a:p>
          </p:txBody>
        </p:sp>
        <p:cxnSp>
          <p:nvCxnSpPr>
            <p:cNvPr id="13" name="Straight Connector 12"/>
            <p:cNvCxnSpPr>
              <a:stCxn id="5" idx="3"/>
              <a:endCxn id="6" idx="1"/>
            </p:cNvCxnSpPr>
            <p:nvPr/>
          </p:nvCxnSpPr>
          <p:spPr>
            <a:xfrm flipV="1">
              <a:off x="3387605" y="2427671"/>
              <a:ext cx="631602" cy="13711"/>
            </a:xfrm>
            <a:prstGeom prst="line">
              <a:avLst/>
            </a:prstGeom>
            <a:ln>
              <a:solidFill>
                <a:srgbClr val="00009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73"/>
          <p:cNvGrpSpPr/>
          <p:nvPr/>
        </p:nvGrpSpPr>
        <p:grpSpPr>
          <a:xfrm>
            <a:off x="5437955" y="2491972"/>
            <a:ext cx="3449341" cy="1059953"/>
            <a:chOff x="5437955" y="1895311"/>
            <a:chExt cx="3449341" cy="1059953"/>
          </a:xfrm>
        </p:grpSpPr>
        <p:sp>
          <p:nvSpPr>
            <p:cNvPr id="16" name="Rectangle 15"/>
            <p:cNvSpPr/>
            <p:nvPr/>
          </p:nvSpPr>
          <p:spPr>
            <a:xfrm>
              <a:off x="6206770" y="1896900"/>
              <a:ext cx="1005846" cy="105836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Data Quality Technician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881450" y="1895311"/>
              <a:ext cx="1005846" cy="105836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Domestic &amp; Non-US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Network Operators</a:t>
              </a:r>
            </a:p>
          </p:txBody>
        </p:sp>
        <p:cxnSp>
          <p:nvCxnSpPr>
            <p:cNvPr id="18" name="Straight Connector 17"/>
            <p:cNvCxnSpPr>
              <a:stCxn id="6" idx="3"/>
              <a:endCxn id="16" idx="1"/>
            </p:cNvCxnSpPr>
            <p:nvPr/>
          </p:nvCxnSpPr>
          <p:spPr>
            <a:xfrm flipV="1">
              <a:off x="5437955" y="2426082"/>
              <a:ext cx="768815" cy="16888"/>
            </a:xfrm>
            <a:prstGeom prst="line">
              <a:avLst/>
            </a:prstGeom>
            <a:ln>
              <a:solidFill>
                <a:srgbClr val="00009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6" idx="3"/>
              <a:endCxn id="17" idx="1"/>
            </p:cNvCxnSpPr>
            <p:nvPr/>
          </p:nvCxnSpPr>
          <p:spPr>
            <a:xfrm flipV="1">
              <a:off x="7212616" y="2424493"/>
              <a:ext cx="668834" cy="1589"/>
            </a:xfrm>
            <a:prstGeom prst="line">
              <a:avLst/>
            </a:prstGeom>
            <a:ln>
              <a:solidFill>
                <a:srgbClr val="00009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19"/>
          <p:cNvGrpSpPr/>
          <p:nvPr/>
        </p:nvGrpSpPr>
        <p:grpSpPr>
          <a:xfrm>
            <a:off x="1988344" y="1893955"/>
            <a:ext cx="6389617" cy="549588"/>
            <a:chOff x="1988344" y="1893955"/>
            <a:chExt cx="6389617" cy="549588"/>
          </a:xfrm>
        </p:grpSpPr>
        <p:cxnSp>
          <p:nvCxnSpPr>
            <p:cNvPr id="37" name="Straight Arrow Connector 36"/>
            <p:cNvCxnSpPr/>
            <p:nvPr/>
          </p:nvCxnSpPr>
          <p:spPr>
            <a:xfrm rot="5400000">
              <a:off x="1716801" y="2170412"/>
              <a:ext cx="544674" cy="1588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989138" y="1893955"/>
              <a:ext cx="6388823" cy="3178"/>
            </a:xfrm>
            <a:prstGeom prst="line">
              <a:avLst/>
            </a:prstGeom>
            <a:ln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8106816" y="2170014"/>
              <a:ext cx="542288" cy="2"/>
            </a:xfrm>
            <a:prstGeom prst="line">
              <a:avLst/>
            </a:prstGeom>
            <a:ln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Box 81"/>
          <p:cNvSpPr txBox="1"/>
          <p:nvPr/>
        </p:nvSpPr>
        <p:spPr>
          <a:xfrm>
            <a:off x="603498" y="5395910"/>
            <a:ext cx="2919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Archived and Real Time Data</a:t>
            </a:r>
            <a:endParaRPr lang="en-US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7498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0" y="557407"/>
            <a:ext cx="7953375" cy="4912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IRIS DMC: </a:t>
            </a:r>
            <a:br>
              <a:rPr lang="en-US" dirty="0" smtClean="0"/>
            </a:br>
            <a:r>
              <a:rPr lang="en-US" dirty="0" smtClean="0"/>
              <a:t>Research Ready Data Sets</a:t>
            </a:r>
            <a:endParaRPr lang="en-US" sz="28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17" y="3948484"/>
            <a:ext cx="3530869" cy="7082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3498" y="1896901"/>
            <a:ext cx="2784107" cy="1058364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MUSTANG Metric Estimators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Gaps, overlaps, completeness, signal to noise, power density, pdf mode changes,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Glitches, (~24 metrics in phase 2) 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>
            <a:stCxn id="5" idx="2"/>
          </p:cNvCxnSpPr>
          <p:nvPr/>
        </p:nvCxnSpPr>
        <p:spPr>
          <a:xfrm rot="5400000">
            <a:off x="616226" y="2569157"/>
            <a:ext cx="993219" cy="17654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" idx="2"/>
          </p:cNvCxnSpPr>
          <p:nvPr/>
        </p:nvCxnSpPr>
        <p:spPr>
          <a:xfrm rot="16200000" flipH="1">
            <a:off x="2381661" y="2569156"/>
            <a:ext cx="993219" cy="17654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74"/>
          <p:cNvGrpSpPr/>
          <p:nvPr/>
        </p:nvGrpSpPr>
        <p:grpSpPr>
          <a:xfrm>
            <a:off x="3387605" y="1898489"/>
            <a:ext cx="2050350" cy="1058364"/>
            <a:chOff x="3387605" y="1898489"/>
            <a:chExt cx="2050350" cy="1058364"/>
          </a:xfrm>
        </p:grpSpPr>
        <p:sp>
          <p:nvSpPr>
            <p:cNvPr id="6" name="Rectangle 5"/>
            <p:cNvSpPr/>
            <p:nvPr/>
          </p:nvSpPr>
          <p:spPr>
            <a:xfrm>
              <a:off x="4019207" y="1898489"/>
              <a:ext cx="1418748" cy="105836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PostgreSQL Database</a:t>
              </a:r>
            </a:p>
          </p:txBody>
        </p:sp>
        <p:cxnSp>
          <p:nvCxnSpPr>
            <p:cNvPr id="13" name="Straight Connector 12"/>
            <p:cNvCxnSpPr>
              <a:stCxn id="5" idx="3"/>
              <a:endCxn id="6" idx="1"/>
            </p:cNvCxnSpPr>
            <p:nvPr/>
          </p:nvCxnSpPr>
          <p:spPr>
            <a:xfrm>
              <a:off x="3387605" y="2426083"/>
              <a:ext cx="631602" cy="1588"/>
            </a:xfrm>
            <a:prstGeom prst="line">
              <a:avLst/>
            </a:prstGeom>
            <a:ln>
              <a:solidFill>
                <a:srgbClr val="00009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73"/>
          <p:cNvGrpSpPr/>
          <p:nvPr/>
        </p:nvGrpSpPr>
        <p:grpSpPr>
          <a:xfrm>
            <a:off x="5437955" y="1895311"/>
            <a:ext cx="3449341" cy="1059953"/>
            <a:chOff x="5437955" y="1895311"/>
            <a:chExt cx="3449341" cy="1059953"/>
          </a:xfrm>
        </p:grpSpPr>
        <p:sp>
          <p:nvSpPr>
            <p:cNvPr id="16" name="Rectangle 15"/>
            <p:cNvSpPr/>
            <p:nvPr/>
          </p:nvSpPr>
          <p:spPr>
            <a:xfrm>
              <a:off x="6206770" y="1896900"/>
              <a:ext cx="1005846" cy="105836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Data Quality Technician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881450" y="1895311"/>
              <a:ext cx="1005846" cy="105836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Domestic &amp; Non-US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Network Operators</a:t>
              </a:r>
            </a:p>
          </p:txBody>
        </p:sp>
        <p:cxnSp>
          <p:nvCxnSpPr>
            <p:cNvPr id="18" name="Straight Connector 17"/>
            <p:cNvCxnSpPr>
              <a:stCxn id="6" idx="3"/>
              <a:endCxn id="16" idx="1"/>
            </p:cNvCxnSpPr>
            <p:nvPr/>
          </p:nvCxnSpPr>
          <p:spPr>
            <a:xfrm flipV="1">
              <a:off x="5437955" y="2426082"/>
              <a:ext cx="768815" cy="1589"/>
            </a:xfrm>
            <a:prstGeom prst="line">
              <a:avLst/>
            </a:prstGeom>
            <a:ln>
              <a:solidFill>
                <a:srgbClr val="00009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6" idx="3"/>
              <a:endCxn id="17" idx="1"/>
            </p:cNvCxnSpPr>
            <p:nvPr/>
          </p:nvCxnSpPr>
          <p:spPr>
            <a:xfrm flipV="1">
              <a:off x="7212616" y="2424493"/>
              <a:ext cx="668834" cy="1589"/>
            </a:xfrm>
            <a:prstGeom prst="line">
              <a:avLst/>
            </a:prstGeom>
            <a:ln>
              <a:solidFill>
                <a:srgbClr val="00009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48"/>
          <p:cNvGrpSpPr/>
          <p:nvPr/>
        </p:nvGrpSpPr>
        <p:grpSpPr>
          <a:xfrm>
            <a:off x="1988344" y="1349845"/>
            <a:ext cx="6389617" cy="547850"/>
            <a:chOff x="1994758" y="1349845"/>
            <a:chExt cx="6389617" cy="547850"/>
          </a:xfrm>
        </p:grpSpPr>
        <p:cxnSp>
          <p:nvCxnSpPr>
            <p:cNvPr id="37" name="Straight Arrow Connector 36"/>
            <p:cNvCxnSpPr>
              <a:endCxn id="5" idx="0"/>
            </p:cNvCxnSpPr>
            <p:nvPr/>
          </p:nvCxnSpPr>
          <p:spPr>
            <a:xfrm rot="5400000">
              <a:off x="1723215" y="1624564"/>
              <a:ext cx="544674" cy="1588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995552" y="1349845"/>
              <a:ext cx="6388823" cy="3178"/>
            </a:xfrm>
            <a:prstGeom prst="line">
              <a:avLst/>
            </a:prstGeom>
            <a:ln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endCxn id="17" idx="0"/>
            </p:cNvCxnSpPr>
            <p:nvPr/>
          </p:nvCxnSpPr>
          <p:spPr>
            <a:xfrm rot="5400000">
              <a:off x="8113230" y="1624166"/>
              <a:ext cx="542288" cy="2"/>
            </a:xfrm>
            <a:prstGeom prst="line">
              <a:avLst/>
            </a:prstGeom>
            <a:ln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49"/>
          <p:cNvSpPr/>
          <p:nvPr/>
        </p:nvSpPr>
        <p:spPr>
          <a:xfrm>
            <a:off x="4000634" y="5347999"/>
            <a:ext cx="1418748" cy="105836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Researcher Specifies  Required Data Metric Constraints</a:t>
            </a:r>
          </a:p>
        </p:txBody>
      </p:sp>
      <p:grpSp>
        <p:nvGrpSpPr>
          <p:cNvPr id="11" name="Group 75"/>
          <p:cNvGrpSpPr/>
          <p:nvPr/>
        </p:nvGrpSpPr>
        <p:grpSpPr>
          <a:xfrm>
            <a:off x="4007603" y="2956853"/>
            <a:ext cx="1418748" cy="2391147"/>
            <a:chOff x="4007603" y="2956853"/>
            <a:chExt cx="1418748" cy="2391147"/>
          </a:xfrm>
        </p:grpSpPr>
        <p:sp>
          <p:nvSpPr>
            <p:cNvPr id="55" name="Rectangle 54"/>
            <p:cNvSpPr/>
            <p:nvPr/>
          </p:nvSpPr>
          <p:spPr>
            <a:xfrm>
              <a:off x="4007603" y="3740885"/>
              <a:ext cx="1418748" cy="105836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DMC Filters Data Request  Using Defined Constraints</a:t>
              </a:r>
            </a:p>
          </p:txBody>
        </p:sp>
        <p:cxnSp>
          <p:nvCxnSpPr>
            <p:cNvPr id="56" name="Straight Connector 55"/>
            <p:cNvCxnSpPr>
              <a:stCxn id="50" idx="0"/>
              <a:endCxn id="55" idx="2"/>
            </p:cNvCxnSpPr>
            <p:nvPr/>
          </p:nvCxnSpPr>
          <p:spPr>
            <a:xfrm rot="5400000" flipH="1" flipV="1">
              <a:off x="4439117" y="5070140"/>
              <a:ext cx="548750" cy="6969"/>
            </a:xfrm>
            <a:prstGeom prst="line">
              <a:avLst/>
            </a:prstGeom>
            <a:ln>
              <a:solidFill>
                <a:srgbClr val="00009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55" idx="0"/>
              <a:endCxn id="6" idx="2"/>
            </p:cNvCxnSpPr>
            <p:nvPr/>
          </p:nvCxnSpPr>
          <p:spPr>
            <a:xfrm rot="5400000" flipH="1" flipV="1">
              <a:off x="4330763" y="3343067"/>
              <a:ext cx="784032" cy="11604"/>
            </a:xfrm>
            <a:prstGeom prst="line">
              <a:avLst/>
            </a:prstGeom>
            <a:ln>
              <a:solidFill>
                <a:srgbClr val="00009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77"/>
          <p:cNvGrpSpPr/>
          <p:nvPr/>
        </p:nvGrpSpPr>
        <p:grpSpPr>
          <a:xfrm>
            <a:off x="5419383" y="4270067"/>
            <a:ext cx="2501477" cy="1607114"/>
            <a:chOff x="5419383" y="4270067"/>
            <a:chExt cx="2501477" cy="1607114"/>
          </a:xfrm>
        </p:grpSpPr>
        <p:grpSp>
          <p:nvGrpSpPr>
            <p:cNvPr id="14" name="Group 72"/>
            <p:cNvGrpSpPr/>
            <p:nvPr/>
          </p:nvGrpSpPr>
          <p:grpSpPr>
            <a:xfrm>
              <a:off x="5419383" y="4270067"/>
              <a:ext cx="1687416" cy="1607114"/>
              <a:chOff x="5419383" y="4270067"/>
              <a:chExt cx="650175" cy="1607114"/>
            </a:xfrm>
          </p:grpSpPr>
          <p:cxnSp>
            <p:nvCxnSpPr>
              <p:cNvPr id="65" name="Straight Connector 64"/>
              <p:cNvCxnSpPr>
                <a:stCxn id="55" idx="3"/>
              </p:cNvCxnSpPr>
              <p:nvPr/>
            </p:nvCxnSpPr>
            <p:spPr>
              <a:xfrm>
                <a:off x="5426351" y="4270067"/>
                <a:ext cx="643206" cy="1588"/>
              </a:xfrm>
              <a:prstGeom prst="line">
                <a:avLst/>
              </a:prstGeom>
              <a:ln>
                <a:solidFill>
                  <a:srgbClr val="000090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5400000" flipH="1" flipV="1">
                <a:off x="5263862" y="5064159"/>
                <a:ext cx="1599787" cy="11604"/>
              </a:xfrm>
              <a:prstGeom prst="line">
                <a:avLst/>
              </a:prstGeom>
              <a:ln>
                <a:solidFill>
                  <a:srgbClr val="000090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>
                <a:endCxn id="50" idx="3"/>
              </p:cNvCxnSpPr>
              <p:nvPr/>
            </p:nvCxnSpPr>
            <p:spPr>
              <a:xfrm rot="10800000" flipV="1">
                <a:off x="5419383" y="5869857"/>
                <a:ext cx="638575" cy="7324"/>
              </a:xfrm>
              <a:prstGeom prst="line">
                <a:avLst/>
              </a:prstGeom>
              <a:ln>
                <a:solidFill>
                  <a:srgbClr val="000090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Rectangle 76"/>
            <p:cNvSpPr/>
            <p:nvPr/>
          </p:nvSpPr>
          <p:spPr>
            <a:xfrm>
              <a:off x="6195039" y="4799249"/>
              <a:ext cx="1725821" cy="54875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Filtered Data Request Returned to Researcher 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603498" y="4799249"/>
            <a:ext cx="2919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Archived and Real Time Data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02300" y="3740885"/>
            <a:ext cx="2623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Research Ready Data Sets</a:t>
            </a:r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7498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3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Auxiliary Data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IRIS currently operates an Active Backup System in Boulder, CO at UNAVCO</a:t>
            </a:r>
          </a:p>
          <a:p>
            <a:pPr lvl="1"/>
            <a:r>
              <a:rPr lang="en-US" dirty="0" smtClean="0"/>
              <a:t>Replication of time series and DBMS</a:t>
            </a:r>
          </a:p>
          <a:p>
            <a:pPr lvl="1"/>
            <a:r>
              <a:rPr lang="en-US" dirty="0" smtClean="0"/>
              <a:t>And other key items such as software source, etc.</a:t>
            </a:r>
          </a:p>
          <a:p>
            <a:r>
              <a:rPr lang="en-US" dirty="0" smtClean="0"/>
              <a:t>We wish to move toward a fully functional auxiliary data center model</a:t>
            </a:r>
          </a:p>
          <a:p>
            <a:pPr lvl="1"/>
            <a:r>
              <a:rPr lang="en-US" dirty="0" smtClean="0"/>
              <a:t>LLNL</a:t>
            </a:r>
          </a:p>
          <a:p>
            <a:pPr lvl="1"/>
            <a:r>
              <a:rPr lang="en-US" dirty="0" smtClean="0"/>
              <a:t>SDSC</a:t>
            </a:r>
          </a:p>
          <a:p>
            <a:pPr lvl="1"/>
            <a:r>
              <a:rPr lang="en-US" dirty="0" smtClean="0"/>
              <a:t>Argonne</a:t>
            </a:r>
          </a:p>
          <a:p>
            <a:endParaRPr lang="en-US" dirty="0" smtClean="0"/>
          </a:p>
          <a:p>
            <a:r>
              <a:rPr lang="en-US" dirty="0" smtClean="0"/>
              <a:t>This can provide “cycles close to data”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Fully Functioning </a:t>
            </a:r>
            <a:r>
              <a:rPr lang="en-US" dirty="0" err="1" smtClean="0"/>
              <a:t>DMCs</a:t>
            </a:r>
            <a:endParaRPr lang="en-US" dirty="0"/>
          </a:p>
        </p:txBody>
      </p:sp>
      <p:grpSp>
        <p:nvGrpSpPr>
          <p:cNvPr id="3" name="Group 16"/>
          <p:cNvGrpSpPr/>
          <p:nvPr/>
        </p:nvGrpSpPr>
        <p:grpSpPr>
          <a:xfrm>
            <a:off x="1422400" y="2724150"/>
            <a:ext cx="1130300" cy="2895600"/>
            <a:chOff x="1041400" y="2146300"/>
            <a:chExt cx="1130300" cy="2895600"/>
          </a:xfrm>
        </p:grpSpPr>
        <p:sp>
          <p:nvSpPr>
            <p:cNvPr id="4" name="Rounded Rectangle 3"/>
            <p:cNvSpPr/>
            <p:nvPr/>
          </p:nvSpPr>
          <p:spPr>
            <a:xfrm>
              <a:off x="1041400" y="2146300"/>
              <a:ext cx="1130300" cy="9144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LLNL</a:t>
              </a:r>
              <a:endParaRPr lang="en-US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244600" y="3467100"/>
              <a:ext cx="723900" cy="5969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DBMS</a:t>
              </a:r>
              <a:endParaRPr lang="en-US" sz="1400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244600" y="4445000"/>
              <a:ext cx="723900" cy="5969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Wave</a:t>
              </a:r>
            </a:p>
            <a:p>
              <a:pPr algn="ctr"/>
              <a:r>
                <a:rPr lang="en-US" sz="1400" dirty="0" smtClean="0"/>
                <a:t>forms</a:t>
              </a:r>
              <a:endParaRPr lang="en-US" sz="1400" dirty="0"/>
            </a:p>
          </p:txBody>
        </p:sp>
      </p:grpSp>
      <p:grpSp>
        <p:nvGrpSpPr>
          <p:cNvPr id="5" name="Group 17"/>
          <p:cNvGrpSpPr/>
          <p:nvPr/>
        </p:nvGrpSpPr>
        <p:grpSpPr>
          <a:xfrm>
            <a:off x="3771900" y="2724150"/>
            <a:ext cx="1130300" cy="2895600"/>
            <a:chOff x="3683000" y="2146300"/>
            <a:chExt cx="1130300" cy="2895600"/>
          </a:xfrm>
        </p:grpSpPr>
        <p:sp>
          <p:nvSpPr>
            <p:cNvPr id="11" name="Rounded Rectangle 10"/>
            <p:cNvSpPr/>
            <p:nvPr/>
          </p:nvSpPr>
          <p:spPr>
            <a:xfrm>
              <a:off x="3683000" y="2146300"/>
              <a:ext cx="1130300" cy="9144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Seattle</a:t>
              </a:r>
              <a:endParaRPr lang="en-US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886200" y="3467100"/>
              <a:ext cx="723900" cy="5969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DBMS</a:t>
              </a:r>
              <a:endParaRPr lang="en-US" sz="1400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886200" y="4445000"/>
              <a:ext cx="723900" cy="5969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Wave</a:t>
              </a:r>
            </a:p>
            <a:p>
              <a:pPr algn="ctr"/>
              <a:r>
                <a:rPr lang="en-US" sz="1400" dirty="0" smtClean="0"/>
                <a:t>forms</a:t>
              </a:r>
              <a:endParaRPr lang="en-US" sz="1400" dirty="0"/>
            </a:p>
          </p:txBody>
        </p:sp>
      </p:grpSp>
      <p:grpSp>
        <p:nvGrpSpPr>
          <p:cNvPr id="8" name="Group 18"/>
          <p:cNvGrpSpPr/>
          <p:nvPr/>
        </p:nvGrpSpPr>
        <p:grpSpPr>
          <a:xfrm>
            <a:off x="6121400" y="2724150"/>
            <a:ext cx="1130300" cy="2895600"/>
            <a:chOff x="7302500" y="2146300"/>
            <a:chExt cx="1130300" cy="2895600"/>
          </a:xfrm>
        </p:grpSpPr>
        <p:sp>
          <p:nvSpPr>
            <p:cNvPr id="14" name="Rounded Rectangle 13"/>
            <p:cNvSpPr/>
            <p:nvPr/>
          </p:nvSpPr>
          <p:spPr>
            <a:xfrm>
              <a:off x="7302500" y="2146300"/>
              <a:ext cx="1130300" cy="9144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SDSC</a:t>
              </a:r>
              <a:endParaRPr lang="en-US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7505700" y="3467100"/>
              <a:ext cx="723900" cy="5969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DBMS</a:t>
              </a:r>
              <a:endParaRPr lang="en-US" sz="1400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7505700" y="4445000"/>
              <a:ext cx="723900" cy="5969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Wave</a:t>
              </a:r>
            </a:p>
            <a:p>
              <a:pPr algn="ctr"/>
              <a:r>
                <a:rPr lang="en-US" sz="1400" dirty="0" smtClean="0"/>
                <a:t>forms</a:t>
              </a:r>
              <a:endParaRPr lang="en-US" sz="14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946650" y="2778636"/>
            <a:ext cx="28321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Ingestion</a:t>
            </a:r>
          </a:p>
          <a:p>
            <a:r>
              <a:rPr lang="en-US" sz="1200" dirty="0" smtClean="0"/>
              <a:t>	BUD Real Time System</a:t>
            </a:r>
          </a:p>
          <a:p>
            <a:r>
              <a:rPr lang="en-US" sz="1200" dirty="0" smtClean="0"/>
              <a:t>	File Ingestion System</a:t>
            </a:r>
          </a:p>
          <a:p>
            <a:endParaRPr lang="en-US" sz="1200" dirty="0" smtClean="0"/>
          </a:p>
          <a:p>
            <a:r>
              <a:rPr lang="en-US" sz="1200" dirty="0" smtClean="0"/>
              <a:t>Web Services - Entire suite</a:t>
            </a:r>
          </a:p>
          <a:p>
            <a:r>
              <a:rPr lang="en-US" sz="1200" dirty="0" smtClean="0"/>
              <a:t>	</a:t>
            </a:r>
            <a:r>
              <a:rPr lang="en-US" sz="1200" dirty="0" err="1" smtClean="0"/>
              <a:t>Breqfast</a:t>
            </a:r>
            <a:endParaRPr lang="en-US" sz="1200" dirty="0" smtClean="0"/>
          </a:p>
          <a:p>
            <a:r>
              <a:rPr lang="en-US" sz="1200" dirty="0" smtClean="0"/>
              <a:t>	WILBER3</a:t>
            </a:r>
          </a:p>
          <a:p>
            <a:r>
              <a:rPr lang="en-US" sz="1200" dirty="0" smtClean="0"/>
              <a:t>	MUSTANG</a:t>
            </a:r>
          </a:p>
          <a:p>
            <a:r>
              <a:rPr lang="en-US" sz="1200" dirty="0" smtClean="0"/>
              <a:t>	</a:t>
            </a:r>
            <a:r>
              <a:rPr lang="en-US" sz="1200" dirty="0" err="1" smtClean="0"/>
              <a:t>SeismiQuery</a:t>
            </a:r>
            <a:endParaRPr lang="en-US" sz="1200" dirty="0" smtClean="0"/>
          </a:p>
          <a:p>
            <a:r>
              <a:rPr lang="en-US" sz="1200" dirty="0" smtClean="0"/>
              <a:t>		</a:t>
            </a:r>
            <a:r>
              <a:rPr lang="en-US" sz="1200" dirty="0" err="1" smtClean="0"/>
              <a:t>Breqfast</a:t>
            </a:r>
            <a:r>
              <a:rPr lang="en-US" sz="1200" dirty="0" smtClean="0"/>
              <a:t> Requests</a:t>
            </a:r>
          </a:p>
          <a:p>
            <a:r>
              <a:rPr lang="en-US" sz="1200" dirty="0" smtClean="0"/>
              <a:t>	</a:t>
            </a:r>
            <a:r>
              <a:rPr lang="en-US" sz="1200" dirty="0" err="1" smtClean="0"/>
              <a:t>WebRequest</a:t>
            </a:r>
            <a:endParaRPr lang="en-US" sz="1200" dirty="0" smtClean="0"/>
          </a:p>
          <a:p>
            <a:endParaRPr lang="en-US" sz="1200" dirty="0" smtClean="0"/>
          </a:p>
          <a:p>
            <a:endParaRPr lang="en-US" sz="1200" dirty="0"/>
          </a:p>
        </p:txBody>
      </p:sp>
      <p:sp>
        <p:nvSpPr>
          <p:cNvPr id="21" name="Left-Right Arrow 20"/>
          <p:cNvSpPr/>
          <p:nvPr/>
        </p:nvSpPr>
        <p:spPr>
          <a:xfrm>
            <a:off x="2374900" y="4305300"/>
            <a:ext cx="1574800" cy="114300"/>
          </a:xfrm>
          <a:prstGeom prst="left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-Right Arrow 21"/>
          <p:cNvSpPr/>
          <p:nvPr/>
        </p:nvSpPr>
        <p:spPr>
          <a:xfrm>
            <a:off x="2387600" y="5308600"/>
            <a:ext cx="1574800" cy="114300"/>
          </a:xfrm>
          <a:prstGeom prst="left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390900" y="1422400"/>
            <a:ext cx="1892300" cy="5461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Load</a:t>
            </a:r>
          </a:p>
          <a:p>
            <a:pPr algn="ctr"/>
            <a:r>
              <a:rPr lang="en-US" dirty="0" smtClean="0"/>
              <a:t>Balancer</a:t>
            </a:r>
            <a:endParaRPr lang="en-US" dirty="0"/>
          </a:p>
        </p:txBody>
      </p:sp>
      <p:cxnSp>
        <p:nvCxnSpPr>
          <p:cNvPr id="25" name="Straight Connector 24"/>
          <p:cNvCxnSpPr>
            <a:stCxn id="23" idx="4"/>
          </p:cNvCxnSpPr>
          <p:nvPr/>
        </p:nvCxnSpPr>
        <p:spPr>
          <a:xfrm rot="16200000" flipH="1">
            <a:off x="5060950" y="1244600"/>
            <a:ext cx="755650" cy="2203450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3959225" y="2346325"/>
            <a:ext cx="755650" cy="1588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3" idx="4"/>
            <a:endCxn id="4" idx="0"/>
          </p:cNvCxnSpPr>
          <p:nvPr/>
        </p:nvCxnSpPr>
        <p:spPr>
          <a:xfrm rot="5400000">
            <a:off x="2784475" y="1171575"/>
            <a:ext cx="755650" cy="2349500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Left-Right Arrow 34"/>
          <p:cNvSpPr/>
          <p:nvPr/>
        </p:nvSpPr>
        <p:spPr>
          <a:xfrm>
            <a:off x="4699000" y="4305300"/>
            <a:ext cx="1574800" cy="114300"/>
          </a:xfrm>
          <a:prstGeom prst="left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-Right Arrow 35"/>
          <p:cNvSpPr/>
          <p:nvPr/>
        </p:nvSpPr>
        <p:spPr>
          <a:xfrm>
            <a:off x="4711700" y="5308600"/>
            <a:ext cx="1574800" cy="114300"/>
          </a:xfrm>
          <a:prstGeom prst="left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 animBg="1"/>
      <p:bldP spid="22" grpId="0" animBg="1"/>
      <p:bldP spid="23" grpId="0" animBg="1"/>
      <p:bldP spid="35" grpId="0" animBg="1"/>
      <p:bldP spid="3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Links with High Performance Computing</a:t>
            </a:r>
            <a:endParaRPr lang="en-US" dirty="0"/>
          </a:p>
        </p:txBody>
      </p:sp>
      <p:grpSp>
        <p:nvGrpSpPr>
          <p:cNvPr id="3" name="Group 16"/>
          <p:cNvGrpSpPr/>
          <p:nvPr/>
        </p:nvGrpSpPr>
        <p:grpSpPr>
          <a:xfrm>
            <a:off x="5435600" y="2724150"/>
            <a:ext cx="1130300" cy="2895600"/>
            <a:chOff x="1041400" y="2146300"/>
            <a:chExt cx="1130300" cy="2895600"/>
          </a:xfrm>
        </p:grpSpPr>
        <p:sp>
          <p:nvSpPr>
            <p:cNvPr id="4" name="Rounded Rectangle 3"/>
            <p:cNvSpPr/>
            <p:nvPr/>
          </p:nvSpPr>
          <p:spPr>
            <a:xfrm>
              <a:off x="1041400" y="2146300"/>
              <a:ext cx="1130300" cy="914400"/>
            </a:xfrm>
            <a:prstGeom prst="round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LLNL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244600" y="3467100"/>
              <a:ext cx="723900" cy="596900"/>
            </a:xfrm>
            <a:prstGeom prst="round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DBMS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244600" y="4445000"/>
              <a:ext cx="723900" cy="596900"/>
            </a:xfrm>
            <a:prstGeom prst="round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Wave</a:t>
              </a:r>
            </a:p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forms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 17"/>
          <p:cNvGrpSpPr/>
          <p:nvPr/>
        </p:nvGrpSpPr>
        <p:grpSpPr>
          <a:xfrm>
            <a:off x="7315200" y="2724150"/>
            <a:ext cx="1130300" cy="2895600"/>
            <a:chOff x="3683000" y="2146300"/>
            <a:chExt cx="1130300" cy="2895600"/>
          </a:xfrm>
        </p:grpSpPr>
        <p:sp>
          <p:nvSpPr>
            <p:cNvPr id="11" name="Rounded Rectangle 10"/>
            <p:cNvSpPr/>
            <p:nvPr/>
          </p:nvSpPr>
          <p:spPr>
            <a:xfrm>
              <a:off x="3683000" y="2146300"/>
              <a:ext cx="1130300" cy="9144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Seattle</a:t>
              </a:r>
              <a:endParaRPr lang="en-US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886200" y="3467100"/>
              <a:ext cx="723900" cy="5969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DBMS</a:t>
              </a:r>
              <a:endParaRPr lang="en-US" sz="1400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886200" y="4445000"/>
              <a:ext cx="723900" cy="5969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Wave</a:t>
              </a:r>
            </a:p>
            <a:p>
              <a:pPr algn="ctr"/>
              <a:r>
                <a:rPr lang="en-US" sz="1400" dirty="0" smtClean="0"/>
                <a:t>forms</a:t>
              </a:r>
              <a:endParaRPr lang="en-US" sz="1400" dirty="0"/>
            </a:p>
          </p:txBody>
        </p:sp>
      </p:grpSp>
      <p:sp>
        <p:nvSpPr>
          <p:cNvPr id="21" name="Left-Right Arrow 20"/>
          <p:cNvSpPr/>
          <p:nvPr/>
        </p:nvSpPr>
        <p:spPr>
          <a:xfrm>
            <a:off x="6388100" y="4305300"/>
            <a:ext cx="1104900" cy="45719"/>
          </a:xfrm>
          <a:prstGeom prst="left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-Right Arrow 21"/>
          <p:cNvSpPr/>
          <p:nvPr/>
        </p:nvSpPr>
        <p:spPr>
          <a:xfrm>
            <a:off x="6400800" y="5308600"/>
            <a:ext cx="1104900" cy="76200"/>
          </a:xfrm>
          <a:prstGeom prst="left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165600" y="2724150"/>
            <a:ext cx="762000" cy="2895600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Web Services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With Research Readiness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124200" y="2724150"/>
            <a:ext cx="762000" cy="28956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Scriptable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Event Extraction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" name="Group 72"/>
          <p:cNvGrpSpPr/>
          <p:nvPr/>
        </p:nvGrpSpPr>
        <p:grpSpPr>
          <a:xfrm>
            <a:off x="1086029" y="4146550"/>
            <a:ext cx="1193800" cy="1168400"/>
            <a:chOff x="1701800" y="4159250"/>
            <a:chExt cx="1193800" cy="1168400"/>
          </a:xfrm>
        </p:grpSpPr>
        <p:sp>
          <p:nvSpPr>
            <p:cNvPr id="34" name="Rectangle 33"/>
            <p:cNvSpPr/>
            <p:nvPr/>
          </p:nvSpPr>
          <p:spPr>
            <a:xfrm>
              <a:off x="1701800" y="4159250"/>
              <a:ext cx="1193800" cy="1168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768475" y="4204969"/>
              <a:ext cx="139700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958975" y="4204969"/>
              <a:ext cx="139700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149475" y="4204969"/>
              <a:ext cx="139700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339975" y="4204969"/>
              <a:ext cx="139700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530475" y="4204969"/>
              <a:ext cx="139700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720975" y="4204969"/>
              <a:ext cx="139700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768475" y="4382769"/>
              <a:ext cx="139700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958975" y="4382769"/>
              <a:ext cx="139700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149475" y="4382769"/>
              <a:ext cx="139700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339975" y="4382769"/>
              <a:ext cx="139700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530475" y="4382769"/>
              <a:ext cx="139700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720975" y="4382769"/>
              <a:ext cx="139700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768475" y="4560569"/>
              <a:ext cx="139700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958975" y="4560569"/>
              <a:ext cx="139700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149475" y="4560569"/>
              <a:ext cx="139700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339975" y="4560569"/>
              <a:ext cx="139700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530475" y="4560569"/>
              <a:ext cx="139700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720975" y="4560569"/>
              <a:ext cx="139700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768475" y="4738369"/>
              <a:ext cx="139700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958975" y="4738369"/>
              <a:ext cx="139700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149475" y="4738369"/>
              <a:ext cx="139700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339975" y="4738369"/>
              <a:ext cx="139700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530475" y="4738369"/>
              <a:ext cx="139700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720975" y="4738369"/>
              <a:ext cx="139700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768475" y="4916169"/>
              <a:ext cx="139700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958975" y="4916169"/>
              <a:ext cx="139700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149475" y="4916169"/>
              <a:ext cx="139700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339975" y="4916169"/>
              <a:ext cx="139700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530475" y="4916169"/>
              <a:ext cx="139700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720975" y="4916169"/>
              <a:ext cx="139700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768475" y="5093969"/>
              <a:ext cx="139700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958975" y="5093969"/>
              <a:ext cx="139700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149475" y="5093969"/>
              <a:ext cx="139700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339975" y="5093969"/>
              <a:ext cx="139700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530475" y="5093969"/>
              <a:ext cx="139700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720975" y="5093969"/>
              <a:ext cx="139700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885870" y="3765550"/>
            <a:ext cx="1594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Event Products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664109" y="1815795"/>
            <a:ext cx="2018589" cy="175432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Research Ready</a:t>
            </a:r>
          </a:p>
          <a:p>
            <a:pPr algn="ctr"/>
            <a:r>
              <a:rPr lang="en-US" dirty="0" smtClean="0"/>
              <a:t>Formatted for HPC</a:t>
            </a:r>
          </a:p>
          <a:p>
            <a:r>
              <a:rPr lang="en-US" dirty="0" smtClean="0"/>
              <a:t>	netCDF</a:t>
            </a:r>
          </a:p>
          <a:p>
            <a:r>
              <a:rPr lang="en-US" dirty="0" smtClean="0"/>
              <a:t>	HDF5</a:t>
            </a:r>
          </a:p>
          <a:p>
            <a:r>
              <a:rPr lang="en-US" dirty="0" smtClean="0"/>
              <a:t>	ADIOS</a:t>
            </a:r>
          </a:p>
          <a:p>
            <a:r>
              <a:rPr lang="en-US" dirty="0" smtClean="0"/>
              <a:t>	other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  <p:bldP spid="33" grpId="0" animBg="1"/>
      <p:bldP spid="74" grpId="0"/>
      <p:bldP spid="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IRIS Data Services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data holdings are large!</a:t>
            </a:r>
          </a:p>
          <a:p>
            <a:r>
              <a:rPr lang="en-US" dirty="0" smtClean="0"/>
              <a:t>How do we develop simple methods to discover, access, and utilize the data?</a:t>
            </a:r>
          </a:p>
          <a:p>
            <a:r>
              <a:rPr lang="en-US" dirty="0" smtClean="0"/>
              <a:t>How can we assist researchers in early stages of their research?</a:t>
            </a:r>
          </a:p>
          <a:p>
            <a:r>
              <a:rPr lang="en-US" dirty="0" smtClean="0"/>
              <a:t>How can we support tools that are commonly used in the community? </a:t>
            </a:r>
          </a:p>
          <a:p>
            <a:r>
              <a:rPr lang="en-US" dirty="0" smtClean="0"/>
              <a:t>How can IRIS improve the quality of global seismological data?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Coordination with University Researchers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Builds on IRIS DMC Strengths</a:t>
            </a:r>
          </a:p>
          <a:p>
            <a:pPr lvl="1"/>
            <a:r>
              <a:rPr lang="en-US" dirty="0" smtClean="0"/>
              <a:t>Provide access to hi-graded event products</a:t>
            </a:r>
          </a:p>
          <a:p>
            <a:pPr lvl="1"/>
            <a:r>
              <a:rPr lang="en-US" dirty="0" smtClean="0"/>
              <a:t>Plumbing between the archive and HPC environment streamlined</a:t>
            </a:r>
          </a:p>
          <a:p>
            <a:r>
              <a:rPr lang="en-US" dirty="0" smtClean="0"/>
              <a:t>Builds on LLNL strengths</a:t>
            </a:r>
          </a:p>
          <a:p>
            <a:pPr lvl="1"/>
            <a:r>
              <a:rPr lang="en-US" dirty="0" smtClean="0"/>
              <a:t>Data Mining</a:t>
            </a:r>
          </a:p>
          <a:p>
            <a:pPr lvl="1"/>
            <a:r>
              <a:rPr lang="en-US" dirty="0" smtClean="0"/>
              <a:t>Algorithmic processing on an HPC environment</a:t>
            </a:r>
          </a:p>
          <a:p>
            <a:r>
              <a:rPr lang="en-US" dirty="0" smtClean="0"/>
              <a:t>Fosters Collaboration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short live demonstrations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Fetch data</a:t>
            </a:r>
          </a:p>
          <a:p>
            <a:r>
              <a:rPr lang="en-US" dirty="0" smtClean="0"/>
              <a:t>Conversion to SAC</a:t>
            </a:r>
          </a:p>
          <a:p>
            <a:endParaRPr lang="en-US" dirty="0" smtClean="0"/>
          </a:p>
          <a:p>
            <a:r>
              <a:rPr lang="en-US" dirty="0" smtClean="0"/>
              <a:t>The entire GSN in 2 minutes per event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ATTENTION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Identical (or very similar) hardware and software</a:t>
            </a:r>
          </a:p>
          <a:p>
            <a:pPr lvl="1"/>
            <a:r>
              <a:rPr lang="en-US" dirty="0" smtClean="0"/>
              <a:t>Hardware</a:t>
            </a:r>
          </a:p>
          <a:p>
            <a:pPr lvl="2"/>
            <a:r>
              <a:rPr lang="en-US" dirty="0" smtClean="0"/>
              <a:t>300 terabyte RAID</a:t>
            </a:r>
          </a:p>
          <a:p>
            <a:pPr lvl="2"/>
            <a:r>
              <a:rPr lang="en-US" dirty="0" smtClean="0"/>
              <a:t>~ 5 Dell Enterprise Servers</a:t>
            </a:r>
          </a:p>
          <a:p>
            <a:pPr lvl="2"/>
            <a:r>
              <a:rPr lang="en-US" dirty="0" smtClean="0"/>
              <a:t>Firewalls, routers, local area network</a:t>
            </a:r>
          </a:p>
          <a:p>
            <a:pPr lvl="2"/>
            <a:r>
              <a:rPr lang="en-US" dirty="0" smtClean="0"/>
              <a:t>High speed connections to Internet 2 or greater</a:t>
            </a:r>
          </a:p>
          <a:p>
            <a:pPr lvl="1"/>
            <a:r>
              <a:rPr lang="en-US" dirty="0" smtClean="0"/>
              <a:t>Software</a:t>
            </a:r>
          </a:p>
          <a:p>
            <a:pPr lvl="2"/>
            <a:r>
              <a:rPr lang="en-US" dirty="0" err="1" smtClean="0"/>
              <a:t>VMWare</a:t>
            </a:r>
            <a:endParaRPr lang="en-US" dirty="0" smtClean="0"/>
          </a:p>
          <a:p>
            <a:pPr lvl="2"/>
            <a:r>
              <a:rPr lang="en-US" dirty="0" smtClean="0"/>
              <a:t>Oracle Linux</a:t>
            </a:r>
          </a:p>
          <a:p>
            <a:pPr lvl="2"/>
            <a:r>
              <a:rPr lang="en-US" dirty="0" smtClean="0"/>
              <a:t>Oracle RDBMS</a:t>
            </a:r>
          </a:p>
          <a:p>
            <a:pPr lvl="3"/>
            <a:r>
              <a:rPr lang="en-US" dirty="0" smtClean="0"/>
              <a:t>Trying to move to Enterprise </a:t>
            </a:r>
            <a:r>
              <a:rPr lang="en-US" dirty="0" err="1" smtClean="0"/>
              <a:t>Postgres</a:t>
            </a:r>
            <a:endParaRPr lang="en-US" dirty="0" smtClean="0"/>
          </a:p>
          <a:p>
            <a:pPr lvl="2"/>
            <a:r>
              <a:rPr lang="en-US" dirty="0" smtClean="0"/>
              <a:t>etc.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2613" y="131402"/>
            <a:ext cx="4751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USArray</a:t>
            </a:r>
            <a:r>
              <a:rPr lang="en-US" dirty="0" smtClean="0"/>
              <a:t> </a:t>
            </a:r>
            <a:r>
              <a:rPr lang="en-US" dirty="0" err="1" smtClean="0"/>
              <a:t>GMVs</a:t>
            </a:r>
            <a:r>
              <a:rPr lang="en-US" dirty="0" smtClean="0"/>
              <a:t>   Ground Motion Visualizations</a:t>
            </a:r>
            <a:endParaRPr lang="en-US" dirty="0"/>
          </a:p>
        </p:txBody>
      </p:sp>
      <p:pic>
        <p:nvPicPr>
          <p:cNvPr id="4" name="SEAlaska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" y="0"/>
            <a:ext cx="8382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creen shot 2013-05-08 at 12.34.23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8025"/>
            <a:ext cx="9144000" cy="4375150"/>
          </a:xfrm>
          <a:prstGeom prst="rect">
            <a:avLst/>
          </a:prstGeom>
        </p:spPr>
      </p:pic>
      <p:pic>
        <p:nvPicPr>
          <p:cNvPr id="14" name="Picture 13" descr="Screen shot 2013-05-08 at 12.33.06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5553" y="602653"/>
            <a:ext cx="3928546" cy="6026747"/>
          </a:xfrm>
          <a:prstGeom prst="rect">
            <a:avLst/>
          </a:prstGeom>
        </p:spPr>
      </p:pic>
      <p:pic>
        <p:nvPicPr>
          <p:cNvPr id="15" name="Picture 14" descr="Screen shot 2013-05-08 at 12.33.33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498" y="183552"/>
            <a:ext cx="7581901" cy="87178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05-08 at 1.02.11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93" y="215900"/>
            <a:ext cx="7708900" cy="787400"/>
          </a:xfrm>
          <a:prstGeom prst="rect">
            <a:avLst/>
          </a:prstGeom>
        </p:spPr>
      </p:pic>
      <p:pic>
        <p:nvPicPr>
          <p:cNvPr id="7" name="Picture 6" descr="Screen shot 2013-05-08 at 1.03.05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43" y="1257300"/>
            <a:ext cx="9144000" cy="2667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69643" y="4440535"/>
            <a:ext cx="6635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-Continually running infrasound auto-detections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3-13 at 3.24.52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747" y="1898664"/>
            <a:ext cx="6626232" cy="45371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3869" y="295896"/>
            <a:ext cx="8100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SPUD products are accessible through a </a:t>
            </a:r>
            <a:r>
              <a:rPr lang="en-US" dirty="0" err="1" smtClean="0"/>
              <a:t>webservice</a:t>
            </a:r>
            <a:r>
              <a:rPr lang="en-US" dirty="0" smtClean="0"/>
              <a:t>/XML.</a:t>
            </a:r>
          </a:p>
          <a:p>
            <a:endParaRPr lang="en-US" dirty="0" smtClean="0"/>
          </a:p>
          <a:p>
            <a:r>
              <a:rPr lang="en-US" dirty="0" smtClean="0"/>
              <a:t>Translation: command line download </a:t>
            </a:r>
            <a:r>
              <a:rPr lang="en-US" dirty="0" err="1" smtClean="0"/>
              <a:t>GCMTs</a:t>
            </a:r>
            <a:r>
              <a:rPr lang="en-US" dirty="0" smtClean="0"/>
              <a:t>  </a:t>
            </a:r>
          </a:p>
          <a:p>
            <a:r>
              <a:rPr lang="en-US" dirty="0" smtClean="0"/>
              <a:t>(email </a:t>
            </a:r>
            <a:r>
              <a:rPr lang="en-US" dirty="0" smtClean="0">
                <a:hlinkClick r:id="rId3"/>
              </a:rPr>
              <a:t>product@iris.washington.edu</a:t>
            </a:r>
            <a:r>
              <a:rPr lang="en-US" dirty="0" smtClean="0"/>
              <a:t> for help)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3-13 at 4.09.11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721" y="340378"/>
            <a:ext cx="7730319" cy="579237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3-13 at 4.09.56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10" y="1447157"/>
            <a:ext cx="4092279" cy="4459800"/>
          </a:xfrm>
          <a:prstGeom prst="rect">
            <a:avLst/>
          </a:prstGeom>
        </p:spPr>
      </p:pic>
      <p:pic>
        <p:nvPicPr>
          <p:cNvPr id="3" name="Picture 2" descr="Screen shot 2013-03-13 at 4.10.06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2809" y="3280441"/>
            <a:ext cx="4671191" cy="3312004"/>
          </a:xfrm>
          <a:prstGeom prst="rect">
            <a:avLst/>
          </a:prstGeom>
        </p:spPr>
      </p:pic>
      <p:pic>
        <p:nvPicPr>
          <p:cNvPr id="4" name="Picture 3" descr="Screen shot 2013-03-13 at 4.10.20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2809" y="0"/>
            <a:ext cx="4392021" cy="40011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231" y="383413"/>
            <a:ext cx="2972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Dozens of record sections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IRIS Services – </a:t>
            </a:r>
            <a:r>
              <a:rPr lang="en-US" dirty="0" err="1" smtClean="0"/>
              <a:t>service.iris.edu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FDSN Web services</a:t>
            </a:r>
          </a:p>
          <a:p>
            <a:pPr lvl="1"/>
            <a:r>
              <a:rPr lang="en-US" dirty="0" err="1" smtClean="0"/>
              <a:t>dataselect</a:t>
            </a:r>
            <a:endParaRPr lang="en-US" dirty="0" smtClean="0"/>
          </a:p>
          <a:p>
            <a:pPr lvl="1"/>
            <a:r>
              <a:rPr lang="en-US" dirty="0" smtClean="0"/>
              <a:t>station</a:t>
            </a:r>
          </a:p>
          <a:p>
            <a:pPr lvl="1"/>
            <a:r>
              <a:rPr lang="en-US" dirty="0" smtClean="0"/>
              <a:t>event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hlinkClick r:id="rId2"/>
              </a:rPr>
              <a:t>Documentation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IRIS web services</a:t>
            </a:r>
          </a:p>
          <a:p>
            <a:pPr lvl="1"/>
            <a:r>
              <a:rPr lang="en-US" dirty="0" err="1" smtClean="0"/>
              <a:t>timeseries</a:t>
            </a:r>
            <a:endParaRPr lang="en-US" dirty="0" smtClean="0"/>
          </a:p>
          <a:p>
            <a:pPr lvl="1"/>
            <a:r>
              <a:rPr lang="en-US" dirty="0" smtClean="0"/>
              <a:t>rotation</a:t>
            </a:r>
          </a:p>
          <a:p>
            <a:pPr lvl="1"/>
            <a:r>
              <a:rPr lang="en-US" dirty="0" err="1" smtClean="0"/>
              <a:t>sacpz</a:t>
            </a:r>
            <a:endParaRPr lang="en-US" dirty="0" smtClean="0"/>
          </a:p>
          <a:p>
            <a:pPr lvl="1"/>
            <a:r>
              <a:rPr lang="en-US" dirty="0" err="1" smtClean="0"/>
              <a:t>resp</a:t>
            </a:r>
            <a:endParaRPr lang="en-US" dirty="0" smtClean="0"/>
          </a:p>
          <a:p>
            <a:pPr lvl="1"/>
            <a:r>
              <a:rPr lang="en-US" dirty="0" err="1" smtClean="0"/>
              <a:t>evalresp</a:t>
            </a:r>
            <a:endParaRPr lang="en-US" dirty="0" smtClean="0"/>
          </a:p>
          <a:p>
            <a:pPr lvl="1"/>
            <a:r>
              <a:rPr lang="en-US" dirty="0" err="1" smtClean="0"/>
              <a:t>virtualnetwork</a:t>
            </a:r>
            <a:endParaRPr lang="en-US" dirty="0" smtClean="0"/>
          </a:p>
          <a:p>
            <a:pPr lvl="1"/>
            <a:r>
              <a:rPr lang="en-US" dirty="0" err="1" smtClean="0"/>
              <a:t>traveltime</a:t>
            </a:r>
            <a:endParaRPr lang="en-US" dirty="0" smtClean="0"/>
          </a:p>
          <a:p>
            <a:pPr lvl="1"/>
            <a:r>
              <a:rPr lang="en-US" dirty="0" err="1" smtClean="0"/>
              <a:t>Flinnengdahl</a:t>
            </a:r>
            <a:endParaRPr lang="en-US" dirty="0" smtClean="0"/>
          </a:p>
          <a:p>
            <a:pPr lvl="1"/>
            <a:r>
              <a:rPr lang="en-US" dirty="0" err="1" smtClean="0"/>
              <a:t>distaz</a:t>
            </a:r>
            <a:endParaRPr lang="en-US" dirty="0" smtClean="0"/>
          </a:p>
          <a:p>
            <a:pPr lvl="1"/>
            <a:r>
              <a:rPr lang="en-US" dirty="0" smtClean="0"/>
              <a:t>products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3-13 at 3.11.14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603"/>
            <a:ext cx="9144000" cy="63373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D-GMV_TA_3C_2013_01_05_085819.mp4">
            <a:hlinkClick r:id="" action="ppaction://media"/>
          </p:cNvPr>
          <p:cNvPicPr/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73525" y="224118"/>
            <a:ext cx="7589132" cy="593220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1732" y="1109133"/>
            <a:ext cx="8703735" cy="1020118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buNone/>
            </a:pPr>
            <a:r>
              <a:rPr lang="en-US" dirty="0" smtClean="0"/>
              <a:t>Modern computer languages that include support for basic web services include:</a:t>
            </a:r>
          </a:p>
          <a:p>
            <a:pPr>
              <a:spcAft>
                <a:spcPts val="1200"/>
              </a:spcAft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161599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Programmatic support is widespread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440110" y="2482535"/>
            <a:ext cx="4369689" cy="2119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2273"/>
                </a:solidFill>
                <a:effectLst/>
                <a:uLnTx/>
                <a:uFillTx/>
                <a:latin typeface="Eurostile"/>
                <a:ea typeface="+mn-ea"/>
                <a:cs typeface="Eurostile"/>
              </a:rPr>
              <a:t>JavaScript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2273"/>
                </a:solidFill>
                <a:effectLst/>
                <a:uLnTx/>
                <a:uFillTx/>
                <a:latin typeface="Eurostile"/>
                <a:ea typeface="+mn-ea"/>
                <a:cs typeface="Eurostile"/>
              </a:rPr>
              <a:t>R (e.g.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72273"/>
                </a:solidFill>
                <a:effectLst/>
                <a:uLnTx/>
                <a:uFillTx/>
                <a:latin typeface="Eurostile"/>
                <a:ea typeface="+mn-ea"/>
                <a:cs typeface="Eurostile"/>
              </a:rPr>
              <a:t>Rcurl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2273"/>
                </a:solidFill>
                <a:effectLst/>
                <a:uLnTx/>
                <a:uFillTx/>
                <a:latin typeface="Eurostile"/>
                <a:ea typeface="+mn-ea"/>
                <a:cs typeface="Eurostile"/>
              </a:rPr>
              <a:t>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2273"/>
                </a:solidFill>
                <a:effectLst/>
                <a:uLnTx/>
                <a:uFillTx/>
                <a:latin typeface="Eurostile"/>
                <a:ea typeface="+mn-ea"/>
                <a:cs typeface="Eurostile"/>
              </a:rPr>
              <a:t>C#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2273"/>
                </a:solidFill>
                <a:effectLst/>
                <a:uLnTx/>
                <a:uFillTx/>
                <a:latin typeface="Eurostile"/>
                <a:ea typeface="+mn-ea"/>
                <a:cs typeface="Eurostile"/>
              </a:rPr>
              <a:t>C/C++ (multiple libraries)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272273"/>
              </a:solidFill>
              <a:effectLst/>
              <a:uLnTx/>
              <a:uFillTx/>
              <a:latin typeface="Eurostile"/>
              <a:ea typeface="+mn-ea"/>
              <a:cs typeface="Eurostile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272273"/>
              </a:solidFill>
              <a:effectLst/>
              <a:uLnTx/>
              <a:uFillTx/>
              <a:latin typeface="Eurostile"/>
              <a:ea typeface="+mn-ea"/>
              <a:cs typeface="Eurostile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1732" y="2482535"/>
            <a:ext cx="2417634" cy="259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2800" dirty="0" smtClean="0">
                <a:solidFill>
                  <a:srgbClr val="272273"/>
                </a:solidFill>
                <a:latin typeface="Eurostile"/>
                <a:cs typeface="Eurostile"/>
              </a:rPr>
              <a:t>Java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2800" dirty="0" smtClean="0">
                <a:solidFill>
                  <a:srgbClr val="272273"/>
                </a:solidFill>
                <a:latin typeface="Eurostile"/>
                <a:cs typeface="Eurostile"/>
              </a:rPr>
              <a:t>Perl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2800" dirty="0" smtClean="0">
                <a:solidFill>
                  <a:srgbClr val="272273"/>
                </a:solidFill>
                <a:latin typeface="Eurostile"/>
                <a:cs typeface="Eurostile"/>
              </a:rPr>
              <a:t>Python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2800" dirty="0" smtClean="0">
                <a:solidFill>
                  <a:srgbClr val="272273"/>
                </a:solidFill>
                <a:latin typeface="Eurostile"/>
                <a:cs typeface="Eurostile"/>
              </a:rPr>
              <a:t>PHP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2800" dirty="0" err="1" smtClean="0">
                <a:solidFill>
                  <a:srgbClr val="272273"/>
                </a:solidFill>
                <a:latin typeface="Eurostile"/>
                <a:cs typeface="Eurostile"/>
              </a:rPr>
              <a:t>MatLab</a:t>
            </a:r>
            <a:endParaRPr lang="en-US" sz="2800" dirty="0" smtClean="0">
              <a:solidFill>
                <a:srgbClr val="272273"/>
              </a:solidFill>
              <a:latin typeface="Eurostile"/>
              <a:cs typeface="Eurostile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197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161599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Perl Fetch scripts: command line access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914400"/>
            <a:ext cx="855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Eurostile"/>
                <a:cs typeface="Eurostile"/>
              </a:rPr>
              <a:t>http://</a:t>
            </a:r>
            <a:r>
              <a:rPr lang="en-US" sz="2400" dirty="0" err="1" smtClean="0">
                <a:latin typeface="Eurostile"/>
                <a:cs typeface="Eurostile"/>
              </a:rPr>
              <a:t>service.iris.edu</a:t>
            </a:r>
            <a:r>
              <a:rPr lang="en-US" sz="2400" dirty="0" smtClean="0">
                <a:latin typeface="Eurostile"/>
                <a:cs typeface="Eurostile"/>
              </a:rPr>
              <a:t>/clients/</a:t>
            </a:r>
            <a:endParaRPr lang="en-US" sz="2400" dirty="0">
              <a:latin typeface="Eurostile"/>
              <a:cs typeface="Eurostile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21732" y="1651000"/>
            <a:ext cx="8703735" cy="466483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b="1" dirty="0" err="1" smtClean="0"/>
              <a:t>FetchData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b="1" dirty="0" err="1" smtClean="0"/>
              <a:t>FetchEvent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b="1" dirty="0" err="1" smtClean="0"/>
              <a:t>FetchMetadata</a:t>
            </a:r>
            <a:r>
              <a:rPr lang="en-US" b="1" dirty="0" smtClean="0"/>
              <a:t> 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b="1" dirty="0" smtClean="0"/>
              <a:t>	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197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1732" y="1109132"/>
            <a:ext cx="8703735" cy="520670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err="1" smtClean="0"/>
              <a:t>FetchData</a:t>
            </a:r>
            <a:r>
              <a:rPr lang="en-US" dirty="0" smtClean="0"/>
              <a:t> retrieves miniSEED, simple metadata, SEED RESP</a:t>
            </a:r>
          </a:p>
          <a:p>
            <a:pPr>
              <a:buNone/>
            </a:pPr>
            <a:r>
              <a:rPr lang="en-US" dirty="0" smtClean="0"/>
              <a:t>	and/or SAC Poles and Zeros using the following selection criteria: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Gill Sans"/>
                <a:cs typeface="Gill Sans"/>
              </a:rPr>
              <a:t>Network, Station, Location and Channel</a:t>
            </a:r>
          </a:p>
          <a:p>
            <a:pPr lvl="2"/>
            <a:r>
              <a:rPr lang="en-US" dirty="0" smtClean="0">
                <a:latin typeface="Gill Sans"/>
                <a:cs typeface="Gill Sans"/>
              </a:rPr>
              <a:t>all optional, can contain ‘*’ and ‘?’ wildcards, virtual networks supported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Gill Sans"/>
                <a:cs typeface="Gill Sans"/>
              </a:rPr>
              <a:t>Start and end time range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latin typeface="Gill Sans"/>
                <a:cs typeface="Gill Sans"/>
              </a:rPr>
              <a:t>Geographic box or circular region</a:t>
            </a:r>
            <a:endParaRPr lang="en-US" dirty="0" smtClean="0"/>
          </a:p>
          <a:p>
            <a:pPr>
              <a:spcAft>
                <a:spcPts val="1800"/>
              </a:spcAft>
              <a:buNone/>
            </a:pPr>
            <a:r>
              <a:rPr lang="en-US" dirty="0" smtClean="0"/>
              <a:t>Selections:  command line, selection list file or BREQ_FAST file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" y="-161599"/>
            <a:ext cx="9025467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FetchData</a:t>
            </a:r>
            <a:r>
              <a:rPr lang="en-US" dirty="0" smtClean="0"/>
              <a:t> options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197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1732" y="1109132"/>
            <a:ext cx="8703735" cy="520670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/>
              <a:t>Request 1 hour of GSN/ANMO long-period vertical (LHZ) data and simple metadata for 2010-2-27 M8.8 Chilean earthquake:</a:t>
            </a:r>
          </a:p>
          <a:p>
            <a:pPr>
              <a:buNone/>
            </a:pPr>
            <a:r>
              <a:rPr lang="en-US" dirty="0" smtClean="0"/>
              <a:t>$ </a:t>
            </a:r>
            <a:r>
              <a:rPr lang="en-US" dirty="0" err="1" smtClean="0"/>
              <a:t>FetchData</a:t>
            </a:r>
            <a:r>
              <a:rPr lang="en-US" dirty="0" smtClean="0"/>
              <a:t> 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Gill Sans"/>
                <a:cs typeface="Gill Sans"/>
              </a:rPr>
              <a:t>-N IU –S ‘ANMO’ –L 00 –C ‘LHZ' 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Gill Sans"/>
                <a:cs typeface="Gill Sans"/>
              </a:rPr>
              <a:t>-</a:t>
            </a:r>
            <a:r>
              <a:rPr lang="en-US" dirty="0" err="1" smtClean="0">
                <a:latin typeface="Gill Sans"/>
                <a:cs typeface="Gill Sans"/>
              </a:rPr>
              <a:t>s</a:t>
            </a:r>
            <a:r>
              <a:rPr lang="en-US" dirty="0" smtClean="0">
                <a:latin typeface="Gill Sans"/>
                <a:cs typeface="Gill Sans"/>
              </a:rPr>
              <a:t> 2010-02-27,06:34:00 -e 2010-02-27,07:34:00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Gill Sans"/>
                <a:cs typeface="Gill Sans"/>
              </a:rPr>
              <a:t>-</a:t>
            </a:r>
            <a:r>
              <a:rPr lang="en-US" dirty="0" err="1" smtClean="0">
                <a:latin typeface="Gill Sans"/>
                <a:cs typeface="Gill Sans"/>
              </a:rPr>
              <a:t>o</a:t>
            </a:r>
            <a:r>
              <a:rPr lang="en-US" dirty="0" smtClean="0">
                <a:latin typeface="Gill Sans"/>
                <a:cs typeface="Gill Sans"/>
              </a:rPr>
              <a:t> /data/Chile-GSN-</a:t>
            </a:r>
            <a:r>
              <a:rPr lang="en-US" dirty="0" err="1" smtClean="0">
                <a:latin typeface="Gill Sans"/>
                <a:cs typeface="Gill Sans"/>
              </a:rPr>
              <a:t>LHZ.mseed</a:t>
            </a:r>
            <a:endParaRPr lang="en-US" dirty="0" smtClean="0">
              <a:latin typeface="Gill Sans"/>
              <a:cs typeface="Gill Sans"/>
            </a:endParaRPr>
          </a:p>
          <a:p>
            <a:pPr lvl="1">
              <a:buFont typeface="Arial"/>
              <a:buChar char="•"/>
            </a:pPr>
            <a:r>
              <a:rPr lang="en-US" dirty="0" smtClean="0">
                <a:latin typeface="Gill Sans"/>
                <a:cs typeface="Gill Sans"/>
              </a:rPr>
              <a:t>-</a:t>
            </a:r>
            <a:r>
              <a:rPr lang="en-US" dirty="0" err="1" smtClean="0">
                <a:latin typeface="Gill Sans"/>
                <a:cs typeface="Gill Sans"/>
              </a:rPr>
              <a:t>m</a:t>
            </a:r>
            <a:r>
              <a:rPr lang="en-US" dirty="0" smtClean="0">
                <a:latin typeface="Gill Sans"/>
                <a:cs typeface="Gill Sans"/>
              </a:rPr>
              <a:t> /data/Chile-GSN-</a:t>
            </a:r>
            <a:r>
              <a:rPr lang="en-US" dirty="0" err="1" smtClean="0">
                <a:latin typeface="Gill Sans"/>
                <a:cs typeface="Gill Sans"/>
              </a:rPr>
              <a:t>LHZ.metadata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Convert the miniSEED to SAC with metadata</a:t>
            </a:r>
          </a:p>
          <a:p>
            <a:pPr>
              <a:buNone/>
            </a:pPr>
            <a:r>
              <a:rPr lang="en-US" dirty="0" smtClean="0"/>
              <a:t>$ mseed2sac Chile-GSN-</a:t>
            </a:r>
            <a:r>
              <a:rPr lang="en-US" dirty="0" err="1" smtClean="0"/>
              <a:t>LHZ.mseed</a:t>
            </a:r>
            <a:r>
              <a:rPr lang="en-US" dirty="0" smtClean="0"/>
              <a:t> –</a:t>
            </a:r>
            <a:r>
              <a:rPr lang="en-US" dirty="0" err="1" smtClean="0"/>
              <a:t>m</a:t>
            </a:r>
            <a:r>
              <a:rPr lang="en-US" dirty="0" smtClean="0"/>
              <a:t> Chile-GSN-</a:t>
            </a:r>
            <a:r>
              <a:rPr lang="en-US" dirty="0" err="1" smtClean="0"/>
              <a:t>LHZ.metadata</a:t>
            </a: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 smtClean="0"/>
              <a:t>-E '2010,058,06:34:11/-36.122/-72.898/22.9'</a:t>
            </a:r>
          </a:p>
          <a:p>
            <a:pPr lvl="1">
              <a:buFont typeface="Arial"/>
              <a:buChar char="•"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" y="-161599"/>
            <a:ext cx="9025467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FetchData</a:t>
            </a:r>
            <a:r>
              <a:rPr lang="en-US" dirty="0" smtClean="0"/>
              <a:t> example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197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7.3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3.6|2.2|2.2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4|2.6|2.2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4.1|1.7|2.2|4.2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4|4.5|3.9|2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Origin.thmx</Template>
  <TotalTime>3344</TotalTime>
  <Words>1651</Words>
  <Application>Microsoft Macintosh PowerPoint</Application>
  <PresentationFormat>On-screen Show (4:3)</PresentationFormat>
  <Paragraphs>327</Paragraphs>
  <Slides>51</Slides>
  <Notes>2</Notes>
  <HiddenSlides>0</HiddenSlides>
  <MMClips>2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Origin</vt:lpstr>
      <vt:lpstr>IRIS Services, Products, Quality Assurance Efforts, and Potential Links to High Performance Computing in the Era of BIG DATA  </vt:lpstr>
      <vt:lpstr>Primary TOPICS</vt:lpstr>
      <vt:lpstr>IRIS’ Crown Jewel</vt:lpstr>
      <vt:lpstr>IRIS Data Services Challenge</vt:lpstr>
      <vt:lpstr>IRIS Services – service.iris.edu</vt:lpstr>
      <vt:lpstr>Programmatic support is widespread</vt:lpstr>
      <vt:lpstr>Perl Fetch scripts: command line access</vt:lpstr>
      <vt:lpstr>FetchData options</vt:lpstr>
      <vt:lpstr>FetchData example</vt:lpstr>
      <vt:lpstr>FetchData example results</vt:lpstr>
      <vt:lpstr>Performance </vt:lpstr>
      <vt:lpstr>FetchEvent options</vt:lpstr>
      <vt:lpstr>FetchEvent example</vt:lpstr>
      <vt:lpstr>The success of web services</vt:lpstr>
      <vt:lpstr>International Coordination</vt:lpstr>
      <vt:lpstr>EFFORTS in Higher Level Products Adapted from National Research Council Committee on Data Management and Computation (CODMAC)</vt:lpstr>
      <vt:lpstr>Products from IRIS http://www.iris.edu/dms/products/</vt:lpstr>
      <vt:lpstr>Slide 18</vt:lpstr>
      <vt:lpstr>Slide 19</vt:lpstr>
      <vt:lpstr>Special Event Products</vt:lpstr>
      <vt:lpstr>Hurricane Sandy: very bad for New York City, $75B in damage overall</vt:lpstr>
      <vt:lpstr>Slide 22</vt:lpstr>
      <vt:lpstr>Slide 23</vt:lpstr>
      <vt:lpstr>Slide 24</vt:lpstr>
      <vt:lpstr>Slide 25</vt:lpstr>
      <vt:lpstr>Slide 26</vt:lpstr>
      <vt:lpstr>On-demand synthetic seismograms</vt:lpstr>
      <vt:lpstr>Quality Assurance Using MUSTANG Modular Utility for Statistical Knowledge Gathering</vt:lpstr>
      <vt:lpstr>How is MUSTANG designed?</vt:lpstr>
      <vt:lpstr>Metrics Project Status</vt:lpstr>
      <vt:lpstr>Metrics Project Status  (2)</vt:lpstr>
      <vt:lpstr>More Metrics in Development</vt:lpstr>
      <vt:lpstr>Later Phase</vt:lpstr>
      <vt:lpstr>Visualization Client -LASSO</vt:lpstr>
      <vt:lpstr>IRIS DMC:  Enhanced Quality Assurance</vt:lpstr>
      <vt:lpstr>IRIS DMC:  Research Ready Data Sets</vt:lpstr>
      <vt:lpstr>Auxiliary Data Center</vt:lpstr>
      <vt:lpstr>Multiple Fully Functioning DMCs</vt:lpstr>
      <vt:lpstr>Links with High Performance Computing</vt:lpstr>
      <vt:lpstr>Coordination with University Researchers</vt:lpstr>
      <vt:lpstr>Some short live demonstrations</vt:lpstr>
      <vt:lpstr>THANK YOU FOR YOUR ATTENTION</vt:lpstr>
      <vt:lpstr>Requirements 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</vt:vector>
  </TitlesOfParts>
  <Company>IRIS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IRIS Services, Products, Quality Assurance Efforts, and Potential Links to High Performance Computing in the Era of BIG DATA  </dc:title>
  <dc:creator>Tim Ahern</dc:creator>
  <cp:lastModifiedBy>Tim Ahern</cp:lastModifiedBy>
  <cp:revision>27</cp:revision>
  <dcterms:created xsi:type="dcterms:W3CDTF">2013-07-18T16:40:12Z</dcterms:created>
  <dcterms:modified xsi:type="dcterms:W3CDTF">2013-07-18T17:22:34Z</dcterms:modified>
</cp:coreProperties>
</file>