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9" r:id="rId8"/>
    <p:sldId id="270" r:id="rId9"/>
    <p:sldId id="271" r:id="rId10"/>
    <p:sldId id="273" r:id="rId11"/>
    <p:sldId id="275" r:id="rId12"/>
    <p:sldId id="276" r:id="rId13"/>
    <p:sldId id="263" r:id="rId14"/>
    <p:sldId id="278" r:id="rId15"/>
    <p:sldId id="266" r:id="rId16"/>
    <p:sldId id="277" r:id="rId17"/>
    <p:sldId id="262" r:id="rId18"/>
    <p:sldId id="26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137E4BF-7AF8-8848-AE07-EDCFD7F9A8E8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feus-eu.org/fdsnws/station/1/" TargetMode="External"/><Relationship Id="rId4" Type="http://schemas.openxmlformats.org/officeDocument/2006/relationships/hyperlink" Target="http://ncedc.org/fdsnws/station/1/" TargetMode="External"/><Relationship Id="rId5" Type="http://schemas.openxmlformats.org/officeDocument/2006/relationships/hyperlink" Target="http://ws.resif.fr/fdsnws/station/1/" TargetMode="External"/><Relationship Id="rId6" Type="http://schemas.openxmlformats.org/officeDocument/2006/relationships/hyperlink" Target="http://geofon-open2.gfz-potsdam.de/fdsnws/station/1/" TargetMode="External"/><Relationship Id="rId7" Type="http://schemas.openxmlformats.org/officeDocument/2006/relationships/hyperlink" Target="http://services.iris.edu/irisws/timeseries/1/query?net=IU&amp;sta=ANMO&amp;cha=BHZ&amp;start=2010-02-27T06:30:00&amp;end=2010-02-27T10:30:00&amp;output=plot&amp;loc=00" TargetMode="External"/><Relationship Id="rId8" Type="http://schemas.openxmlformats.org/officeDocument/2006/relationships/hyperlink" Target="http://service.iris.edu/fdsnws/dataselect/1/query" TargetMode="External"/><Relationship Id="rId9" Type="http://schemas.openxmlformats.org/officeDocument/2006/relationships/hyperlink" Target="http://service.iris.edu/fdsnws/dataselect/1/query?net=IU&amp;sta=ANMO&amp;loc=00&amp;cha=BHZ&amp;starttime=2010-02-27T06:30:00&amp;endtime=2010-02-27T10:30:00&amp;nodata=40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/fdsnws/dataselect/1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Improvements in Data Quality, Integration and Reliability: New Developments at the IRIS DMC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Tim Ahern, Rick Benson, Rob Casey, Chad </a:t>
            </a:r>
            <a:r>
              <a:rPr lang="en-US" dirty="0" err="1" smtClean="0"/>
              <a:t>Trabant</a:t>
            </a:r>
            <a:r>
              <a:rPr lang="en-US" dirty="0" smtClean="0"/>
              <a:t> and Bruce </a:t>
            </a:r>
            <a:r>
              <a:rPr lang="en-US" dirty="0" err="1" smtClean="0"/>
              <a:t>Weertman</a:t>
            </a:r>
            <a:endParaRPr lang="en-US" dirty="0" smtClean="0"/>
          </a:p>
          <a:p>
            <a:r>
              <a:rPr lang="en-US" dirty="0" smtClean="0"/>
              <a:t>and many more talented people at the IRIS DMC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of web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0593" y="1959184"/>
            <a:ext cx="69443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IRIS 			http://service.iris.edu/fdsnws/station/1/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ORFEUS		http://www.orfeus-eu.org/fdsnws/station/1/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NCEDC		http://ncedc.org/fdsnws/station/1/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RESIF		http://ws.resif.fr/fdsnws/station/1/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GEOFON		http://geofon-open2.gfz-potsdam.de/fdsnws/station/1/</a:t>
            </a:r>
            <a:endParaRPr lang="en-US" u="sng" dirty="0" smtClean="0"/>
          </a:p>
          <a:p>
            <a:r>
              <a:rPr lang="en-US" u="sng" dirty="0" smtClean="0"/>
              <a:t>INGV		http://webservices.rm.ingv.it/fdsnws/station/1/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>
              <a:hlinkClick r:id="rId7"/>
            </a:endParaRPr>
          </a:p>
          <a:p>
            <a:r>
              <a:rPr lang="en-US" sz="1400" dirty="0" err="1" smtClean="0">
                <a:hlinkClick r:id="rId8"/>
              </a:rPr>
              <a:t>query</a:t>
            </a:r>
            <a:r>
              <a:rPr lang="en-US" sz="1400" dirty="0" err="1" smtClean="0"/>
              <a:t>?</a:t>
            </a:r>
            <a:r>
              <a:rPr lang="en-US" sz="1400" dirty="0" err="1" smtClean="0">
                <a:hlinkClick r:id="rId9"/>
              </a:rPr>
              <a:t>net</a:t>
            </a:r>
            <a:r>
              <a:rPr lang="en-US" sz="1400" dirty="0" smtClean="0">
                <a:hlinkClick r:id="rId9"/>
              </a:rPr>
              <a:t>=IU&amp;sta=ANMO&amp;loc=00&amp;cha=BHZ&amp;starttime=2010-02-27T06:30:00&amp;endtime=2010-02-27T10:30:00&amp;nodata=404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7429" y="1589852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URL: unique for each data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829" y="4133334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Parameters: standardized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829" y="5503333"/>
            <a:ext cx="789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More information will be presented on Thursday at 8:45 AM in SM1.3 Room G3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Integrated Research Infrastructures and Services to users: </a:t>
            </a:r>
          </a:p>
          <a:p>
            <a:pPr algn="ctr"/>
            <a:r>
              <a:rPr lang="en-US" b="1" dirty="0" smtClean="0"/>
              <a:t>supporting excellence in a science for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Accessing Information from </a:t>
            </a:r>
            <a:br>
              <a:rPr lang="en-US" sz="3600" dirty="0" smtClean="0"/>
            </a:br>
            <a:r>
              <a:rPr lang="en-US" sz="3600" dirty="0" smtClean="0"/>
              <a:t>NCEDC (BK), RESIF (FR), and IRIS (IU)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1" y="1911729"/>
            <a:ext cx="8745373" cy="37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Federator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677" y="1590171"/>
            <a:ext cx="8229600" cy="99551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IRIS is developing a federating web service that will allow a user to make a request to a web service at IRIS. This service will return a set of URLs that will allow the software running on a user’s computer to directly access the appropriate data center to service their request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3606800" y="4038600"/>
            <a:ext cx="1358900" cy="133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</a:t>
            </a:r>
          </a:p>
          <a:p>
            <a:pPr algn="ctr"/>
            <a:r>
              <a:rPr lang="en-US" sz="1400" dirty="0" smtClean="0"/>
              <a:t>Federator</a:t>
            </a:r>
            <a:endParaRPr lang="en-US" sz="1400" dirty="0"/>
          </a:p>
        </p:txBody>
      </p:sp>
      <p:cxnSp>
        <p:nvCxnSpPr>
          <p:cNvPr id="42" name="Straight Connector 41"/>
          <p:cNvCxnSpPr>
            <a:endCxn id="4" idx="1"/>
          </p:cNvCxnSpPr>
          <p:nvPr/>
        </p:nvCxnSpPr>
        <p:spPr>
          <a:xfrm>
            <a:off x="3090008" y="3606800"/>
            <a:ext cx="715798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350000" y="4339444"/>
            <a:ext cx="1536700" cy="744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965700" y="4705350"/>
            <a:ext cx="1384300" cy="1588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4"/>
            <a:endCxn id="4" idx="0"/>
          </p:cNvCxnSpPr>
          <p:nvPr/>
        </p:nvCxnSpPr>
        <p:spPr>
          <a:xfrm rot="16200000" flipH="1">
            <a:off x="3872441" y="3624791"/>
            <a:ext cx="431800" cy="39581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277464" y="3615588"/>
            <a:ext cx="431802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2" idx="4"/>
          </p:cNvCxnSpPr>
          <p:nvPr/>
        </p:nvCxnSpPr>
        <p:spPr>
          <a:xfrm rot="5400000">
            <a:off x="4824346" y="3482932"/>
            <a:ext cx="627086" cy="87482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" idx="3"/>
          </p:cNvCxnSpPr>
          <p:nvPr/>
        </p:nvCxnSpPr>
        <p:spPr>
          <a:xfrm flipV="1">
            <a:off x="3090009" y="5176813"/>
            <a:ext cx="715797" cy="627089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700478" y="5176815"/>
            <a:ext cx="785922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849687" y="5412848"/>
            <a:ext cx="431801" cy="35030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277465" y="5380887"/>
            <a:ext cx="431800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25"/>
          <p:cNvGrpSpPr/>
          <p:nvPr/>
        </p:nvGrpSpPr>
        <p:grpSpPr>
          <a:xfrm>
            <a:off x="3036819" y="2585684"/>
            <a:ext cx="4094231" cy="1741459"/>
            <a:chOff x="3036819" y="2585684"/>
            <a:chExt cx="4094231" cy="1741459"/>
          </a:xfrm>
        </p:grpSpPr>
        <p:cxnSp>
          <p:nvCxnSpPr>
            <p:cNvPr id="107" name="Straight Connector 106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/>
          <p:nvPr/>
        </p:nvGrpSpPr>
        <p:grpSpPr>
          <a:xfrm flipV="1">
            <a:off x="3058289" y="5029534"/>
            <a:ext cx="4094231" cy="1741459"/>
            <a:chOff x="3036819" y="2585684"/>
            <a:chExt cx="4094231" cy="1741459"/>
          </a:xfrm>
        </p:grpSpPr>
        <p:cxnSp>
          <p:nvCxnSpPr>
            <p:cNvPr id="128" name="Straight Connector 127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7"/>
          <p:cNvGrpSpPr/>
          <p:nvPr/>
        </p:nvGrpSpPr>
        <p:grpSpPr>
          <a:xfrm>
            <a:off x="2819400" y="5803900"/>
            <a:ext cx="3009900" cy="508000"/>
            <a:chOff x="2806700" y="2933700"/>
            <a:chExt cx="3009900" cy="508000"/>
          </a:xfrm>
        </p:grpSpPr>
        <p:sp>
          <p:nvSpPr>
            <p:cNvPr id="59" name="Oval 58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806700" y="3098800"/>
            <a:ext cx="3009900" cy="508000"/>
            <a:chOff x="2806700" y="2933700"/>
            <a:chExt cx="3009900" cy="508000"/>
          </a:xfrm>
        </p:grpSpPr>
        <p:sp>
          <p:nvSpPr>
            <p:cNvPr id="5" name="Oval 4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>
            <a:stCxn id="45" idx="3"/>
            <a:endCxn id="4" idx="2"/>
          </p:cNvCxnSpPr>
          <p:nvPr/>
        </p:nvCxnSpPr>
        <p:spPr>
          <a:xfrm flipV="1">
            <a:off x="2819400" y="4705350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07380" y="4141176"/>
            <a:ext cx="1917959" cy="1158821"/>
            <a:chOff x="907380" y="4141176"/>
            <a:chExt cx="1917959" cy="1158821"/>
          </a:xfrm>
        </p:grpSpPr>
        <p:sp>
          <p:nvSpPr>
            <p:cNvPr id="45" name="Rounded Rectangle 44"/>
            <p:cNvSpPr/>
            <p:nvPr/>
          </p:nvSpPr>
          <p:spPr>
            <a:xfrm>
              <a:off x="936301" y="4141176"/>
              <a:ext cx="1883099" cy="113821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5" idx="1"/>
              <a:endCxn id="45" idx="3"/>
            </p:cNvCxnSpPr>
            <p:nvPr/>
          </p:nvCxnSpPr>
          <p:spPr>
            <a:xfrm rot="10800000" flipH="1">
              <a:off x="936300" y="4723935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H="1">
              <a:off x="921840" y="4871784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H="1">
              <a:off x="907380" y="501963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>
              <a:off x="930000" y="516748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H="1">
              <a:off x="934080" y="4576086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919620" y="4428237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942240" y="4280388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2479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71706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818619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965532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112445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259358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406271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553184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700097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847010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199392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140836" y="4730891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2861733" y="4710283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EarthCube:</a:t>
            </a:r>
            <a:r>
              <a:rPr lang="en-US" dirty="0" smtClean="0"/>
              <a:t> Geo-WS Overall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simplify </a:t>
            </a:r>
          </a:p>
          <a:p>
            <a:pPr lvl="1"/>
            <a:r>
              <a:rPr lang="en-US" dirty="0" smtClean="0"/>
              <a:t>Data discovery</a:t>
            </a:r>
          </a:p>
          <a:p>
            <a:pPr lvl="2"/>
            <a:r>
              <a:rPr lang="en-US" dirty="0" smtClean="0"/>
              <a:t>Standard and simplified web services supporting space-time (and more) queries</a:t>
            </a:r>
          </a:p>
          <a:p>
            <a:pPr lvl="1"/>
            <a:r>
              <a:rPr lang="en-US" dirty="0" smtClean="0"/>
              <a:t>Data access</a:t>
            </a:r>
          </a:p>
          <a:p>
            <a:pPr lvl="2"/>
            <a:r>
              <a:rPr lang="en-US" dirty="0" smtClean="0"/>
              <a:t>Simplified services also mean simple clients</a:t>
            </a:r>
          </a:p>
          <a:p>
            <a:pPr lvl="3"/>
            <a:r>
              <a:rPr lang="en-US" dirty="0" smtClean="0"/>
              <a:t>PERL, </a:t>
            </a:r>
            <a:r>
              <a:rPr lang="en-US" dirty="0" err="1" smtClean="0"/>
              <a:t>MatLab</a:t>
            </a:r>
            <a:r>
              <a:rPr lang="en-US" dirty="0" smtClean="0"/>
              <a:t>, R, </a:t>
            </a:r>
            <a:r>
              <a:rPr lang="en-US" dirty="0" err="1" smtClean="0"/>
              <a:t>wget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Data Usability</a:t>
            </a:r>
          </a:p>
          <a:p>
            <a:pPr lvl="2"/>
            <a:r>
              <a:rPr lang="en-US" dirty="0" smtClean="0"/>
              <a:t>When possible standard widely used formats will be supported and when reasonable text output formats will be available to aid in interdisciplinary access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EarthCube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GeoWS</a:t>
            </a:r>
            <a:r>
              <a:rPr lang="en-US" dirty="0" smtClean="0">
                <a:solidFill>
                  <a:schemeClr val="accent1"/>
                </a:solidFill>
              </a:rPr>
              <a:t> Partners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24325" y="3378200"/>
            <a:ext cx="1003300" cy="10795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GeoWS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413000" y="2540000"/>
            <a:ext cx="4343400" cy="2832100"/>
            <a:chOff x="2413000" y="2540000"/>
            <a:chExt cx="4343400" cy="28321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3073400" y="25400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IRIS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92700" y="25400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90"/>
                  </a:solidFill>
                </a:rPr>
                <a:t>UNAVCO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13000" y="368935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CUAHS</a:t>
              </a:r>
              <a:r>
                <a:rPr lang="en-US" dirty="0" smtClean="0">
                  <a:solidFill>
                    <a:srgbClr val="000090"/>
                  </a:solidFill>
                </a:rPr>
                <a:t>I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SDSC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73400" y="4838700"/>
              <a:ext cx="10922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Columbia</a:t>
              </a:r>
            </a:p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IEDA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72100" y="48387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Unidata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40400" y="368935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Caltech</a:t>
              </a:r>
            </a:p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GPlates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813300" y="5619353"/>
            <a:ext cx="1574800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7958" y="5619353"/>
            <a:ext cx="1620867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B-Cube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900" y="22518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GGP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00" y="31916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UTEP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Gravity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700" y="41314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Inter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Magnet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50712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Structural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Geology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22518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NEON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1400" y="31916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NGDC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4100" y="41314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OOI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9899" y="5071269"/>
            <a:ext cx="1396503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WOVODAT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824" y="1578769"/>
            <a:ext cx="1311275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RAMADDA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2100" y="157876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Tail Data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space-time queries for 14 geosciences data types/centers</a:t>
            </a:r>
          </a:p>
          <a:p>
            <a:pPr lvl="1"/>
            <a:r>
              <a:rPr lang="en-US" dirty="0" smtClean="0"/>
              <a:t>Data discovery client</a:t>
            </a:r>
          </a:p>
          <a:p>
            <a:r>
              <a:rPr lang="en-US" dirty="0" smtClean="0"/>
              <a:t>Standardized documentation</a:t>
            </a:r>
          </a:p>
          <a:p>
            <a:r>
              <a:rPr lang="en-US" dirty="0" smtClean="0"/>
              <a:t>URL builders</a:t>
            </a:r>
          </a:p>
          <a:p>
            <a:pPr lvl="1"/>
            <a:r>
              <a:rPr lang="en-US" dirty="0" smtClean="0"/>
              <a:t>GUI to URL builders to provide proper URL construction</a:t>
            </a:r>
          </a:p>
          <a:p>
            <a:r>
              <a:rPr lang="en-US" dirty="0" smtClean="0"/>
              <a:t>Development of Simple clients</a:t>
            </a:r>
          </a:p>
          <a:p>
            <a:r>
              <a:rPr lang="en-US" smtClean="0"/>
              <a:t>Standard and Simple </a:t>
            </a:r>
            <a:r>
              <a:rPr lang="en-US" dirty="0" smtClean="0"/>
              <a:t>cross-domain formats developed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with High Performance Computing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5435600" y="2724150"/>
            <a:ext cx="1130300" cy="2895600"/>
            <a:chOff x="1041400" y="2146300"/>
            <a:chExt cx="11303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041400" y="2146300"/>
              <a:ext cx="1130300" cy="9144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LLNL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4600" y="3467100"/>
              <a:ext cx="723900" cy="5969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DBMS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44600" y="4445000"/>
              <a:ext cx="723900" cy="5969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Wave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forms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7315200" y="2724150"/>
            <a:ext cx="1130300" cy="2895600"/>
            <a:chOff x="3683000" y="2146300"/>
            <a:chExt cx="1130300" cy="2895600"/>
          </a:xfrm>
        </p:grpSpPr>
        <p:sp>
          <p:nvSpPr>
            <p:cNvPr id="11" name="Rounded Rectangle 10"/>
            <p:cNvSpPr/>
            <p:nvPr/>
          </p:nvSpPr>
          <p:spPr>
            <a:xfrm>
              <a:off x="36830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9A3130"/>
                  </a:solidFill>
                </a:rPr>
                <a:t>Seattle</a:t>
              </a:r>
              <a:endParaRPr lang="en-US" dirty="0">
                <a:solidFill>
                  <a:srgbClr val="9A313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62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9A3130"/>
                  </a:solidFill>
                </a:rPr>
                <a:t>DBMS</a:t>
              </a:r>
              <a:endParaRPr lang="en-US" sz="1400" dirty="0">
                <a:solidFill>
                  <a:srgbClr val="9A313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862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9A3130"/>
                  </a:solidFill>
                </a:rPr>
                <a:t>Wave</a:t>
              </a:r>
            </a:p>
            <a:p>
              <a:pPr algn="ctr"/>
              <a:r>
                <a:rPr lang="en-US" sz="1400" dirty="0" smtClean="0">
                  <a:solidFill>
                    <a:srgbClr val="9A3130"/>
                  </a:solidFill>
                </a:rPr>
                <a:t>forms</a:t>
              </a:r>
              <a:endParaRPr lang="en-US" sz="1400" dirty="0">
                <a:solidFill>
                  <a:srgbClr val="9A3130"/>
                </a:solidFill>
              </a:endParaRPr>
            </a:p>
          </p:txBody>
        </p:sp>
      </p:grpSp>
      <p:sp>
        <p:nvSpPr>
          <p:cNvPr id="21" name="Left-Right Arrow 20"/>
          <p:cNvSpPr/>
          <p:nvPr/>
        </p:nvSpPr>
        <p:spPr>
          <a:xfrm>
            <a:off x="6388100" y="4305300"/>
            <a:ext cx="1104900" cy="45719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6400800" y="5308600"/>
            <a:ext cx="1104900" cy="762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5600" y="2724150"/>
            <a:ext cx="762000" cy="2895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Web Services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With Research Readiness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2724150"/>
            <a:ext cx="762000" cy="2895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Scriptable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Event Extraction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2"/>
          <p:cNvGrpSpPr/>
          <p:nvPr/>
        </p:nvGrpSpPr>
        <p:grpSpPr>
          <a:xfrm>
            <a:off x="1086029" y="4146550"/>
            <a:ext cx="1193800" cy="1168400"/>
            <a:chOff x="1701800" y="4159250"/>
            <a:chExt cx="1193800" cy="1168400"/>
          </a:xfrm>
        </p:grpSpPr>
        <p:sp>
          <p:nvSpPr>
            <p:cNvPr id="34" name="Rectangle 33"/>
            <p:cNvSpPr/>
            <p:nvPr/>
          </p:nvSpPr>
          <p:spPr>
            <a:xfrm>
              <a:off x="1701800" y="4159250"/>
              <a:ext cx="1193800" cy="116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68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58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49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39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30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20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68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58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49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39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30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20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68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58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49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39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30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20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68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58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9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339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30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68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58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49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339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30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20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768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58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49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9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30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85870" y="3765550"/>
            <a:ext cx="159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Products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64109" y="2160945"/>
            <a:ext cx="2018589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Ready</a:t>
            </a:r>
          </a:p>
          <a:p>
            <a:pPr algn="ctr"/>
            <a:r>
              <a:rPr lang="en-US" dirty="0" smtClean="0"/>
              <a:t>Formatted for HPC</a:t>
            </a:r>
          </a:p>
          <a:p>
            <a:r>
              <a:rPr lang="en-US" dirty="0" smtClean="0"/>
              <a:t>	ADIOS</a:t>
            </a:r>
          </a:p>
          <a:p>
            <a:r>
              <a:rPr lang="en-US" dirty="0" smtClean="0"/>
              <a:t>	HDF5</a:t>
            </a:r>
          </a:p>
          <a:p>
            <a:r>
              <a:rPr lang="en-US" dirty="0" smtClean="0"/>
              <a:t>	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33" grpId="0" animBg="1"/>
      <p:bldP spid="74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Research Ready Data Sets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7" y="3948484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1896901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(~24 metrics in phase 2)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2569157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2569156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1898489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>
              <a:off x="3387605" y="2426083"/>
              <a:ext cx="631602" cy="1588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1895311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8"/>
          <p:cNvGrpSpPr/>
          <p:nvPr/>
        </p:nvGrpSpPr>
        <p:grpSpPr>
          <a:xfrm>
            <a:off x="1988344" y="1349845"/>
            <a:ext cx="6389617" cy="547850"/>
            <a:chOff x="1994758" y="1349845"/>
            <a:chExt cx="6389617" cy="547850"/>
          </a:xfrm>
        </p:grpSpPr>
        <p:cxnSp>
          <p:nvCxnSpPr>
            <p:cNvPr id="37" name="Straight Arrow Connector 36"/>
            <p:cNvCxnSpPr>
              <a:endCxn id="5" idx="0"/>
            </p:cNvCxnSpPr>
            <p:nvPr/>
          </p:nvCxnSpPr>
          <p:spPr>
            <a:xfrm rot="5400000">
              <a:off x="1723215" y="1624564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95552" y="134984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7" idx="0"/>
            </p:cNvCxnSpPr>
            <p:nvPr/>
          </p:nvCxnSpPr>
          <p:spPr>
            <a:xfrm rot="5400000">
              <a:off x="8113230" y="1624166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000634" y="5347999"/>
            <a:ext cx="1418748" cy="1058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Researcher Specifies  Required Data Metric Constraints</a:t>
            </a:r>
          </a:p>
        </p:txBody>
      </p:sp>
      <p:grpSp>
        <p:nvGrpSpPr>
          <p:cNvPr id="11" name="Group 75"/>
          <p:cNvGrpSpPr/>
          <p:nvPr/>
        </p:nvGrpSpPr>
        <p:grpSpPr>
          <a:xfrm>
            <a:off x="4007603" y="2956853"/>
            <a:ext cx="1418748" cy="2391147"/>
            <a:chOff x="4007603" y="2956853"/>
            <a:chExt cx="1418748" cy="2391147"/>
          </a:xfrm>
        </p:grpSpPr>
        <p:sp>
          <p:nvSpPr>
            <p:cNvPr id="55" name="Rectangle 54"/>
            <p:cNvSpPr/>
            <p:nvPr/>
          </p:nvSpPr>
          <p:spPr>
            <a:xfrm>
              <a:off x="4007603" y="3740885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DMC Filters Data Request  Using Defined Constraints</a:t>
              </a:r>
            </a:p>
          </p:txBody>
        </p:sp>
        <p:cxnSp>
          <p:nvCxnSpPr>
            <p:cNvPr id="56" name="Straight Connector 55"/>
            <p:cNvCxnSpPr>
              <a:stCxn id="50" idx="0"/>
              <a:endCxn id="55" idx="2"/>
            </p:cNvCxnSpPr>
            <p:nvPr/>
          </p:nvCxnSpPr>
          <p:spPr>
            <a:xfrm rot="5400000" flipH="1" flipV="1">
              <a:off x="4439117" y="5070140"/>
              <a:ext cx="548750" cy="6969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5" idx="0"/>
              <a:endCxn id="6" idx="2"/>
            </p:cNvCxnSpPr>
            <p:nvPr/>
          </p:nvCxnSpPr>
          <p:spPr>
            <a:xfrm rot="5400000" flipH="1" flipV="1">
              <a:off x="4330763" y="3343067"/>
              <a:ext cx="784032" cy="11604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7"/>
          <p:cNvGrpSpPr/>
          <p:nvPr/>
        </p:nvGrpSpPr>
        <p:grpSpPr>
          <a:xfrm>
            <a:off x="5419383" y="4270067"/>
            <a:ext cx="2501477" cy="1607114"/>
            <a:chOff x="5419383" y="4270067"/>
            <a:chExt cx="2501477" cy="1607114"/>
          </a:xfrm>
        </p:grpSpPr>
        <p:grpSp>
          <p:nvGrpSpPr>
            <p:cNvPr id="14" name="Group 72"/>
            <p:cNvGrpSpPr/>
            <p:nvPr/>
          </p:nvGrpSpPr>
          <p:grpSpPr>
            <a:xfrm>
              <a:off x="5419383" y="4270067"/>
              <a:ext cx="1687416" cy="1607114"/>
              <a:chOff x="5419383" y="4270067"/>
              <a:chExt cx="650175" cy="1607114"/>
            </a:xfrm>
          </p:grpSpPr>
          <p:cxnSp>
            <p:nvCxnSpPr>
              <p:cNvPr id="65" name="Straight Connector 64"/>
              <p:cNvCxnSpPr>
                <a:stCxn id="55" idx="3"/>
              </p:cNvCxnSpPr>
              <p:nvPr/>
            </p:nvCxnSpPr>
            <p:spPr>
              <a:xfrm>
                <a:off x="5426351" y="4270067"/>
                <a:ext cx="643206" cy="1588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5263862" y="5064159"/>
                <a:ext cx="1599787" cy="1160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50" idx="3"/>
              </p:cNvCxnSpPr>
              <p:nvPr/>
            </p:nvCxnSpPr>
            <p:spPr>
              <a:xfrm rot="10800000" flipV="1">
                <a:off x="5419383" y="5869857"/>
                <a:ext cx="638575" cy="732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6195039" y="4799249"/>
              <a:ext cx="1725821" cy="5487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Filtered Data Request Returned to Researcher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3498" y="4799249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2300" y="3740885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Research Ready Data Sets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8" y="1537041"/>
            <a:ext cx="7829844" cy="532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of IRIS Data Services</a:t>
            </a:r>
          </a:p>
          <a:p>
            <a:r>
              <a:rPr lang="en-US" dirty="0" smtClean="0"/>
              <a:t>Improvements in Data Quality monitoring</a:t>
            </a:r>
          </a:p>
          <a:p>
            <a:pPr lvl="1"/>
            <a:r>
              <a:rPr lang="en-US" dirty="0" smtClean="0"/>
              <a:t>MUSTANG</a:t>
            </a:r>
          </a:p>
          <a:p>
            <a:r>
              <a:rPr lang="en-US" dirty="0" smtClean="0"/>
              <a:t>Vertical Integration in seismology</a:t>
            </a:r>
          </a:p>
          <a:p>
            <a:pPr lvl="1"/>
            <a:r>
              <a:rPr lang="en-US" dirty="0" smtClean="0"/>
              <a:t>Federated Services (COOPEUS)</a:t>
            </a:r>
          </a:p>
          <a:p>
            <a:pPr lvl="1"/>
            <a:r>
              <a:rPr lang="en-US" dirty="0" smtClean="0"/>
              <a:t>IRIS Federator</a:t>
            </a:r>
          </a:p>
          <a:p>
            <a:r>
              <a:rPr lang="en-US" dirty="0" smtClean="0"/>
              <a:t>Horizontal Integration in Earth Sciences</a:t>
            </a:r>
          </a:p>
          <a:p>
            <a:pPr lvl="1"/>
            <a:r>
              <a:rPr lang="en-US" dirty="0" smtClean="0"/>
              <a:t>Deploying web services across geosciences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Auxilliary</a:t>
            </a:r>
            <a:r>
              <a:rPr lang="en-US" dirty="0" smtClean="0"/>
              <a:t> Data Centers to improve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Historically IRIS has operated a primary data center in Seattle, Washington </a:t>
            </a:r>
          </a:p>
          <a:p>
            <a:pPr lvl="1"/>
            <a:r>
              <a:rPr lang="en-US" dirty="0" smtClean="0"/>
              <a:t>Backup system for redundant copies of data files, database files, software, etc.</a:t>
            </a:r>
          </a:p>
          <a:p>
            <a:pPr lvl="1"/>
            <a:r>
              <a:rPr lang="en-US" dirty="0" smtClean="0"/>
              <a:t>Primarily for protecting assets in case of a major catastrophe</a:t>
            </a:r>
          </a:p>
          <a:p>
            <a:r>
              <a:rPr lang="en-US" dirty="0" smtClean="0"/>
              <a:t>IRIS currently operates a second facility in the San Francisco Bay Area near a High Performance Computing installation (LLNL)</a:t>
            </a:r>
          </a:p>
          <a:p>
            <a:r>
              <a:rPr lang="en-US" dirty="0" smtClean="0"/>
              <a:t>(Cycles Close to Data effort)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&amp;</a:t>
            </a:r>
            <a:br>
              <a:rPr lang="en-US" dirty="0" smtClean="0"/>
            </a:br>
            <a:r>
              <a:rPr lang="en-US" dirty="0" smtClean="0"/>
              <a:t>Fully Functioning Data Centers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1422400" y="3102006"/>
            <a:ext cx="1130300" cy="2895600"/>
            <a:chOff x="1041400" y="2146300"/>
            <a:chExt cx="11303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0414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ADC1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46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DBMS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446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Wave</a:t>
              </a:r>
            </a:p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forms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771900" y="3102006"/>
            <a:ext cx="1130300" cy="2895600"/>
            <a:chOff x="3683000" y="2146300"/>
            <a:chExt cx="1130300" cy="2895600"/>
          </a:xfrm>
        </p:grpSpPr>
        <p:sp>
          <p:nvSpPr>
            <p:cNvPr id="11" name="Rounded Rectangle 10"/>
            <p:cNvSpPr/>
            <p:nvPr/>
          </p:nvSpPr>
          <p:spPr>
            <a:xfrm>
              <a:off x="36830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Seattle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62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DBMS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862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Wave</a:t>
              </a:r>
            </a:p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forms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83200" y="2769911"/>
            <a:ext cx="2832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Ingestion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BUD Real Time System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File Ingestion System</a:t>
            </a:r>
          </a:p>
          <a:p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Web Services - Entire suite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Breqfast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WILBER3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MUSTANG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SeismiQuery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Breqfast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Requests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WebRequest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374900" y="4683156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2387600" y="5686456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90900" y="1800256"/>
            <a:ext cx="1892300" cy="546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Load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959225" y="2724181"/>
            <a:ext cx="755650" cy="158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4"/>
          </p:cNvCxnSpPr>
          <p:nvPr/>
        </p:nvCxnSpPr>
        <p:spPr>
          <a:xfrm rot="5400000">
            <a:off x="2784475" y="1549431"/>
            <a:ext cx="755650" cy="234950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Enhanced Quality Assurance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7" y="4545145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2493562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(~24 metrics in phase 2)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3165818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3165817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2495150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 flipV="1">
              <a:off x="3387605" y="2427671"/>
              <a:ext cx="631602" cy="13711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2491972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6888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>
          <a:xfrm>
            <a:off x="1988344" y="1893955"/>
            <a:ext cx="6389617" cy="549588"/>
            <a:chOff x="1988344" y="1893955"/>
            <a:chExt cx="6389617" cy="549588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1716801" y="2170412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89138" y="189395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8106816" y="2170014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03498" y="5395910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0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MUSTANG single metric displays</a:t>
            </a:r>
            <a:br>
              <a:rPr lang="en-US" dirty="0" smtClean="0"/>
            </a:br>
            <a:r>
              <a:rPr lang="en-US" sz="2222" dirty="0" smtClean="0"/>
              <a:t>showing 3 months of data below but time span is user determined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8" y="1625599"/>
            <a:ext cx="4277656" cy="470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03" y="1625600"/>
            <a:ext cx="4256403" cy="470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MUSTANG Quality Control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statistical distribution of a given metric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604"/>
            <a:ext cx="2925614" cy="3212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188" y="1689613"/>
            <a:ext cx="4879612" cy="49282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2308958" y="2435135"/>
            <a:ext cx="1836672" cy="5772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805050" y="4135618"/>
            <a:ext cx="2844488" cy="18366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Integration of Seismological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federated web services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– for time series observations</a:t>
            </a:r>
          </a:p>
          <a:p>
            <a:pPr lvl="1"/>
            <a:r>
              <a:rPr lang="en-US" dirty="0" smtClean="0"/>
              <a:t>station – for metadata describing the recording station</a:t>
            </a:r>
          </a:p>
          <a:p>
            <a:pPr lvl="1"/>
            <a:r>
              <a:rPr lang="en-US" dirty="0" smtClean="0"/>
              <a:t>event – info related to earthquakes and events</a:t>
            </a:r>
          </a:p>
          <a:p>
            <a:r>
              <a:rPr lang="en-US" dirty="0" smtClean="0"/>
              <a:t>Fully adopted by the FDSN working groups</a:t>
            </a:r>
          </a:p>
          <a:p>
            <a:pPr lvl="1"/>
            <a:r>
              <a:rPr lang="en-US" dirty="0" smtClean="0"/>
              <a:t>Description of the payload (XML, text, etc)</a:t>
            </a:r>
          </a:p>
          <a:p>
            <a:pPr lvl="1"/>
            <a:r>
              <a:rPr lang="en-US" dirty="0" smtClean="0"/>
              <a:t>Calling convention ( parameter specifications)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in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France – RESIF</a:t>
            </a:r>
          </a:p>
          <a:p>
            <a:pPr lvl="1"/>
            <a:r>
              <a:rPr lang="en-US" dirty="0" smtClean="0"/>
              <a:t>Germany – GFZ</a:t>
            </a:r>
          </a:p>
          <a:p>
            <a:pPr lvl="1"/>
            <a:r>
              <a:rPr lang="en-US" dirty="0" smtClean="0"/>
              <a:t>Italy – INGV</a:t>
            </a:r>
          </a:p>
          <a:p>
            <a:pPr lvl="1"/>
            <a:r>
              <a:rPr lang="en-US" dirty="0" smtClean="0"/>
              <a:t>Netherlands – ORFEUS Data Center</a:t>
            </a:r>
          </a:p>
          <a:p>
            <a:pPr lvl="1"/>
            <a:r>
              <a:rPr lang="en-US" dirty="0" smtClean="0"/>
              <a:t>Switzerland – ETH</a:t>
            </a:r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IRIS DMC</a:t>
            </a:r>
          </a:p>
          <a:p>
            <a:pPr lvl="1"/>
            <a:r>
              <a:rPr lang="en-US" dirty="0" smtClean="0"/>
              <a:t>NCEDC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9|65.2|26.:|1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7|3.6|26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8|16|6.7|18.: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7|26.5|33|5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186</TotalTime>
  <Words>881</Words>
  <Application>Microsoft Macintosh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Improvements in Data Quality, Integration and Reliability: New Developments at the IRIS DMC</vt:lpstr>
      <vt:lpstr>Key points in this talk</vt:lpstr>
      <vt:lpstr>Auxilliary Data Centers to improve System Reliability</vt:lpstr>
      <vt:lpstr>Multiple &amp; Fully Functioning Data Centers</vt:lpstr>
      <vt:lpstr>IRIS DMC:  Enhanced Quality Assurance</vt:lpstr>
      <vt:lpstr>MUSTANG single metric displays showing 3 months of data below but time span is user determined</vt:lpstr>
      <vt:lpstr>MUSTANG Quality Control System statistical distribution of a given metric </vt:lpstr>
      <vt:lpstr>Vertical Integration of Seismological Data Centers</vt:lpstr>
      <vt:lpstr>Participants in Federation</vt:lpstr>
      <vt:lpstr>Standardization of web services</vt:lpstr>
      <vt:lpstr>Accessing Information from  NCEDC (BK), RESIF (FR), and IRIS (IU)</vt:lpstr>
      <vt:lpstr>IRIS Federator</vt:lpstr>
      <vt:lpstr>EarthCube: Geo-WS Overall Goals</vt:lpstr>
      <vt:lpstr>EarthCube GeoWS Partners</vt:lpstr>
      <vt:lpstr>Key milestones</vt:lpstr>
      <vt:lpstr>Thank You!</vt:lpstr>
      <vt:lpstr>Links with High Performance Computing</vt:lpstr>
      <vt:lpstr>IRIS DMC:  Research Ready Data Sets</vt:lpstr>
      <vt:lpstr>Slide 19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Data Quality, Integration and Reliability: New Developments at the IRIS DMC</dc:title>
  <dc:creator>Tim Ahern</dc:creator>
  <cp:lastModifiedBy>Tim Ahern</cp:lastModifiedBy>
  <cp:revision>15</cp:revision>
  <dcterms:created xsi:type="dcterms:W3CDTF">2014-04-28T07:28:36Z</dcterms:created>
  <dcterms:modified xsi:type="dcterms:W3CDTF">2014-04-28T07:29:41Z</dcterms:modified>
</cp:coreProperties>
</file>