
<file path=[Content_Types].xml><?xml version="1.0" encoding="utf-8"?>
<Types xmlns="http://schemas.openxmlformats.org/package/2006/content-types"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heme/theme3.xml" ContentType="application/vnd.openxmlformats-officedocument.theme+xml"/>
  <Default Extension="rels" ContentType="application/vnd.openxmlformats-package.relationships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s/slide9.xml" ContentType="application/vnd.openxmlformats-officedocument.presentationml.slide+xml"/>
  <Default Extension="xml" ContentType="application/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Default Extension="tiff" ContentType="image/tiff"/>
  <Override PartName="/ppt/theme/theme2.xml" ContentType="application/vnd.openxmlformats-officedocument.theme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2.xml" ContentType="application/vnd.openxmlformats-officedocument.presentationml.slideLayout+xml"/>
  <Override PartName="/ppt/slides/slide11.xml" ContentType="application/vnd.openxmlformats-officedocument.presentationml.slide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howSpecialPlsOnTitleSld="0" saveSubsetFonts="1" autoCompressPictures="0">
  <p:sldMasterIdLst>
    <p:sldMasterId id="2147483658" r:id="rId1"/>
  </p:sldMasterIdLst>
  <p:notesMasterIdLst>
    <p:notesMasterId r:id="rId14"/>
  </p:notesMasterIdLst>
  <p:handoutMasterIdLst>
    <p:handoutMasterId r:id="rId15"/>
  </p:handoutMasterIdLst>
  <p:sldIdLst>
    <p:sldId id="1542" r:id="rId2"/>
    <p:sldId id="1554" r:id="rId3"/>
    <p:sldId id="1555" r:id="rId4"/>
    <p:sldId id="1556" r:id="rId5"/>
    <p:sldId id="1557" r:id="rId6"/>
    <p:sldId id="1553" r:id="rId7"/>
    <p:sldId id="1543" r:id="rId8"/>
    <p:sldId id="1547" r:id="rId9"/>
    <p:sldId id="1548" r:id="rId10"/>
    <p:sldId id="1549" r:id="rId11"/>
    <p:sldId id="1550" r:id="rId12"/>
    <p:sldId id="1551" r:id="rId13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CC0000"/>
    <a:srgbClr val="D4ED9D"/>
    <a:srgbClr val="E2F9FF"/>
    <a:srgbClr val="D6E9FF"/>
    <a:srgbClr val="EBFFD7"/>
    <a:srgbClr val="178EFF"/>
    <a:srgbClr val="E4EFFF"/>
    <a:srgbClr val="FF0005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9" autoAdjust="0"/>
    <p:restoredTop sz="89010" autoAdjust="0"/>
  </p:normalViewPr>
  <p:slideViewPr>
    <p:cSldViewPr snapToGrid="0">
      <p:cViewPr varScale="1">
        <p:scale>
          <a:sx n="142" d="100"/>
          <a:sy n="142" d="100"/>
        </p:scale>
        <p:origin x="-1384" y="-104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fld id="{E88D5DDD-B1B1-C540-AD52-F40FC214A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0563"/>
            <a:ext cx="4611688" cy="3459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fld id="{4279B2C3-A743-6149-A045-28004014A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f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RIS DMS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15791"/>
            <a:ext cx="9144000" cy="1404620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6" name="Picture 5" descr="nsf1.tif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" y="5486400"/>
            <a:ext cx="1301386" cy="1309226"/>
          </a:xfrm>
          <a:prstGeom prst="rect">
            <a:avLst/>
          </a:prstGeom>
        </p:spPr>
      </p:pic>
      <p:pic>
        <p:nvPicPr>
          <p:cNvPr id="7" name="Picture 6" descr="the IRIS Consortium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48600" y="5562600"/>
            <a:ext cx="1163240" cy="1163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RIS 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817946"/>
            <a:ext cx="9144000" cy="7580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A53A1896-238C-E345-949F-9D4DA5FF67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3969" y="6276917"/>
            <a:ext cx="1900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August 2010</a:t>
            </a:r>
          </a:p>
          <a:p>
            <a:r>
              <a:rPr lang="en-US" sz="1200" dirty="0" smtClean="0"/>
              <a:t>Foz do Iguaçu - </a:t>
            </a:r>
            <a:r>
              <a:rPr lang="en-US" sz="1200" dirty="0" err="1" smtClean="0"/>
              <a:t>Brasil</a:t>
            </a:r>
            <a:endParaRPr lang="en-US" sz="1200" dirty="0" smtClean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419080" y="6278782"/>
            <a:ext cx="230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IRIS</a:t>
            </a:r>
          </a:p>
          <a:p>
            <a:r>
              <a:rPr lang="en-US" sz="1200" i="1" dirty="0" smtClean="0"/>
              <a:t>Data Management Workshop</a:t>
            </a:r>
            <a:endParaRPr lang="en-US" sz="1200" i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798513" y="1881188"/>
            <a:ext cx="7626350" cy="41433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777240"/>
            <a:ext cx="9144000" cy="584776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3200" dirty="0"/>
          </a:p>
        </p:txBody>
      </p:sp>
      <p:pic>
        <p:nvPicPr>
          <p:cNvPr id="10" name="Picture 9" descr="IRIS-DMS-waveform-banner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8587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ava.oracle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ris.edu/pub/programs/pdcc/pdcc-3.7.zi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ris.edu/NR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1615791"/>
            <a:ext cx="9144000" cy="2055406"/>
          </a:xfrm>
        </p:spPr>
        <p:txBody>
          <a:bodyPr/>
          <a:lstStyle/>
          <a:p>
            <a:r>
              <a:rPr lang="en-US" sz="3600" dirty="0" smtClean="0"/>
              <a:t>An introduction to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5200" dirty="0" smtClean="0"/>
              <a:t>PDCC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the Portable Data Collection Center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NRL Tool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Features:</a:t>
            </a:r>
          </a:p>
          <a:p>
            <a:pPr>
              <a:buFont typeface="Arial"/>
              <a:buChar char="•"/>
            </a:pPr>
            <a:r>
              <a:rPr lang="en-US" dirty="0" smtClean="0"/>
              <a:t>Integrated into PDCC</a:t>
            </a:r>
          </a:p>
          <a:p>
            <a:pPr>
              <a:buFont typeface="Arial"/>
              <a:buChar char="•"/>
            </a:pPr>
            <a:r>
              <a:rPr lang="en-US" dirty="0" smtClean="0"/>
              <a:t>Selection of complete instrument (sensor and data logger) from NRL</a:t>
            </a:r>
          </a:p>
          <a:p>
            <a:pPr>
              <a:buFont typeface="Arial"/>
              <a:buChar char="•"/>
            </a:pPr>
            <a:r>
              <a:rPr lang="en-US" dirty="0" smtClean="0"/>
              <a:t>Merging </a:t>
            </a:r>
            <a:r>
              <a:rPr lang="en-US" dirty="0" err="1" smtClean="0"/>
              <a:t>NRLs</a:t>
            </a:r>
            <a:r>
              <a:rPr lang="en-US" dirty="0" smtClean="0"/>
              <a:t> (e.g. IRIS and local)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launch NRL Tool in PDCC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PDCC-3.7-loaded-NRLselec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62" y="1627176"/>
            <a:ext cx="7508875" cy="4468824"/>
          </a:xfrm>
          <a:prstGeom prst="rect">
            <a:avLst/>
          </a:prstGeom>
          <a:ln>
            <a:solidFill>
              <a:srgbClr val="7F7F7F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NRL Tool Demo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Important:</a:t>
            </a:r>
          </a:p>
          <a:p>
            <a:r>
              <a:rPr lang="en-US" dirty="0" smtClean="0"/>
              <a:t>A channel (</a:t>
            </a:r>
            <a:r>
              <a:rPr lang="en-US" dirty="0" err="1" smtClean="0"/>
              <a:t>Blockette</a:t>
            </a:r>
            <a:r>
              <a:rPr lang="en-US" dirty="0" smtClean="0"/>
              <a:t> 052) must be selected before launching NRL Tool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NRL Tool will </a:t>
            </a:r>
            <a:r>
              <a:rPr lang="en-US" b="1" dirty="0" smtClean="0"/>
              <a:t>replace </a:t>
            </a:r>
            <a:r>
              <a:rPr lang="en-US" dirty="0" smtClean="0"/>
              <a:t>the response information for the selected channel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PDCC 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60006" y="1881188"/>
            <a:ext cx="8680237" cy="4143375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The purpose of PDCC is to enable seismic network operators to describe and maintain their instrument metadata in the international FDSN defined SEED format.  </a:t>
            </a:r>
          </a:p>
          <a:p>
            <a:pPr marL="0" indent="0"/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PDCC represents a continued effort by IRIS to support the seismological community with tools to enable data management, exchange and research.</a:t>
            </a:r>
          </a:p>
          <a:p>
            <a:pPr>
              <a:buNone/>
            </a:pPr>
            <a:endParaRPr lang="en-US" sz="2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Requirements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60006" y="1881188"/>
            <a:ext cx="8680237" cy="4143375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 smtClean="0"/>
              <a:t>PDCC 3.7 is written in Java and requires Java 5 or 6 to run (Java 6 is recommended).  You must install a Java virtual machine (JVM) designed for your computer platform in order to run PDCC, see: </a:t>
            </a:r>
            <a:r>
              <a:rPr lang="en-US" sz="2400" u="sng" dirty="0" smtClean="0">
                <a:hlinkClick r:id="rId2"/>
              </a:rPr>
              <a:t>http://java.oracle.com</a:t>
            </a: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Recommended CPU: 2.0+ GHz, Memory: 1+ GB 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Recent Windows, Mac OS X, Linux, and Solaris operating systems are supported.  Other systems may be compatible.</a:t>
            </a:r>
          </a:p>
          <a:p>
            <a:r>
              <a:rPr lang="en-US" sz="2400" dirty="0" smtClean="0"/>
              <a:t>Testing has been performed on Mac OS 10.5/10.6, </a:t>
            </a:r>
            <a:r>
              <a:rPr lang="en-US" sz="2400" dirty="0" err="1" smtClean="0"/>
              <a:t>Ubuntu</a:t>
            </a:r>
            <a:r>
              <a:rPr lang="en-US" sz="2400" dirty="0" smtClean="0"/>
              <a:t> Linux 10.04, and Windows XP SP3.</a:t>
            </a:r>
          </a:p>
          <a:p>
            <a:pPr>
              <a:buNone/>
            </a:pPr>
            <a:endParaRPr lang="en-US" sz="2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Downloading &amp; Installing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31881" y="1560635"/>
            <a:ext cx="8680237" cy="4751807"/>
          </a:xfrm>
        </p:spPr>
        <p:txBody>
          <a:bodyPr/>
          <a:lstStyle/>
          <a:p>
            <a:pPr>
              <a:buNone/>
            </a:pPr>
            <a:r>
              <a:rPr lang="en-US" sz="2500" dirty="0" smtClean="0"/>
              <a:t>You can download PDCC 3.7 from the following URL:</a:t>
            </a:r>
          </a:p>
          <a:p>
            <a:r>
              <a:rPr lang="en-US" sz="2500" u="sng" dirty="0" smtClean="0">
                <a:hlinkClick r:id="rId2"/>
              </a:rPr>
              <a:t>http://www.iris.edu/pub/programs/pdcc/pdcc-3.7.zip</a:t>
            </a:r>
            <a:endParaRPr lang="en-US" sz="2500" dirty="0" smtClean="0"/>
          </a:p>
          <a:p>
            <a:r>
              <a:rPr lang="en-US" sz="2500" dirty="0" smtClean="0"/>
              <a:t>Available on USB drives for Workshop participants </a:t>
            </a:r>
          </a:p>
          <a:p>
            <a:pPr>
              <a:buNone/>
            </a:pPr>
            <a:r>
              <a:rPr lang="en-US" sz="2500" dirty="0" smtClean="0"/>
              <a:t>  </a:t>
            </a:r>
          </a:p>
          <a:p>
            <a:pPr marL="0" indent="0">
              <a:buNone/>
            </a:pPr>
            <a:r>
              <a:rPr lang="en-US" sz="2500" dirty="0" smtClean="0"/>
              <a:t>Once you have downloaded the zip file, simply move the file to a directory where you want to carry out the installation and unzip it.  For Unix/Linux/Mac OSX you can use the following command: </a:t>
            </a:r>
          </a:p>
          <a:p>
            <a:pPr>
              <a:spcAft>
                <a:spcPts val="1200"/>
              </a:spcAft>
            </a:pPr>
            <a:r>
              <a:rPr lang="en-US" sz="2500" dirty="0" smtClean="0"/>
              <a:t>unzip pdcc-3.7.</a:t>
            </a:r>
            <a:r>
              <a:rPr lang="en-US" sz="2500" dirty="0" smtClean="0"/>
              <a:t>zip</a:t>
            </a:r>
          </a:p>
          <a:p>
            <a:pPr>
              <a:buNone/>
            </a:pPr>
            <a:r>
              <a:rPr lang="en-US" sz="2500" dirty="0" smtClean="0"/>
              <a:t>In some operating systems double-clicking will also unzip.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PDCC: A hands-on demo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Content Placeholder 4" descr="PDCC-3.7-Front.png"/>
          <p:cNvPicPr>
            <a:picLocks noGrp="1" noChangeAspect="1"/>
          </p:cNvPicPr>
          <p:nvPr>
            <p:ph sz="quarter" idx="11"/>
          </p:nvPr>
        </p:nvPicPr>
        <p:blipFill>
          <a:blip r:embed="rId2"/>
          <a:srcRect l="-4" r="95"/>
          <a:stretch>
            <a:fillRect/>
          </a:stretch>
        </p:blipFill>
        <p:spPr>
          <a:xfrm>
            <a:off x="817612" y="1538985"/>
            <a:ext cx="7508776" cy="4600309"/>
          </a:xfr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1615791"/>
            <a:ext cx="9144000" cy="1854462"/>
          </a:xfrm>
        </p:spPr>
        <p:txBody>
          <a:bodyPr/>
          <a:lstStyle/>
          <a:p>
            <a:r>
              <a:rPr lang="en-US" dirty="0" smtClean="0"/>
              <a:t>NRL: Nominal Response Library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The NRL Tool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 Metadata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60006" y="1881188"/>
            <a:ext cx="8680237" cy="414337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SEED headers are comprehensive with many required fields.  Creating proper SEED metadata requires many details, particularly the channel response information.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Nominal Response Library (NRL) provides a catalog of response information for many common sensors and data recorders.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IRIS Nominal Response Library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70008" y="1461157"/>
            <a:ext cx="8640236" cy="4143375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hlinkClick r:id="rId2"/>
              </a:rPr>
              <a:t>http://www.iris.edu/NRL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Verified with the manufacturer</a:t>
            </a:r>
          </a:p>
          <a:p>
            <a:pPr>
              <a:buFont typeface="Arial"/>
              <a:buChar char="•"/>
            </a:pPr>
            <a:r>
              <a:rPr lang="en-US" dirty="0" smtClean="0"/>
              <a:t>Integrated into PDCC using NRL Tool</a:t>
            </a:r>
          </a:p>
          <a:p>
            <a:pPr>
              <a:buFont typeface="Arial"/>
              <a:buChar char="•"/>
            </a:pPr>
            <a:r>
              <a:rPr lang="en-US" dirty="0" smtClean="0"/>
              <a:t>Flexible design for updates and merging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NRL Components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Each instrument and digitizer in the NRL is represented by a SEED RESP file.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Categorized by equipment type and manufacturer</a:t>
            </a:r>
          </a:p>
          <a:p>
            <a:pPr>
              <a:buFont typeface="Arial"/>
              <a:buChar char="•"/>
            </a:pPr>
            <a:r>
              <a:rPr lang="en-US" dirty="0" smtClean="0"/>
              <a:t>HTML web pages for detailed information not readily available elsewhere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RIS DMS Blue">
  <a:themeElements>
    <a:clrScheme name="Circle Strokes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ircle Strokes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5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5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Circle Strok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2004:Templates:Presentations:Designs:Circle Strokes</Template>
  <TotalTime>44581</TotalTime>
  <Words>465</Words>
  <Application>Microsoft Macintosh PowerPoint</Application>
  <PresentationFormat>On-screen Show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IRIS DMS Blue</vt:lpstr>
      <vt:lpstr>An introduction to PDCC the Portable Data Collection Center </vt:lpstr>
      <vt:lpstr>PDCC Overview</vt:lpstr>
      <vt:lpstr>System Requirements</vt:lpstr>
      <vt:lpstr>Downloading &amp; Installing</vt:lpstr>
      <vt:lpstr>PDCC: A hands-on demo</vt:lpstr>
      <vt:lpstr>NRL: Nominal Response Library &amp; The NRL Tool</vt:lpstr>
      <vt:lpstr>SEED Metadata</vt:lpstr>
      <vt:lpstr>The IRIS Nominal Response Library</vt:lpstr>
      <vt:lpstr>NRL Components</vt:lpstr>
      <vt:lpstr>NRL Tool</vt:lpstr>
      <vt:lpstr>How to launch NRL Tool in PDCC</vt:lpstr>
      <vt:lpstr>NRL Tool Demo</vt:lpstr>
    </vt:vector>
  </TitlesOfParts>
  <Company>EarthScope</Company>
  <LinksUpToDate>false</LinksUpToDate>
  <SharedDoc>false</SharedDoc>
  <HyperlinkBase>www.earthscope.org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EarthScope</dc:title>
  <dc:creator>John DeLaughter</dc:creator>
  <cp:lastModifiedBy>Chad Trabant</cp:lastModifiedBy>
  <cp:revision>881</cp:revision>
  <cp:lastPrinted>2008-11-20T19:23:42Z</cp:lastPrinted>
  <dcterms:created xsi:type="dcterms:W3CDTF">2010-08-04T23:51:33Z</dcterms:created>
  <dcterms:modified xsi:type="dcterms:W3CDTF">2010-08-04T23:56:11Z</dcterms:modified>
</cp:coreProperties>
</file>