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9" r:id="rId2"/>
    <p:sldMasterId id="2147483738" r:id="rId3"/>
    <p:sldMasterId id="2147483774" r:id="rId4"/>
  </p:sldMasterIdLst>
  <p:notesMasterIdLst>
    <p:notesMasterId r:id="rId22"/>
  </p:notesMasterIdLst>
  <p:sldIdLst>
    <p:sldId id="263" r:id="rId5"/>
    <p:sldId id="289" r:id="rId6"/>
    <p:sldId id="280" r:id="rId7"/>
    <p:sldId id="259" r:id="rId8"/>
    <p:sldId id="288" r:id="rId9"/>
    <p:sldId id="270" r:id="rId10"/>
    <p:sldId id="267" r:id="rId11"/>
    <p:sldId id="287" r:id="rId12"/>
    <p:sldId id="278" r:id="rId13"/>
    <p:sldId id="265" r:id="rId14"/>
    <p:sldId id="281" r:id="rId15"/>
    <p:sldId id="282" r:id="rId16"/>
    <p:sldId id="286" r:id="rId17"/>
    <p:sldId id="260" r:id="rId18"/>
    <p:sldId id="262" r:id="rId19"/>
    <p:sldId id="284" r:id="rId20"/>
    <p:sldId id="26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20627-8C0D-407F-A7AD-1A2F613AB46E}" type="datetimeFigureOut">
              <a:rPr lang="ru-RU" smtClean="0"/>
              <a:t>14.07.2015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93B4C-9083-4F54-832C-4BDF7BEC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3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All</a:t>
            </a:r>
            <a:r>
              <a:rPr lang="en-US" baseline="0" dirty="0" smtClean="0"/>
              <a:t> CAIAG stations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A54337-CBC7-4399-A383-26D186B681C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57C950F-EC2E-48DD-8762-A0B7B57D0328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1776413" y="1436688"/>
            <a:ext cx="3303587" cy="26876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66750" y="4616450"/>
            <a:ext cx="5332413" cy="4370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C77CCD-A983-4D2B-B89B-3B865A2A7E13}" type="slidenum">
              <a:rPr lang="en-US" altLang="de-DE" smtClean="0">
                <a:solidFill>
                  <a:prstClr val="black"/>
                </a:solidFill>
              </a:rPr>
              <a:pPr/>
              <a:t>15</a:t>
            </a:fld>
            <a:endParaRPr lang="en-US" altLang="de-DE" smtClean="0">
              <a:solidFill>
                <a:prstClr val="black"/>
              </a:solidFill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618A01A-BC86-4D91-AF5E-6A445228FA4A}" type="slidenum">
              <a:rPr lang="en-US" altLang="de-DE" sz="1200">
                <a:solidFill>
                  <a:prstClr val="black"/>
                </a:solidFill>
              </a:rPr>
              <a:pPr algn="r"/>
              <a:t>15</a:t>
            </a:fld>
            <a:endParaRPr lang="en-US" altLang="de-DE" sz="1200">
              <a:solidFill>
                <a:prstClr val="black"/>
              </a:solidFill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1332DB4-A2C6-4ABA-8C84-68EDFFB593BA}" type="slidenum">
              <a:rPr lang="en-US" altLang="de-DE" smtClean="0"/>
              <a:pPr/>
              <a:t>16</a:t>
            </a:fld>
            <a:endParaRPr lang="en-US" altLang="de-DE" smtClean="0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46667EB-A52E-4FFF-9D4B-D247A91FD0EE}" type="slidenum">
              <a:rPr lang="en-US" altLang="de-DE" sz="1200"/>
              <a:pPr algn="r" eaLnBrk="1" hangingPunct="1"/>
              <a:t>16</a:t>
            </a:fld>
            <a:endParaRPr lang="en-US" altLang="de-DE" sz="120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3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22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FD3B5-1679-44CD-B2FA-5714805A24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64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0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00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04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48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43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79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7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15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0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21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23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43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FD3B5-1679-44CD-B2FA-5714805A24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23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CCEF9-F746-4BC3-95A3-82EFF65656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ADD15-FC95-407D-A84A-8FF070A6849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67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89D75-F682-4E63-851F-CCA24AA6D2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AA18F-A92F-4340-8EB6-33FA513571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53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A5495-FC94-4CF4-BF0F-0CF51C3D67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14D74-C09B-4FE6-BEE9-90B34D6B65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9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D3F1F-B264-41D4-9802-9DC5ACB2DC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52EB9-D661-42C8-9F71-8A8A3EA516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73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E589-8B44-4995-A8E8-1D49322E60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832F-EBD6-4200-8D7A-1B3085C31C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7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88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A859E-A079-4BAC-9E48-E9C9B9D436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BF6D2-3B0C-4FAC-855B-98F5EFF9BA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64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00EC1-209A-4F75-90E1-D109E5416A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2E79F-4DF8-45D8-8AD1-16A09C1A67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29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324AB-1BE4-4548-B252-3DFDF1D03C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1AFB9-AB15-433C-8723-89FC563516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9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08B1B-5517-4657-8758-E87F8000EB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C8EF0-CCD0-474E-A1F3-8E4FF1C26C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2A6A7-2352-4D02-9163-78F35B63D9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A854-C786-4D69-8F80-0155101B2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89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93FFD-A49F-44CB-A627-7FB6C07C4F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807D6-791A-43A0-A319-35A87BE6F1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49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89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FD3B5-1679-44CD-B2FA-5714805A24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1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6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0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6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5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9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6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D9F478-C2B0-4FBD-837D-3D673AF67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F4398C-9A97-4B4B-A5F6-B0EEB7C044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2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4F8817A-FB0E-4969-B7AC-C2D791C6F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B06B418-03E7-47B9-8F72-D5554D06B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jpeg"/><Relationship Id="rId5" Type="http://schemas.openxmlformats.org/officeDocument/2006/relationships/image" Target="../media/image3.jpeg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8.wmf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4067175" y="5589588"/>
            <a:ext cx="233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4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5795963" y="56197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de-DE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322263" y="3818817"/>
            <a:ext cx="8643937" cy="482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Seismic </a:t>
            </a:r>
            <a:r>
              <a:rPr lang="en-US" sz="44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monitoring network of CAIAG </a:t>
            </a:r>
            <a:r>
              <a:rPr lang="ky-KG" sz="14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                                                                        </a:t>
            </a:r>
            <a:endParaRPr lang="en-US" sz="1600" b="1" i="1" dirty="0" smtClean="0">
              <a:solidFill>
                <a:srgbClr val="0070C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600" b="1" i="1" dirty="0" err="1" smtClean="0">
                <a:solidFill>
                  <a:srgbClr val="1F497D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Azamat</a:t>
            </a:r>
            <a:r>
              <a:rPr lang="en-US" sz="1600" b="1" i="1" dirty="0" smtClean="0">
                <a:solidFill>
                  <a:srgbClr val="1F497D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1F497D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Sharshebaev</a:t>
            </a:r>
            <a:r>
              <a:rPr lang="en-US" sz="1600" b="1" i="1" dirty="0" smtClean="0">
                <a:solidFill>
                  <a:srgbClr val="1F497D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200" b="1" i="1" dirty="0" smtClean="0">
                <a:solidFill>
                  <a:srgbClr val="1F497D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a.sharshebaev@caiag.kg</a:t>
            </a:r>
            <a:endParaRPr lang="en-US" sz="1200" b="1" i="1" dirty="0">
              <a:solidFill>
                <a:srgbClr val="1F497D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200" b="1" i="1" dirty="0" smtClean="0">
                <a:solidFill>
                  <a:srgbClr val="1F497D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www.caiag.kg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sz="2000" b="1" dirty="0" smtClean="0">
              <a:solidFill>
                <a:srgbClr val="00B0F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</a:t>
            </a:r>
            <a:endParaRPr lang="ru-RU" sz="1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468313" y="487363"/>
            <a:ext cx="8351837" cy="76944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Central </a:t>
            </a:r>
            <a:r>
              <a:rPr lang="en-US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Asian Institute for Applied Geosciences</a:t>
            </a:r>
            <a:endParaRPr lang="ky-KG" sz="2800" b="1" i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en-US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8" name="Picture 12" descr="Logo 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844824"/>
            <a:ext cx="264064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Picture 4" descr="Kirghizstan"/>
          <p:cNvPicPr>
            <a:picLocks noChangeAspect="1" noChangeArrowheads="1" noCrop="1"/>
          </p:cNvPicPr>
          <p:nvPr/>
        </p:nvPicPr>
        <p:blipFill>
          <a:blip r:embed="rId4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46" y="1956875"/>
            <a:ext cx="2447258" cy="14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79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741363" y="1154113"/>
            <a:ext cx="84010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ts val="2075"/>
              </a:lnSpc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lnSpc>
                <a:spcPts val="2075"/>
              </a:lnSpc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1314080" y="103314"/>
            <a:ext cx="6903189" cy="661787"/>
            <a:chOff x="979" y="114"/>
            <a:chExt cx="4240" cy="458"/>
          </a:xfrm>
        </p:grpSpPr>
        <p:sp>
          <p:nvSpPr>
            <p:cNvPr id="5131" name="AutoShape 4"/>
            <p:cNvSpPr>
              <a:spLocks noChangeArrowheads="1"/>
            </p:cNvSpPr>
            <p:nvPr/>
          </p:nvSpPr>
          <p:spPr bwMode="auto">
            <a:xfrm>
              <a:off x="1181" y="295"/>
              <a:ext cx="3743" cy="277"/>
            </a:xfrm>
            <a:prstGeom prst="roundRect">
              <a:avLst>
                <a:gd name="adj" fmla="val 35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0000"/>
                </a:solidFill>
                <a:cs typeface="Arial" charset="0"/>
              </a:endParaRPr>
            </a:p>
          </p:txBody>
        </p:sp>
        <p:grpSp>
          <p:nvGrpSpPr>
            <p:cNvPr id="5132" name="Group 5"/>
            <p:cNvGrpSpPr>
              <a:grpSpLocks/>
            </p:cNvGrpSpPr>
            <p:nvPr/>
          </p:nvGrpSpPr>
          <p:grpSpPr bwMode="auto">
            <a:xfrm>
              <a:off x="979" y="114"/>
              <a:ext cx="4240" cy="323"/>
              <a:chOff x="979" y="114"/>
              <a:chExt cx="4240" cy="323"/>
            </a:xfrm>
          </p:grpSpPr>
          <p:sp>
            <p:nvSpPr>
              <p:cNvPr id="5133" name="AutoShape 6"/>
              <p:cNvSpPr>
                <a:spLocks noChangeArrowheads="1"/>
              </p:cNvSpPr>
              <p:nvPr/>
            </p:nvSpPr>
            <p:spPr bwMode="auto">
              <a:xfrm>
                <a:off x="1152" y="114"/>
                <a:ext cx="3711" cy="238"/>
              </a:xfrm>
              <a:prstGeom prst="roundRect">
                <a:avLst>
                  <a:gd name="adj" fmla="val 41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0000"/>
                  </a:solidFill>
                  <a:cs typeface="Arial" charset="0"/>
                </a:endParaRPr>
              </a:p>
            </p:txBody>
          </p:sp>
          <p:grpSp>
            <p:nvGrpSpPr>
              <p:cNvPr id="5134" name="Group 7"/>
              <p:cNvGrpSpPr>
                <a:grpSpLocks/>
              </p:cNvGrpSpPr>
              <p:nvPr/>
            </p:nvGrpSpPr>
            <p:grpSpPr bwMode="auto">
              <a:xfrm>
                <a:off x="979" y="114"/>
                <a:ext cx="4240" cy="323"/>
                <a:chOff x="979" y="114"/>
                <a:chExt cx="4240" cy="323"/>
              </a:xfrm>
            </p:grpSpPr>
            <p:sp>
              <p:nvSpPr>
                <p:cNvPr id="5135" name="AutoShape 8"/>
                <p:cNvSpPr>
                  <a:spLocks noChangeArrowheads="1"/>
                </p:cNvSpPr>
                <p:nvPr/>
              </p:nvSpPr>
              <p:spPr bwMode="auto">
                <a:xfrm>
                  <a:off x="1152" y="114"/>
                  <a:ext cx="3684" cy="209"/>
                </a:xfrm>
                <a:prstGeom prst="roundRect">
                  <a:avLst>
                    <a:gd name="adj" fmla="val 472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0000"/>
                    </a:solidFill>
                    <a:cs typeface="Arial" charset="0"/>
                  </a:endParaRPr>
                </a:p>
              </p:txBody>
            </p:sp>
            <p:grpSp>
              <p:nvGrpSpPr>
                <p:cNvPr id="5136" name="Group 9"/>
                <p:cNvGrpSpPr>
                  <a:grpSpLocks/>
                </p:cNvGrpSpPr>
                <p:nvPr/>
              </p:nvGrpSpPr>
              <p:grpSpPr bwMode="auto">
                <a:xfrm>
                  <a:off x="979" y="114"/>
                  <a:ext cx="4240" cy="323"/>
                  <a:chOff x="979" y="114"/>
                  <a:chExt cx="4240" cy="323"/>
                </a:xfrm>
              </p:grpSpPr>
              <p:sp>
                <p:nvSpPr>
                  <p:cNvPr id="5137" name="AutoShape 1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114"/>
                    <a:ext cx="3657" cy="181"/>
                  </a:xfrm>
                  <a:prstGeom prst="roundRect">
                    <a:avLst>
                      <a:gd name="adj" fmla="val 546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FF0000"/>
                      </a:solidFill>
                      <a:cs typeface="Arial" charset="0"/>
                    </a:endParaRPr>
                  </a:p>
                </p:txBody>
              </p:sp>
              <p:grpSp>
                <p:nvGrpSpPr>
                  <p:cNvPr id="5138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979" y="114"/>
                    <a:ext cx="4240" cy="323"/>
                    <a:chOff x="979" y="114"/>
                    <a:chExt cx="4240" cy="323"/>
                  </a:xfrm>
                </p:grpSpPr>
                <p:sp>
                  <p:nvSpPr>
                    <p:cNvPr id="5139" name="AutoShap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114"/>
                      <a:ext cx="3629" cy="149"/>
                    </a:xfrm>
                    <a:prstGeom prst="roundRect">
                      <a:avLst>
                        <a:gd name="adj" fmla="val 667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>
                        <a:solidFill>
                          <a:srgbClr val="FF0000"/>
                        </a:solidFill>
                        <a:cs typeface="Arial" charset="0"/>
                      </a:endParaRPr>
                    </a:p>
                  </p:txBody>
                </p:sp>
                <p:grpSp>
                  <p:nvGrpSpPr>
                    <p:cNvPr id="5142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79" y="114"/>
                      <a:ext cx="4240" cy="323"/>
                      <a:chOff x="979" y="114"/>
                      <a:chExt cx="4240" cy="323"/>
                    </a:xfrm>
                  </p:grpSpPr>
                  <p:sp>
                    <p:nvSpPr>
                      <p:cNvPr id="5143" name="AutoShap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114"/>
                        <a:ext cx="3574" cy="103"/>
                      </a:xfrm>
                      <a:prstGeom prst="roundRect">
                        <a:avLst>
                          <a:gd name="adj" fmla="val 977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ru-RU">
                          <a:solidFill>
                            <a:srgbClr val="FF0000"/>
                          </a:solidFill>
                          <a:cs typeface="Arial" charset="0"/>
                        </a:endParaRPr>
                      </a:p>
                    </p:txBody>
                  </p:sp>
                  <p:grpSp>
                    <p:nvGrpSpPr>
                      <p:cNvPr id="5144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79" y="114"/>
                        <a:ext cx="4240" cy="323"/>
                        <a:chOff x="979" y="114"/>
                        <a:chExt cx="4240" cy="323"/>
                      </a:xfrm>
                    </p:grpSpPr>
                    <p:sp>
                      <p:nvSpPr>
                        <p:cNvPr id="5145" name="AutoShap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3" y="114"/>
                          <a:ext cx="3549" cy="83"/>
                        </a:xfrm>
                        <a:prstGeom prst="roundRect">
                          <a:avLst>
                            <a:gd name="adj" fmla="val 1218"/>
                          </a:avLst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ru-RU">
                            <a:solidFill>
                              <a:srgbClr val="FF0000"/>
                            </a:solidFill>
                            <a:cs typeface="Arial" charset="0"/>
                          </a:endParaRPr>
                        </a:p>
                      </p:txBody>
                    </p:sp>
                    <p:grpSp>
                      <p:nvGrpSpPr>
                        <p:cNvPr id="5146" name="Group 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979" y="114"/>
                          <a:ext cx="4240" cy="323"/>
                          <a:chOff x="979" y="114"/>
                          <a:chExt cx="4240" cy="323"/>
                        </a:xfrm>
                      </p:grpSpPr>
                      <p:sp>
                        <p:nvSpPr>
                          <p:cNvPr id="5147" name="AutoShap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3" y="114"/>
                            <a:ext cx="3524" cy="66"/>
                          </a:xfrm>
                          <a:prstGeom prst="roundRect">
                            <a:avLst>
                              <a:gd name="adj" fmla="val 1514"/>
                            </a:avLst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ru-RU">
                              <a:solidFill>
                                <a:srgbClr val="FF0000"/>
                              </a:solidFill>
                              <a:cs typeface="Arial" charset="0"/>
                            </a:endParaRPr>
                          </a:p>
                        </p:txBody>
                      </p:sp>
                      <p:grpSp>
                        <p:nvGrpSpPr>
                          <p:cNvPr id="5148" name="Group 2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979" y="114"/>
                            <a:ext cx="4240" cy="323"/>
                            <a:chOff x="979" y="114"/>
                            <a:chExt cx="4240" cy="323"/>
                          </a:xfrm>
                        </p:grpSpPr>
                        <p:sp>
                          <p:nvSpPr>
                            <p:cNvPr id="5149" name="AutoShape 2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153" y="114"/>
                              <a:ext cx="3503" cy="51"/>
                            </a:xfrm>
                            <a:prstGeom prst="roundRect">
                              <a:avLst>
                                <a:gd name="adj" fmla="val 2000"/>
                              </a:avLst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ru-RU">
                                <a:solidFill>
                                  <a:srgbClr val="FF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5150" name="Group 2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979" y="114"/>
                              <a:ext cx="4240" cy="323"/>
                              <a:chOff x="979" y="114"/>
                              <a:chExt cx="4240" cy="323"/>
                            </a:xfrm>
                          </p:grpSpPr>
                          <p:sp>
                            <p:nvSpPr>
                              <p:cNvPr id="5151" name="AutoShape 2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52" name="AutoShape 2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53" name="AutoShape 2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54" name="AutoShape 2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55" name="AutoShape 2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56" name="AutoShape 2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57" name="AutoShape 30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58" name="AutoShape 3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59" name="AutoShape 3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0" name="AutoShape 33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9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1" name="AutoShape 3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7" cy="38"/>
                              </a:xfrm>
                              <a:prstGeom prst="roundRect">
                                <a:avLst>
                                  <a:gd name="adj" fmla="val 263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2" name="AutoShape 3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7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3" name="AutoShape 3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7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4" name="AutoShape 3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5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5" name="AutoShape 3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5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6" name="AutoShape 3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5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7" name="AutoShape 40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5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8" name="AutoShape 4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3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69" name="AutoShape 4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3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0" name="AutoShape 43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1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1" name="AutoShape 4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3" y="114"/>
                                <a:ext cx="3471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2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4" y="114"/>
                                <a:ext cx="3471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3" name="AutoShape 4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4" y="114"/>
                                <a:ext cx="3471" cy="35"/>
                              </a:xfrm>
                              <a:prstGeom prst="roundRect">
                                <a:avLst>
                                  <a:gd name="adj" fmla="val 294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4" name="AutoShape 4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4" y="114"/>
                                <a:ext cx="3471" cy="35"/>
                              </a:xfrm>
                              <a:prstGeom prst="roundRect">
                                <a:avLst>
                                  <a:gd name="adj" fmla="val 294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5" name="AutoShape 4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4" y="114"/>
                                <a:ext cx="3469" cy="34"/>
                              </a:xfrm>
                              <a:prstGeom prst="roundRect">
                                <a:avLst>
                                  <a:gd name="adj" fmla="val 294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6" name="AutoShape 4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4" y="114"/>
                                <a:ext cx="3469" cy="34"/>
                              </a:xfrm>
                              <a:prstGeom prst="roundRect">
                                <a:avLst>
                                  <a:gd name="adj" fmla="val 294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7" name="AutoShape 50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4" y="114"/>
                                <a:ext cx="3469" cy="34"/>
                              </a:xfrm>
                              <a:prstGeom prst="roundRect">
                                <a:avLst>
                                  <a:gd name="adj" fmla="val 294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8" name="AutoShape 5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4" y="114"/>
                                <a:ext cx="3468" cy="33"/>
                              </a:xfrm>
                              <a:prstGeom prst="roundRect">
                                <a:avLst>
                                  <a:gd name="adj" fmla="val 3125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79" name="AutoShape 5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4" y="114"/>
                                <a:ext cx="3468" cy="33"/>
                              </a:xfrm>
                              <a:prstGeom prst="roundRect">
                                <a:avLst>
                                  <a:gd name="adj" fmla="val 3125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80" name="AutoShape 53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154" y="114"/>
                                <a:ext cx="3468" cy="33"/>
                              </a:xfrm>
                              <a:prstGeom prst="roundRect">
                                <a:avLst>
                                  <a:gd name="adj" fmla="val 3125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ru-RU">
                                  <a:solidFill>
                                    <a:srgbClr val="FF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81" name="AutoShape 5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979" y="114"/>
                                <a:ext cx="4240" cy="323"/>
                              </a:xfrm>
                              <a:prstGeom prst="roundRect">
                                <a:avLst>
                                  <a:gd name="adj" fmla="val 3125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square" lIns="81720" tIns="42480" rIns="81720" bIns="42480">
                                <a:spAutoFit/>
                              </a:bodyPr>
                              <a:lstStyle/>
                              <a:p>
                                <a:pPr algn="ctr" fontAlgn="base">
                                  <a:lnSpc>
                                    <a:spcPct val="87000"/>
                                  </a:lnSpc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tabLst>
                                    <a:tab pos="655638" algn="l"/>
                                    <a:tab pos="1312863" algn="l"/>
                                    <a:tab pos="1968500" algn="l"/>
                                    <a:tab pos="2625725" algn="l"/>
                                    <a:tab pos="3282950" algn="l"/>
                                    <a:tab pos="3938588" algn="l"/>
                                    <a:tab pos="4595813" algn="l"/>
                                    <a:tab pos="5253038" algn="l"/>
                                    <a:tab pos="5908675" algn="l"/>
                                  </a:tabLst>
                                </a:pPr>
                                <a:r>
                                  <a:rPr lang="en-US" sz="2800" b="1" dirty="0">
                                    <a:solidFill>
                                      <a:srgbClr val="0070C0"/>
                                    </a:solidFill>
                                  </a:rPr>
                                  <a:t>Software   SeisComp3 in Data Center</a:t>
                                </a:r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5124" name="AutoShape 56"/>
          <p:cNvSpPr>
            <a:spLocks noChangeArrowheads="1"/>
          </p:cNvSpPr>
          <p:nvPr/>
        </p:nvSpPr>
        <p:spPr bwMode="auto">
          <a:xfrm>
            <a:off x="741363" y="261536"/>
            <a:ext cx="8048625" cy="403225"/>
          </a:xfrm>
          <a:prstGeom prst="roundRect">
            <a:avLst>
              <a:gd name="adj" fmla="val 44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25" name="Line 103"/>
          <p:cNvSpPr>
            <a:spLocks noChangeShapeType="1"/>
          </p:cNvSpPr>
          <p:nvPr/>
        </p:nvSpPr>
        <p:spPr bwMode="auto">
          <a:xfrm>
            <a:off x="4763" y="857250"/>
            <a:ext cx="9139237" cy="1588"/>
          </a:xfrm>
          <a:prstGeom prst="line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126" name="TextBox 102"/>
          <p:cNvSpPr txBox="1">
            <a:spLocks noChangeArrowheads="1"/>
          </p:cNvSpPr>
          <p:nvPr/>
        </p:nvSpPr>
        <p:spPr bwMode="auto">
          <a:xfrm>
            <a:off x="285750" y="6286500"/>
            <a:ext cx="90387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</a:rPr>
              <a:t>Software SeisComp3 allow acquisition and automatic data processing in a real-time mode.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.</a:t>
            </a:r>
            <a:endParaRPr lang="ru-RU" sz="1200" dirty="0">
              <a:solidFill>
                <a:prstClr val="black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128" name="Рисунок 60" descr="minMAG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87153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Рисунок 61" descr="Копия Screenshot-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929063"/>
            <a:ext cx="37147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Рисунок 63" descr="kyrgyzstan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714750"/>
            <a:ext cx="48498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1038050" cy="66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7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5147" y="260648"/>
            <a:ext cx="7838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New project: Central </a:t>
            </a:r>
            <a:r>
              <a:rPr lang="en-US" sz="1600" b="1" dirty="0" smtClean="0">
                <a:solidFill>
                  <a:srgbClr val="0070C0"/>
                </a:solidFill>
              </a:rPr>
              <a:t>Asian </a:t>
            </a:r>
            <a:r>
              <a:rPr lang="en-US" sz="1600" b="1" dirty="0">
                <a:solidFill>
                  <a:srgbClr val="0070C0"/>
                </a:solidFill>
              </a:rPr>
              <a:t>Real-Time Strong Motion </a:t>
            </a:r>
            <a:r>
              <a:rPr lang="en-US" sz="1600" b="1" dirty="0" smtClean="0">
                <a:solidFill>
                  <a:srgbClr val="0070C0"/>
                </a:solidFill>
              </a:rPr>
              <a:t>Network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 (ACROSS)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1376645"/>
            <a:ext cx="8764937" cy="44865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4232" y="5877272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Calibri"/>
                <a:cs typeface="Times New Roman"/>
              </a:rPr>
              <a:t>The aim </a:t>
            </a:r>
            <a:r>
              <a:rPr lang="en-US" sz="1400" dirty="0" smtClean="0">
                <a:ea typeface="Calibri"/>
                <a:cs typeface="Times New Roman"/>
              </a:rPr>
              <a:t>of the </a:t>
            </a:r>
            <a:r>
              <a:rPr lang="en-US" sz="1400" dirty="0">
                <a:ea typeface="Calibri"/>
                <a:cs typeface="Times New Roman"/>
              </a:rPr>
              <a:t>ACROSS project is the installation of a </a:t>
            </a:r>
            <a:r>
              <a:rPr lang="en-US" sz="1400" b="1" dirty="0">
                <a:ea typeface="Calibri"/>
                <a:cs typeface="Times New Roman"/>
              </a:rPr>
              <a:t>permanent real-time </a:t>
            </a:r>
            <a:r>
              <a:rPr lang="en-US" sz="1400" dirty="0">
                <a:ea typeface="Calibri"/>
                <a:cs typeface="Times New Roman"/>
              </a:rPr>
              <a:t>strong motion network in Central Asia that can be used, in future, also as the back bone of a regional early warning rapid response system. ACROSS is fully funded by the </a:t>
            </a:r>
            <a:r>
              <a:rPr lang="en-US" sz="1400" dirty="0" smtClean="0">
                <a:ea typeface="Calibri"/>
                <a:cs typeface="Times New Roman"/>
              </a:rPr>
              <a:t>Helmholtz Association</a:t>
            </a:r>
            <a:r>
              <a:rPr lang="en-US" sz="1400" dirty="0" smtClean="0">
                <a:solidFill>
                  <a:srgbClr val="000000"/>
                </a:solidFill>
                <a:ea typeface="Calibri"/>
                <a:cs typeface="Times New Roman"/>
              </a:rPr>
              <a:t>. Partners (GFZ, CAIAG,INGV,MES and others)</a:t>
            </a:r>
            <a:endParaRPr lang="ru-RU" sz="1400" dirty="0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1038050" cy="662804"/>
          </a:xfrm>
          <a:prstGeom prst="rect">
            <a:avLst/>
          </a:prstGeom>
        </p:spPr>
      </p:pic>
      <p:pic>
        <p:nvPicPr>
          <p:cNvPr id="7" name="Picture 3" descr="2738928-GFZ-CD-G-17_Logo with word mark_colour 4c_DIN A4_JPG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74597"/>
          <a:stretch>
            <a:fillRect/>
          </a:stretch>
        </p:blipFill>
        <p:spPr bwMode="auto">
          <a:xfrm>
            <a:off x="8264038" y="59137"/>
            <a:ext cx="827584" cy="7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0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08" y="1247157"/>
            <a:ext cx="3456384" cy="3067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5" y="1497434"/>
            <a:ext cx="3528392" cy="714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2470848" cy="2520281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300192" y="1497434"/>
            <a:ext cx="2592289" cy="3822585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Strong Motion Network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consist :</a:t>
            </a: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Titan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4g accelerometer  and 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Centaur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digitizer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. </a:t>
            </a:r>
            <a:endParaRPr lang="en-US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Files written in </a:t>
            </a:r>
            <a:r>
              <a:rPr lang="en-US" sz="1600" dirty="0" err="1">
                <a:solidFill>
                  <a:prstClr val="black"/>
                </a:solidFill>
                <a:ea typeface="Times New Roman"/>
                <a:cs typeface="Times New Roman"/>
              </a:rPr>
              <a:t>miniseed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 format with a frequency of 100 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and 200 </a:t>
            </a:r>
            <a:r>
              <a:rPr lang="en-US" sz="1600" dirty="0" err="1" smtClean="0">
                <a:solidFill>
                  <a:prstClr val="black"/>
                </a:solidFill>
                <a:ea typeface="Times New Roman"/>
                <a:cs typeface="Times New Roman"/>
              </a:rPr>
              <a:t>sps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 (sample per second) and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transmitted via 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 GSM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antenna in 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real time mode to data  server.</a:t>
            </a:r>
            <a:endParaRPr lang="en-US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en-US" sz="16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8070" y="212522"/>
            <a:ext cx="6574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New project: Central </a:t>
            </a:r>
            <a:r>
              <a:rPr lang="en-US" sz="2000" b="1" dirty="0" smtClean="0">
                <a:solidFill>
                  <a:srgbClr val="0070C0"/>
                </a:solidFill>
              </a:rPr>
              <a:t>Asian </a:t>
            </a:r>
            <a:r>
              <a:rPr lang="en-US" sz="2000" b="1" dirty="0">
                <a:solidFill>
                  <a:srgbClr val="0070C0"/>
                </a:solidFill>
              </a:rPr>
              <a:t>Real-Time Strong Motion Network (ACROSS)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3" y="0"/>
            <a:ext cx="852967" cy="846124"/>
          </a:xfrm>
          <a:prstGeom prst="rect">
            <a:avLst/>
          </a:prstGeom>
        </p:spPr>
      </p:pic>
      <p:pic>
        <p:nvPicPr>
          <p:cNvPr id="12" name="Picture 3" descr="2738928-GFZ-CD-G-17_Logo with word mark_colour 4c_DIN A4_JPG_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74597"/>
          <a:stretch>
            <a:fillRect/>
          </a:stretch>
        </p:blipFill>
        <p:spPr bwMode="auto">
          <a:xfrm>
            <a:off x="8244408" y="68603"/>
            <a:ext cx="827584" cy="7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8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524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7562" y="400888"/>
            <a:ext cx="73549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New project: Central </a:t>
            </a:r>
            <a:r>
              <a:rPr lang="en-US" sz="2000" b="1" dirty="0" smtClean="0">
                <a:solidFill>
                  <a:srgbClr val="0070C0"/>
                </a:solidFill>
              </a:rPr>
              <a:t>Asian </a:t>
            </a:r>
            <a:r>
              <a:rPr lang="en-US" sz="2000" b="1" dirty="0">
                <a:solidFill>
                  <a:srgbClr val="0070C0"/>
                </a:solidFill>
              </a:rPr>
              <a:t>Real-Time Strong Motion Network (ACROSS)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Permanent installation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1038050" cy="846124"/>
          </a:xfrm>
          <a:prstGeom prst="rect">
            <a:avLst/>
          </a:prstGeom>
        </p:spPr>
      </p:pic>
      <p:pic>
        <p:nvPicPr>
          <p:cNvPr id="7" name="Picture 3" descr="2738928-GFZ-CD-G-17_Logo with word mark_colour 4c_DIN A4_JPG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74597"/>
          <a:stretch>
            <a:fillRect/>
          </a:stretch>
        </p:blipFill>
        <p:spPr bwMode="auto">
          <a:xfrm>
            <a:off x="8316416" y="167799"/>
            <a:ext cx="827584" cy="7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0615" y="152399"/>
            <a:ext cx="7400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70C0"/>
                </a:solidFill>
                <a:latin typeface="Georgia" pitchFamily="18" charset="0"/>
              </a:rPr>
              <a:t>Registration of  earthquakes with </a:t>
            </a:r>
            <a:r>
              <a:rPr lang="en-US" b="1" i="1" dirty="0">
                <a:solidFill>
                  <a:srgbClr val="0070C0"/>
                </a:solidFill>
                <a:latin typeface="Georgia" pitchFamily="18" charset="0"/>
              </a:rPr>
              <a:t>monitoring network </a:t>
            </a:r>
            <a:r>
              <a:rPr lang="en-US" b="1" i="1" dirty="0" err="1" smtClean="0">
                <a:solidFill>
                  <a:srgbClr val="0070C0"/>
                </a:solidFill>
                <a:latin typeface="Georgia" pitchFamily="18" charset="0"/>
              </a:rPr>
              <a:t>Sosewin</a:t>
            </a:r>
            <a:r>
              <a:rPr lang="en-US" b="1" i="1" dirty="0" smtClean="0">
                <a:solidFill>
                  <a:srgbClr val="0070C0"/>
                </a:solidFill>
                <a:latin typeface="Georgia" pitchFamily="18" charset="0"/>
              </a:rPr>
              <a:t> network  in Bishkek</a:t>
            </a:r>
            <a:endParaRPr lang="ru-RU" b="1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17551" r="19214" b="19678"/>
          <a:stretch>
            <a:fillRect/>
          </a:stretch>
        </p:blipFill>
        <p:spPr bwMode="auto">
          <a:xfrm>
            <a:off x="827584" y="770710"/>
            <a:ext cx="7315200" cy="551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71510" r="48518" b="24716"/>
          <a:stretch>
            <a:fillRect/>
          </a:stretch>
        </p:blipFill>
        <p:spPr bwMode="auto">
          <a:xfrm>
            <a:off x="3810000" y="3886200"/>
            <a:ext cx="354570" cy="35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71510" r="48518" b="24716"/>
          <a:stretch>
            <a:fillRect/>
          </a:stretch>
        </p:blipFill>
        <p:spPr bwMode="auto">
          <a:xfrm>
            <a:off x="4191000" y="4267200"/>
            <a:ext cx="37954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720080" cy="699534"/>
          </a:xfrm>
          <a:prstGeom prst="rect">
            <a:avLst/>
          </a:prstGeom>
        </p:spPr>
      </p:pic>
      <p:pic>
        <p:nvPicPr>
          <p:cNvPr id="9" name="Picture 3" descr="2738928-GFZ-CD-G-17_Logo with word mark_colour 4c_DIN A4_JPG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74597"/>
          <a:stretch>
            <a:fillRect/>
          </a:stretch>
        </p:blipFill>
        <p:spPr bwMode="auto">
          <a:xfrm>
            <a:off x="8142784" y="89812"/>
            <a:ext cx="827584" cy="7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7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4" r="3738" b="15202"/>
          <a:stretch>
            <a:fillRect/>
          </a:stretch>
        </p:blipFill>
        <p:spPr bwMode="auto">
          <a:xfrm>
            <a:off x="0" y="908050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6470650" y="5334000"/>
            <a:ext cx="267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de-DE" sz="1800" b="1">
                <a:solidFill>
                  <a:prstClr val="black"/>
                </a:solidFill>
              </a:rPr>
              <a:t>Vertical Array </a:t>
            </a:r>
          </a:p>
          <a:p>
            <a:pPr algn="ctr"/>
            <a:r>
              <a:rPr lang="en-US" altLang="de-DE" sz="1800" b="1" dirty="0">
                <a:solidFill>
                  <a:prstClr val="black"/>
                </a:solidFill>
              </a:rPr>
              <a:t>(</a:t>
            </a:r>
            <a:r>
              <a:rPr lang="en-US" altLang="de-DE" sz="1800" b="1" dirty="0" err="1">
                <a:solidFill>
                  <a:prstClr val="black"/>
                </a:solidFill>
              </a:rPr>
              <a:t>G</a:t>
            </a:r>
            <a:r>
              <a:rPr lang="en-US" altLang="de-DE" sz="1800" b="1" dirty="0" err="1">
                <a:solidFill>
                  <a:prstClr val="black"/>
                </a:solidFill>
                <a:cs typeface="Arial" charset="0"/>
              </a:rPr>
              <a:t>ü</a:t>
            </a:r>
            <a:r>
              <a:rPr lang="en-US" altLang="de-DE" sz="1800" b="1" dirty="0" err="1">
                <a:solidFill>
                  <a:prstClr val="black"/>
                </a:solidFill>
              </a:rPr>
              <a:t>ralp</a:t>
            </a:r>
            <a:r>
              <a:rPr lang="en-US" altLang="de-DE" sz="1800" b="1" dirty="0">
                <a:solidFill>
                  <a:prstClr val="black"/>
                </a:solidFill>
              </a:rPr>
              <a:t> strong motion</a:t>
            </a:r>
            <a:r>
              <a:rPr lang="en-US" altLang="de-DE" sz="18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1271" name="Line 10"/>
          <p:cNvSpPr>
            <a:spLocks noChangeShapeType="1"/>
          </p:cNvSpPr>
          <p:nvPr/>
        </p:nvSpPr>
        <p:spPr bwMode="auto">
          <a:xfrm flipV="1">
            <a:off x="8686800" y="4724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50"/>
          <a:stretch>
            <a:fillRect/>
          </a:stretch>
        </p:blipFill>
        <p:spPr bwMode="auto">
          <a:xfrm>
            <a:off x="2590800" y="4953000"/>
            <a:ext cx="11430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3" name="Text Box 12"/>
          <p:cNvSpPr txBox="1">
            <a:spLocks noChangeArrowheads="1"/>
          </p:cNvSpPr>
          <p:nvPr/>
        </p:nvSpPr>
        <p:spPr bwMode="auto">
          <a:xfrm>
            <a:off x="1143000" y="5334000"/>
            <a:ext cx="126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de-DE" sz="1800">
                <a:solidFill>
                  <a:prstClr val="black"/>
                </a:solidFill>
              </a:rPr>
              <a:t>SOSEWIN</a:t>
            </a:r>
          </a:p>
          <a:p>
            <a:pPr algn="ctr"/>
            <a:r>
              <a:rPr lang="en-US" altLang="de-DE" sz="1800">
                <a:solidFill>
                  <a:prstClr val="black"/>
                </a:solidFill>
              </a:rPr>
              <a:t>(mems)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12032" y="39036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dirty="0" smtClean="0">
                <a:solidFill>
                  <a:srgbClr val="0070C0"/>
                </a:solidFill>
                <a:latin typeface="Georgia" pitchFamily="18" charset="0"/>
              </a:rPr>
              <a:t>Installed stations</a:t>
            </a:r>
            <a:r>
              <a:rPr lang="ru-RU" sz="2400" b="1" i="1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endParaRPr lang="ru-RU" sz="2400" b="1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8" name="Рисунок 7" descr="Logo_eng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29" y="-16094"/>
            <a:ext cx="914400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2738928-GFZ-CD-G-17_Logo with word mark_colour 4c_DIN A4_JPG_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74597"/>
          <a:stretch>
            <a:fillRect/>
          </a:stretch>
        </p:blipFill>
        <p:spPr bwMode="auto">
          <a:xfrm>
            <a:off x="8316416" y="167799"/>
            <a:ext cx="827584" cy="7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21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15"/>
          <p:cNvSpPr txBox="1">
            <a:spLocks noChangeArrowheads="1"/>
          </p:cNvSpPr>
          <p:nvPr/>
        </p:nvSpPr>
        <p:spPr bwMode="auto">
          <a:xfrm>
            <a:off x="6477000" y="1600200"/>
            <a:ext cx="238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2400">
                <a:ea typeface="ＭＳ Ｐゴシック" pitchFamily="34" charset="-128"/>
                <a:cs typeface="Arial" charset="0"/>
              </a:rPr>
              <a:t>SOSEWIN node</a:t>
            </a:r>
          </a:p>
        </p:txBody>
      </p:sp>
      <p:grpSp>
        <p:nvGrpSpPr>
          <p:cNvPr id="6150" name="Group 20"/>
          <p:cNvGrpSpPr>
            <a:grpSpLocks/>
          </p:cNvGrpSpPr>
          <p:nvPr/>
        </p:nvGrpSpPr>
        <p:grpSpPr bwMode="auto">
          <a:xfrm>
            <a:off x="6038850" y="2133600"/>
            <a:ext cx="3105150" cy="4140200"/>
            <a:chOff x="3504" y="1392"/>
            <a:chExt cx="1956" cy="2608"/>
          </a:xfrm>
        </p:grpSpPr>
        <p:pic>
          <p:nvPicPr>
            <p:cNvPr id="6170" name="Picture 17" descr="20130206_10544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392"/>
              <a:ext cx="1956" cy="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Oval 18"/>
            <p:cNvSpPr>
              <a:spLocks noChangeArrowheads="1"/>
            </p:cNvSpPr>
            <p:nvPr/>
          </p:nvSpPr>
          <p:spPr bwMode="auto">
            <a:xfrm>
              <a:off x="4272" y="2976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de-DE" altLang="de-DE"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72" name="Oval 19"/>
            <p:cNvSpPr>
              <a:spLocks noChangeArrowheads="1"/>
            </p:cNvSpPr>
            <p:nvPr/>
          </p:nvSpPr>
          <p:spPr bwMode="auto">
            <a:xfrm>
              <a:off x="4368" y="1824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de-DE" altLang="de-DE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6151" name="Text Box 21"/>
          <p:cNvSpPr txBox="1">
            <a:spLocks noChangeArrowheads="1"/>
          </p:cNvSpPr>
          <p:nvPr/>
        </p:nvSpPr>
        <p:spPr bwMode="auto">
          <a:xfrm>
            <a:off x="6400800" y="2209800"/>
            <a:ext cx="2114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>
                <a:ea typeface="ＭＳ Ｐゴシック" pitchFamily="34" charset="-128"/>
                <a:cs typeface="Arial" charset="0"/>
              </a:rPr>
              <a:t>wifi communicating</a:t>
            </a:r>
          </a:p>
        </p:txBody>
      </p:sp>
      <p:pic>
        <p:nvPicPr>
          <p:cNvPr id="61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549400"/>
            <a:ext cx="20177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3" name="Text Box 5"/>
          <p:cNvSpPr txBox="1">
            <a:spLocks noChangeArrowheads="1"/>
          </p:cNvSpPr>
          <p:nvPr/>
        </p:nvSpPr>
        <p:spPr bwMode="auto">
          <a:xfrm>
            <a:off x="3886200" y="1219200"/>
            <a:ext cx="1327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itchFamily="34" charset="-128"/>
                <a:cs typeface="Arial" charset="0"/>
              </a:rPr>
              <a:t>wlan antennas</a:t>
            </a:r>
          </a:p>
        </p:txBody>
      </p:sp>
      <p:sp>
        <p:nvSpPr>
          <p:cNvPr id="6154" name="Text Box 6"/>
          <p:cNvSpPr txBox="1">
            <a:spLocks noChangeArrowheads="1"/>
          </p:cNvSpPr>
          <p:nvPr/>
        </p:nvSpPr>
        <p:spPr bwMode="auto">
          <a:xfrm>
            <a:off x="3581400" y="3454400"/>
            <a:ext cx="1249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itchFamily="34" charset="-128"/>
                <a:cs typeface="Arial" charset="0"/>
              </a:rPr>
              <a:t>Power supply</a:t>
            </a:r>
          </a:p>
        </p:txBody>
      </p:sp>
      <p:sp>
        <p:nvSpPr>
          <p:cNvPr id="6155" name="Text Box 7"/>
          <p:cNvSpPr txBox="1">
            <a:spLocks noChangeArrowheads="1"/>
          </p:cNvSpPr>
          <p:nvPr/>
        </p:nvSpPr>
        <p:spPr bwMode="auto">
          <a:xfrm>
            <a:off x="4800600" y="3454400"/>
            <a:ext cx="127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itchFamily="34" charset="-128"/>
                <a:cs typeface="Arial" charset="0"/>
              </a:rPr>
              <a:t>GPS Antenna</a:t>
            </a:r>
          </a:p>
        </p:txBody>
      </p:sp>
      <p:sp>
        <p:nvSpPr>
          <p:cNvPr id="6156" name="Text Box 8"/>
          <p:cNvSpPr txBox="1">
            <a:spLocks noChangeArrowheads="1"/>
          </p:cNvSpPr>
          <p:nvPr/>
        </p:nvSpPr>
        <p:spPr bwMode="auto">
          <a:xfrm>
            <a:off x="3771900" y="5969000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itchFamily="34" charset="-128"/>
                <a:cs typeface="Arial" charset="0"/>
              </a:rPr>
              <a:t>MEMS</a:t>
            </a:r>
          </a:p>
        </p:txBody>
      </p:sp>
      <p:sp>
        <p:nvSpPr>
          <p:cNvPr id="6157" name="Text Box 9"/>
          <p:cNvSpPr txBox="1">
            <a:spLocks noChangeArrowheads="1"/>
          </p:cNvSpPr>
          <p:nvPr/>
        </p:nvSpPr>
        <p:spPr bwMode="auto">
          <a:xfrm>
            <a:off x="4572000" y="5715000"/>
            <a:ext cx="1395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itchFamily="34" charset="-128"/>
                <a:cs typeface="Arial" charset="0"/>
              </a:rPr>
              <a:t>Micro controller</a:t>
            </a:r>
          </a:p>
        </p:txBody>
      </p:sp>
      <p:sp>
        <p:nvSpPr>
          <p:cNvPr id="6158" name="Text Box 10"/>
          <p:cNvSpPr txBox="1">
            <a:spLocks noChangeArrowheads="1"/>
          </p:cNvSpPr>
          <p:nvPr/>
        </p:nvSpPr>
        <p:spPr bwMode="auto">
          <a:xfrm>
            <a:off x="4610100" y="5359400"/>
            <a:ext cx="1239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itchFamily="34" charset="-128"/>
                <a:cs typeface="Arial" charset="0"/>
              </a:rPr>
              <a:t>GPS receiver</a:t>
            </a:r>
          </a:p>
        </p:txBody>
      </p:sp>
      <p:sp>
        <p:nvSpPr>
          <p:cNvPr id="6159" name="Text Box 11"/>
          <p:cNvSpPr txBox="1">
            <a:spLocks noChangeArrowheads="1"/>
          </p:cNvSpPr>
          <p:nvPr/>
        </p:nvSpPr>
        <p:spPr bwMode="auto">
          <a:xfrm>
            <a:off x="4686300" y="4140200"/>
            <a:ext cx="1069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itchFamily="34" charset="-128"/>
                <a:cs typeface="Arial" charset="0"/>
              </a:rPr>
              <a:t>Main board</a:t>
            </a:r>
          </a:p>
        </p:txBody>
      </p:sp>
      <p:sp>
        <p:nvSpPr>
          <p:cNvPr id="6160" name="Text Box 12"/>
          <p:cNvSpPr txBox="1">
            <a:spLocks noChangeArrowheads="1"/>
          </p:cNvSpPr>
          <p:nvPr/>
        </p:nvSpPr>
        <p:spPr bwMode="auto">
          <a:xfrm rot="-5400000">
            <a:off x="2443956" y="3715544"/>
            <a:ext cx="1436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itchFamily="34" charset="-128"/>
                <a:cs typeface="Arial" charset="0"/>
              </a:rPr>
              <a:t>LAN connection</a:t>
            </a:r>
          </a:p>
        </p:txBody>
      </p:sp>
      <p:sp>
        <p:nvSpPr>
          <p:cNvPr id="6161" name="Line 13"/>
          <p:cNvSpPr>
            <a:spLocks noChangeShapeType="1"/>
          </p:cNvSpPr>
          <p:nvPr/>
        </p:nvSpPr>
        <p:spPr bwMode="auto">
          <a:xfrm>
            <a:off x="3390900" y="3759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2" name="Rectangle 24"/>
          <p:cNvSpPr>
            <a:spLocks noChangeArrowheads="1"/>
          </p:cNvSpPr>
          <p:nvPr/>
        </p:nvSpPr>
        <p:spPr bwMode="auto">
          <a:xfrm>
            <a:off x="2895600" y="3454400"/>
            <a:ext cx="457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latin typeface="Calibri" pitchFamily="34" charset="0"/>
              <a:cs typeface="Arial" charset="0"/>
            </a:endParaRPr>
          </a:p>
        </p:txBody>
      </p:sp>
      <p:sp>
        <p:nvSpPr>
          <p:cNvPr id="6163" name="Text Box 25"/>
          <p:cNvSpPr txBox="1">
            <a:spLocks noChangeArrowheads="1"/>
          </p:cNvSpPr>
          <p:nvPr/>
        </p:nvSpPr>
        <p:spPr bwMode="auto">
          <a:xfrm>
            <a:off x="6019800" y="6034088"/>
            <a:ext cx="31242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>
                <a:ea typeface="ＭＳ Ｐゴシック" pitchFamily="34" charset="-128"/>
                <a:cs typeface="Arial" charset="0"/>
              </a:rPr>
              <a:t>One node wired to internet</a:t>
            </a:r>
          </a:p>
        </p:txBody>
      </p:sp>
      <p:pic>
        <p:nvPicPr>
          <p:cNvPr id="6164" name="graphics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5" b="10268"/>
          <a:stretch>
            <a:fillRect/>
          </a:stretch>
        </p:blipFill>
        <p:spPr bwMode="auto">
          <a:xfrm>
            <a:off x="76200" y="4319588"/>
            <a:ext cx="236220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graphics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19388"/>
            <a:ext cx="23622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6" name="Line 30"/>
          <p:cNvSpPr>
            <a:spLocks noChangeShapeType="1"/>
          </p:cNvSpPr>
          <p:nvPr/>
        </p:nvSpPr>
        <p:spPr bwMode="auto">
          <a:xfrm flipV="1">
            <a:off x="7391400" y="3124200"/>
            <a:ext cx="1524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167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4" y="250825"/>
            <a:ext cx="3886200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Text Box 34"/>
          <p:cNvSpPr txBox="1">
            <a:spLocks noChangeArrowheads="1"/>
          </p:cNvSpPr>
          <p:nvPr/>
        </p:nvSpPr>
        <p:spPr bwMode="auto">
          <a:xfrm>
            <a:off x="1447800" y="5791200"/>
            <a:ext cx="12604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Geophone</a:t>
            </a:r>
          </a:p>
        </p:txBody>
      </p:sp>
      <p:sp>
        <p:nvSpPr>
          <p:cNvPr id="6169" name="Text Box 35"/>
          <p:cNvSpPr txBox="1">
            <a:spLocks noChangeArrowheads="1"/>
          </p:cNvSpPr>
          <p:nvPr/>
        </p:nvSpPr>
        <p:spPr bwMode="auto">
          <a:xfrm>
            <a:off x="152400" y="2452688"/>
            <a:ext cx="21875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800"/>
              <a:t>FBA-Accelerometer</a:t>
            </a:r>
          </a:p>
        </p:txBody>
      </p:sp>
      <p:pic>
        <p:nvPicPr>
          <p:cNvPr id="29" name="Рисунок 28" descr="Logo_engl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11339"/>
            <a:ext cx="914400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2738928-GFZ-CD-G-17_Logo with word mark_colour 4c_DIN A4_JPG_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74597"/>
          <a:stretch>
            <a:fillRect/>
          </a:stretch>
        </p:blipFill>
        <p:spPr bwMode="auto">
          <a:xfrm>
            <a:off x="8286480" y="60502"/>
            <a:ext cx="827584" cy="7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25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elm_15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1115616" y="4365104"/>
            <a:ext cx="7128792" cy="8831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i="1" kern="10" dirty="0">
                <a:solidFill>
                  <a:schemeClr val="bg1"/>
                </a:solidFill>
                <a:latin typeface="Times New Roman"/>
                <a:cs typeface="Times New Roman"/>
              </a:rPr>
              <a:t>Thanks for attention!</a:t>
            </a:r>
            <a:endParaRPr lang="ru-RU" sz="4800" b="1" i="1" kern="1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830888" y="6453336"/>
            <a:ext cx="3313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200" dirty="0"/>
              <a:t>Photo</a:t>
            </a:r>
            <a:r>
              <a:rPr lang="ru-RU" sz="1200" dirty="0"/>
              <a:t>: </a:t>
            </a:r>
            <a:r>
              <a:rPr lang="en-US" sz="1200" dirty="0" err="1"/>
              <a:t>Enylchek</a:t>
            </a:r>
            <a:r>
              <a:rPr lang="en-US" sz="1200" dirty="0"/>
              <a:t> glacier</a:t>
            </a:r>
            <a:r>
              <a:rPr lang="ru-RU" sz="1200" dirty="0"/>
              <a:t>, </a:t>
            </a:r>
            <a:r>
              <a:rPr lang="en-US" sz="1200" dirty="0"/>
              <a:t>Kyrgyzstan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5802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454222"/>
            <a:ext cx="84604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Central-Asian Institute for Applied Geosciences was established in 2004 on the basis of the Cooperative Agreement between the Government of the Kyrgyz Republic and the German Center for Geosciences, Potsdam</a:t>
            </a:r>
            <a:r>
              <a:rPr lang="ru-RU" sz="2400" dirty="0" smtClean="0"/>
              <a:t>; </a:t>
            </a:r>
            <a:endParaRPr lang="en-US" sz="2400" dirty="0"/>
          </a:p>
          <a:p>
            <a:pPr algn="just"/>
            <a:r>
              <a:rPr lang="en-US" sz="2400" dirty="0" smtClean="0"/>
              <a:t>Legal status – public foundation</a:t>
            </a:r>
            <a:r>
              <a:rPr lang="ru-RU" sz="2400" dirty="0" smtClean="0"/>
              <a:t>;</a:t>
            </a:r>
          </a:p>
          <a:p>
            <a:pPr algn="just"/>
            <a:r>
              <a:rPr lang="en-US" sz="2400" dirty="0" smtClean="0"/>
              <a:t>CAIAG is a non-commercial research institute</a:t>
            </a:r>
            <a:r>
              <a:rPr lang="ru-RU" sz="2400" dirty="0" smtClean="0"/>
              <a:t>;</a:t>
            </a:r>
            <a:endParaRPr lang="en-US" sz="2400" dirty="0" smtClean="0"/>
          </a:p>
          <a:p>
            <a:r>
              <a:rPr lang="en-US" sz="2400" dirty="0"/>
              <a:t>CAIAG is a multidisciplinary institute comprising most of the </a:t>
            </a:r>
            <a:r>
              <a:rPr lang="en-US" sz="2400" dirty="0" err="1"/>
              <a:t>geoscientific</a:t>
            </a:r>
            <a:r>
              <a:rPr lang="en-US" sz="2400" dirty="0"/>
              <a:t> discip­lines like geology, glaciology, hydrology, limnology, climatology, geophysics, </a:t>
            </a:r>
            <a:r>
              <a:rPr lang="en-US" sz="2400" dirty="0" smtClean="0"/>
              <a:t>seismology, geodesy </a:t>
            </a:r>
            <a:r>
              <a:rPr lang="en-US" sz="2400" dirty="0"/>
              <a:t>and remote sensing. </a:t>
            </a:r>
          </a:p>
          <a:p>
            <a:r>
              <a:rPr lang="en-US" sz="2400" dirty="0"/>
              <a:t>CAIAG operates dedicated monitoring networks for seismology and geodesy, a network of hydro-meteorological monitoring stations and high mountain glacier observatories.</a:t>
            </a:r>
          </a:p>
          <a:p>
            <a:pPr algn="just"/>
            <a:endParaRPr lang="ru-RU" dirty="0" smtClean="0"/>
          </a:p>
        </p:txBody>
      </p:sp>
      <p:pic>
        <p:nvPicPr>
          <p:cNvPr id="5" name="Рисунок 4" descr="Logo_eng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914400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915816" y="634177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Background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4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Monitoring System Concept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SystemStru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8980989" cy="590465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1038050" cy="846124"/>
          </a:xfrm>
        </p:spPr>
      </p:pic>
    </p:spTree>
    <p:extLst>
      <p:ext uri="{BB962C8B-B14F-4D97-AF65-F5344CB8AC3E}">
        <p14:creationId xmlns:p14="http://schemas.microsoft.com/office/powerpoint/2010/main" val="369238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4247541" y="5164880"/>
            <a:ext cx="1991944" cy="124649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6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400" dirty="0">
                <a:ea typeface="ＭＳ Ｐゴシック" pitchFamily="34" charset="-128"/>
                <a:cs typeface="Arial" pitchFamily="34" charset="0"/>
              </a:rPr>
              <a:t/>
            </a:r>
            <a:br>
              <a:rPr lang="en-GB" sz="1400" dirty="0">
                <a:ea typeface="ＭＳ Ｐゴシック" pitchFamily="34" charset="-128"/>
                <a:cs typeface="Arial" pitchFamily="34" charset="0"/>
              </a:rPr>
            </a:br>
            <a:r>
              <a:rPr lang="en-GB" sz="1400" dirty="0">
                <a:ea typeface="ＭＳ Ｐゴシック" pitchFamily="34" charset="-128"/>
                <a:cs typeface="Arial" pitchFamily="34" charset="0"/>
              </a:rPr>
              <a:t>  </a:t>
            </a:r>
            <a:r>
              <a:rPr lang="en-GB" sz="1400" dirty="0" smtClean="0">
                <a:ea typeface="ＭＳ Ｐゴシック" pitchFamily="34" charset="-128"/>
                <a:cs typeface="Arial" pitchFamily="34" charset="0"/>
              </a:rPr>
              <a:t>  CAREMON network</a:t>
            </a:r>
            <a:endParaRPr lang="ru-RU" sz="1600" dirty="0" smtClean="0">
              <a:solidFill>
                <a:srgbClr val="FF0000"/>
              </a:solidFill>
              <a:ea typeface="ＭＳ Ｐゴシック" pitchFamily="34" charset="-128"/>
              <a:cs typeface="Arial" pitchFamily="34" charset="0"/>
            </a:endParaRPr>
          </a:p>
          <a:p>
            <a:pPr defTabSz="457200">
              <a:spcBef>
                <a:spcPct val="50000"/>
              </a:spcBef>
              <a:defRPr/>
            </a:pPr>
            <a:r>
              <a:rPr lang="ru-RU" sz="1600" dirty="0">
                <a:ea typeface="ＭＳ Ｐゴシック" pitchFamily="34" charset="-128"/>
                <a:cs typeface="Arial" pitchFamily="34" charset="0"/>
              </a:rPr>
              <a:t>(</a:t>
            </a:r>
            <a:r>
              <a:rPr lang="en-GB" sz="1600" dirty="0" err="1" smtClean="0">
                <a:ea typeface="ＭＳ Ｐゴシック" pitchFamily="34" charset="-128"/>
                <a:cs typeface="Arial" pitchFamily="34" charset="0"/>
              </a:rPr>
              <a:t>VSAT+</a:t>
            </a:r>
            <a:r>
              <a:rPr lang="en-GB" sz="1400" dirty="0" err="1" smtClean="0">
                <a:ea typeface="ＭＳ Ｐゴシック" pitchFamily="34" charset="-128"/>
                <a:cs typeface="Arial" pitchFamily="34" charset="0"/>
              </a:rPr>
              <a:t>seismo</a:t>
            </a:r>
            <a:r>
              <a:rPr lang="ru-RU" sz="1400" dirty="0" smtClean="0">
                <a:ea typeface="ＭＳ Ｐゴシック" pitchFamily="34" charset="-128"/>
                <a:cs typeface="Arial" pitchFamily="34" charset="0"/>
              </a:rPr>
              <a:t>)</a:t>
            </a:r>
            <a:r>
              <a:rPr lang="en-GB" sz="14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endParaRPr lang="en-GB" sz="1400" dirty="0">
              <a:ea typeface="ＭＳ Ｐゴシック" pitchFamily="34" charset="-128"/>
              <a:cs typeface="Arial" pitchFamily="34" charset="0"/>
            </a:endParaRPr>
          </a:p>
          <a:p>
            <a:pPr defTabSz="457200">
              <a:spcBef>
                <a:spcPct val="50000"/>
              </a:spcBef>
              <a:defRPr/>
            </a:pPr>
            <a:r>
              <a:rPr lang="en-GB" sz="1400" dirty="0">
                <a:ea typeface="ＭＳ Ｐゴシック" pitchFamily="34" charset="-128"/>
                <a:cs typeface="Arial" pitchFamily="34" charset="0"/>
              </a:rPr>
              <a:t>- SUFI </a:t>
            </a:r>
            <a:r>
              <a:rPr lang="en-GB" sz="1400" dirty="0" smtClean="0"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sz="1400" dirty="0" smtClean="0">
                <a:ea typeface="ＭＳ Ｐゴシック" pitchFamily="34" charset="-128"/>
                <a:cs typeface="Arial" pitchFamily="34" charset="0"/>
              </a:rPr>
              <a:t>Sufi-Kurgan</a:t>
            </a:r>
            <a:r>
              <a:rPr lang="ru-RU" sz="1400" dirty="0" smtClean="0">
                <a:ea typeface="ＭＳ Ｐゴシック" pitchFamily="34" charset="-128"/>
                <a:cs typeface="Arial" pitchFamily="34" charset="0"/>
              </a:rPr>
              <a:t>)</a:t>
            </a:r>
            <a:endParaRPr lang="en-GB" sz="14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8439" name="AutoShape 17"/>
          <p:cNvSpPr>
            <a:spLocks noChangeArrowheads="1"/>
          </p:cNvSpPr>
          <p:nvPr/>
        </p:nvSpPr>
        <p:spPr bwMode="auto">
          <a:xfrm>
            <a:off x="5073650" y="5051425"/>
            <a:ext cx="201613" cy="2301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-324459" y="6723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Monitoring network stations  of CAIAG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6093"/>
            <a:ext cx="7716781" cy="46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480939" y="5281613"/>
            <a:ext cx="3572735" cy="130805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1400" dirty="0">
                <a:solidFill>
                  <a:srgbClr val="FFC000"/>
                </a:solidFill>
                <a:ea typeface="ＭＳ Ｐゴシック" pitchFamily="34" charset="-128"/>
                <a:cs typeface="Arial" pitchFamily="34" charset="0"/>
              </a:rPr>
              <a:t>   </a:t>
            </a:r>
            <a:r>
              <a:rPr lang="en-GB" sz="1400" dirty="0" smtClean="0">
                <a:solidFill>
                  <a:srgbClr val="FFC000"/>
                </a:solidFill>
                <a:ea typeface="ＭＳ Ｐゴシック" pitchFamily="34" charset="-128"/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SMART</a:t>
            </a:r>
            <a:r>
              <a:rPr lang="en-GB" sz="16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  </a:t>
            </a:r>
            <a:r>
              <a:rPr lang="en-GB" sz="16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(</a:t>
            </a:r>
            <a:r>
              <a:rPr lang="en-GB" sz="1600" dirty="0" err="1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VSAT+</a:t>
            </a:r>
            <a:r>
              <a:rPr lang="en-GB" sz="1400" dirty="0" err="1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seismo</a:t>
            </a:r>
            <a:r>
              <a:rPr lang="en-GB" sz="14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4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+ </a:t>
            </a:r>
            <a:r>
              <a:rPr lang="en-GB" sz="1400" dirty="0" err="1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meteo</a:t>
            </a:r>
            <a:r>
              <a:rPr lang="en-GB" sz="14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 + GNSS): </a:t>
            </a:r>
          </a:p>
          <a:p>
            <a:pPr defTabSz="457200">
              <a:spcBef>
                <a:spcPct val="50000"/>
              </a:spcBef>
              <a:defRPr/>
            </a:pPr>
            <a:r>
              <a:rPr lang="en-GB" sz="14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- TARA </a:t>
            </a:r>
            <a:r>
              <a:rPr lang="en-GB" sz="14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Taragay</a:t>
            </a:r>
            <a:r>
              <a:rPr lang="en-GB" sz="14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)</a:t>
            </a:r>
            <a:r>
              <a:rPr lang="en-GB" sz="14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/>
            </a:r>
            <a:br>
              <a:rPr lang="en-GB" sz="14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</a:br>
            <a:r>
              <a:rPr lang="en-GB" sz="14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- </a:t>
            </a:r>
            <a:r>
              <a:rPr lang="en-GB" sz="14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 MRZ1(</a:t>
            </a:r>
            <a:r>
              <a:rPr lang="en-US" sz="1400" dirty="0" err="1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Mertzbaher</a:t>
            </a:r>
            <a:r>
              <a:rPr lang="en-GB" sz="14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)</a:t>
            </a:r>
            <a:r>
              <a:rPr lang="en-GB" sz="14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/>
            </a:r>
            <a:br>
              <a:rPr lang="en-GB" sz="14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</a:br>
            <a:r>
              <a:rPr lang="en-GB" sz="140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- ASAI </a:t>
            </a:r>
            <a:r>
              <a:rPr lang="en-GB" sz="14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Ak-Sai</a:t>
            </a:r>
            <a:r>
              <a:rPr lang="en-GB" sz="140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)</a:t>
            </a:r>
            <a:endParaRPr lang="en-GB" sz="1400" dirty="0">
              <a:solidFill>
                <a:srgbClr val="FF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657326" y="5366251"/>
            <a:ext cx="1947122" cy="1246495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16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600" dirty="0" smtClean="0">
                <a:ea typeface="ＭＳ Ｐゴシック" pitchFamily="34" charset="-128"/>
                <a:cs typeface="Arial" pitchFamily="34" charset="0"/>
              </a:rPr>
              <a:t>other stations</a:t>
            </a:r>
            <a:r>
              <a:rPr lang="ru-RU" sz="16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600" dirty="0">
                <a:ea typeface="ＭＳ Ｐゴシック" pitchFamily="34" charset="-128"/>
                <a:cs typeface="Arial" pitchFamily="34" charset="0"/>
              </a:rPr>
              <a:t>:</a:t>
            </a:r>
            <a:endParaRPr lang="ru-RU" sz="1600" dirty="0" smtClean="0">
              <a:ea typeface="ＭＳ Ｐゴシック" pitchFamily="34" charset="-128"/>
              <a:cs typeface="Arial" pitchFamily="34" charset="0"/>
            </a:endParaRPr>
          </a:p>
          <a:p>
            <a:pPr defTabSz="457200">
              <a:spcBef>
                <a:spcPct val="50000"/>
              </a:spcBef>
              <a:defRPr/>
            </a:pPr>
            <a:r>
              <a:rPr lang="ru-RU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600" dirty="0" smtClean="0">
                <a:ea typeface="ＭＳ Ｐゴシック" pitchFamily="34" charset="-128"/>
                <a:cs typeface="Arial" pitchFamily="34" charset="0"/>
              </a:rPr>
              <a:t>VSAT &amp;</a:t>
            </a:r>
            <a:r>
              <a:rPr lang="en-US" sz="1600" dirty="0" smtClean="0">
                <a:ea typeface="ＭＳ Ｐゴシック" pitchFamily="34" charset="-128"/>
                <a:cs typeface="Arial" pitchFamily="34" charset="0"/>
              </a:rPr>
              <a:t> GSM</a:t>
            </a:r>
            <a:r>
              <a:rPr lang="en-GB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400" dirty="0">
                <a:ea typeface="ＭＳ Ｐゴシック" pitchFamily="34" charset="-128"/>
                <a:cs typeface="Arial" pitchFamily="34" charset="0"/>
              </a:rPr>
              <a:t>+ </a:t>
            </a:r>
            <a:r>
              <a:rPr lang="en-GB" sz="1400" dirty="0" err="1">
                <a:ea typeface="ＭＳ Ｐゴシック" pitchFamily="34" charset="-128"/>
                <a:cs typeface="Arial" pitchFamily="34" charset="0"/>
              </a:rPr>
              <a:t>meteo</a:t>
            </a:r>
            <a:r>
              <a:rPr lang="en-GB" sz="1400" dirty="0">
                <a:ea typeface="ＭＳ Ｐゴシック" pitchFamily="34" charset="-128"/>
                <a:cs typeface="Arial" pitchFamily="34" charset="0"/>
              </a:rPr>
              <a:t> + </a:t>
            </a:r>
            <a:r>
              <a:rPr lang="en-GB" sz="1400" dirty="0" smtClean="0">
                <a:ea typeface="ＭＳ Ｐゴシック" pitchFamily="34" charset="-128"/>
                <a:cs typeface="Arial" pitchFamily="34" charset="0"/>
              </a:rPr>
              <a:t>GNSS</a:t>
            </a:r>
            <a:endParaRPr lang="ru-RU" sz="1400" dirty="0" smtClean="0">
              <a:ea typeface="ＭＳ Ｐゴシック" pitchFamily="34" charset="-128"/>
              <a:cs typeface="Arial" pitchFamily="34" charset="0"/>
            </a:endParaRPr>
          </a:p>
          <a:p>
            <a:pPr defTabSz="457200">
              <a:spcBef>
                <a:spcPct val="50000"/>
              </a:spcBef>
              <a:defRPr/>
            </a:pPr>
            <a:endParaRPr lang="ru-RU" sz="1400" dirty="0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8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792088" cy="449484"/>
          </a:xfrm>
        </p:spPr>
      </p:pic>
    </p:spTree>
    <p:extLst>
      <p:ext uri="{BB962C8B-B14F-4D97-AF65-F5344CB8AC3E}">
        <p14:creationId xmlns:p14="http://schemas.microsoft.com/office/powerpoint/2010/main" val="54534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42528"/>
            <a:ext cx="7787208" cy="6123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Registration in FDSN 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network</a:t>
            </a:r>
            <a:endParaRPr lang="ru-RU" sz="2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29600" cy="3960440"/>
          </a:xfrm>
        </p:spPr>
      </p:pic>
      <p:pic>
        <p:nvPicPr>
          <p:cNvPr id="5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792088" cy="665508"/>
          </a:xfr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1008112" cy="8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49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Scheme of Monitoring Station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Presentations\2009\200904_Dushanbe\Figs\Copy of Monitor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91551"/>
            <a:ext cx="8508553" cy="5949817"/>
          </a:xfrm>
          <a:prstGeom prst="rect">
            <a:avLst/>
          </a:prstGeom>
          <a:noFill/>
        </p:spPr>
      </p:pic>
      <p:pic>
        <p:nvPicPr>
          <p:cNvPr id="4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1038050" cy="6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bdysamat\Desktop\TAR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0513"/>
            <a:ext cx="5940425" cy="34016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98964" y="182724"/>
            <a:ext cx="7221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SMART</a:t>
            </a:r>
            <a:r>
              <a:rPr lang="ru-RU" sz="28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station “</a:t>
            </a:r>
            <a:r>
              <a:rPr lang="en-US" sz="2800" b="1" dirty="0" err="1">
                <a:solidFill>
                  <a:srgbClr val="0070C0"/>
                </a:solidFill>
                <a:ea typeface="Times New Roman"/>
                <a:cs typeface="Times New Roman"/>
              </a:rPr>
              <a:t>Taragay</a:t>
            </a:r>
            <a:r>
              <a:rPr lang="en-US" sz="2800" b="1" dirty="0">
                <a:solidFill>
                  <a:srgbClr val="0070C0"/>
                </a:solidFill>
                <a:ea typeface="Times New Roman"/>
                <a:cs typeface="Times New Roman"/>
              </a:rPr>
              <a:t>” </a:t>
            </a:r>
            <a:r>
              <a:rPr lang="ru-RU" sz="2800" b="1" dirty="0">
                <a:solidFill>
                  <a:srgbClr val="0070C0"/>
                </a:solidFill>
                <a:ea typeface="Times New Roman"/>
                <a:cs typeface="Times New Roman"/>
              </a:rPr>
              <a:t> (</a:t>
            </a:r>
            <a:r>
              <a:rPr lang="en-US" sz="28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TARG</a:t>
            </a:r>
            <a:r>
              <a:rPr lang="ru-RU" sz="28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) </a:t>
            </a:r>
            <a:endParaRPr lang="ru-RU" sz="2800" b="1" dirty="0">
              <a:solidFill>
                <a:srgbClr val="0070C0"/>
              </a:solidFill>
              <a:ea typeface="Times New Roman"/>
              <a:cs typeface="Times New Roman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439612" y="805354"/>
            <a:ext cx="2592289" cy="5804666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Smart Station consist 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from GNSS ,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seismic and meteorological stations.</a:t>
            </a: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Seismic station located in the </a:t>
            </a:r>
            <a:r>
              <a:rPr lang="en-US" sz="1600" dirty="0"/>
              <a:t>bunker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 at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a depth of 2 m below ground, includes 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broadband STS-2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seismometer and </a:t>
            </a:r>
            <a:r>
              <a:rPr lang="en-US" sz="1600" dirty="0" err="1" smtClean="0">
                <a:solidFill>
                  <a:prstClr val="black"/>
                </a:solidFill>
                <a:ea typeface="Times New Roman"/>
                <a:cs typeface="Times New Roman"/>
              </a:rPr>
              <a:t>EarthData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 PS6-24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digitizer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. </a:t>
            </a:r>
            <a:r>
              <a:rPr lang="en-US" sz="1600" dirty="0"/>
              <a:t>To service precise time used GPS antenna Trimble.</a:t>
            </a:r>
            <a:endParaRPr lang="en-US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Files written in </a:t>
            </a:r>
            <a:r>
              <a:rPr lang="en-US" sz="1600" dirty="0" err="1">
                <a:solidFill>
                  <a:prstClr val="black"/>
                </a:solidFill>
                <a:ea typeface="Times New Roman"/>
                <a:cs typeface="Times New Roman"/>
              </a:rPr>
              <a:t>miniseed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 format with a frequency of 100 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SPS (sample per second) and </a:t>
            </a:r>
            <a:r>
              <a:rPr lang="en-US" sz="1600" dirty="0">
                <a:solidFill>
                  <a:prstClr val="black"/>
                </a:solidFill>
                <a:ea typeface="Times New Roman"/>
                <a:cs typeface="Times New Roman"/>
              </a:rPr>
              <a:t>transmitted via VSAT antenna in </a:t>
            </a:r>
            <a:r>
              <a:rPr lang="en-US" sz="1600" dirty="0" smtClean="0">
                <a:solidFill>
                  <a:prstClr val="black"/>
                </a:solidFill>
                <a:ea typeface="Times New Roman"/>
                <a:cs typeface="Times New Roman"/>
              </a:rPr>
              <a:t>real time mode to data  server.</a:t>
            </a:r>
            <a:endParaRPr lang="en-US" sz="16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en-US" sz="16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4" y="4229549"/>
            <a:ext cx="2664296" cy="2534042"/>
          </a:xfrm>
        </p:spPr>
      </p:pic>
      <p:pic>
        <p:nvPicPr>
          <p:cNvPr id="1026" name="Picture 2" descr="\\nas1\photos\BusinessAndFieldTrips\MonitoringStations\Фото_Тарагай\P815615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672" y="4286678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6381328"/>
            <a:ext cx="2652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Times New Roman"/>
                <a:cs typeface="Times New Roman"/>
              </a:rPr>
              <a:t>Digitizer </a:t>
            </a:r>
            <a:r>
              <a:rPr lang="ru-RU" dirty="0" err="1" smtClean="0">
                <a:solidFill>
                  <a:prstClr val="black"/>
                </a:solidFill>
                <a:ea typeface="Times New Roman"/>
                <a:cs typeface="Times New Roman"/>
              </a:rPr>
              <a:t>EarthData</a:t>
            </a:r>
            <a:r>
              <a:rPr lang="ru-RU" dirty="0" smtClean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ea typeface="Times New Roman"/>
                <a:cs typeface="Times New Roman"/>
              </a:rPr>
              <a:t>PS6-24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14726" y="6381328"/>
            <a:ext cx="2021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Times New Roman"/>
                <a:cs typeface="Times New Roman"/>
              </a:rPr>
              <a:t>seismometer</a:t>
            </a:r>
            <a:r>
              <a:rPr lang="ru-RU" dirty="0" smtClean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ea typeface="Times New Roman"/>
                <a:cs typeface="Times New Roman"/>
              </a:rPr>
              <a:t>STS-2 </a:t>
            </a:r>
            <a:endParaRPr lang="ru-RU" dirty="0"/>
          </a:p>
        </p:txBody>
      </p:sp>
      <p:pic>
        <p:nvPicPr>
          <p:cNvPr id="9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1038050" cy="606748"/>
          </a:xfrm>
        </p:spPr>
      </p:pic>
    </p:spTree>
    <p:extLst>
      <p:ext uri="{BB962C8B-B14F-4D97-AF65-F5344CB8AC3E}">
        <p14:creationId xmlns:p14="http://schemas.microsoft.com/office/powerpoint/2010/main" val="9560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88698" y="624247"/>
            <a:ext cx="2376264" cy="563231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One of the stations in the network CAREMON </a:t>
            </a:r>
            <a:r>
              <a:rPr lang="en-US" sz="1500" dirty="0" smtClean="0">
                <a:solidFill>
                  <a:prstClr val="black"/>
                </a:solidFill>
              </a:rPr>
              <a:t>seismic station “SUFI “ was handed </a:t>
            </a:r>
            <a:r>
              <a:rPr lang="en-US" sz="1500" dirty="0">
                <a:solidFill>
                  <a:prstClr val="black"/>
                </a:solidFill>
              </a:rPr>
              <a:t>over to the CAIAG.</a:t>
            </a:r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Seismic </a:t>
            </a:r>
            <a:r>
              <a:rPr lang="en-US" sz="1500" dirty="0" smtClean="0">
                <a:solidFill>
                  <a:prstClr val="black"/>
                </a:solidFill>
              </a:rPr>
              <a:t>station “SUFI” was </a:t>
            </a:r>
            <a:r>
              <a:rPr lang="en-US" sz="1500" dirty="0">
                <a:solidFill>
                  <a:prstClr val="black"/>
                </a:solidFill>
              </a:rPr>
              <a:t>set within the project </a:t>
            </a:r>
            <a:r>
              <a:rPr lang="en-US" sz="1500" dirty="0" smtClean="0">
                <a:solidFill>
                  <a:prstClr val="black"/>
                </a:solidFill>
              </a:rPr>
              <a:t>“CASCADE”(Central </a:t>
            </a:r>
            <a:r>
              <a:rPr lang="en-US" sz="1500" dirty="0">
                <a:solidFill>
                  <a:prstClr val="black"/>
                </a:solidFill>
              </a:rPr>
              <a:t>Asian Cross-border natural disaster </a:t>
            </a:r>
            <a:r>
              <a:rPr lang="en-US" sz="1500" dirty="0" smtClean="0">
                <a:solidFill>
                  <a:prstClr val="black"/>
                </a:solidFill>
              </a:rPr>
              <a:t>prevention, network “CAREMON” </a:t>
            </a:r>
            <a:r>
              <a:rPr lang="en-US" sz="1500" dirty="0">
                <a:solidFill>
                  <a:prstClr val="black"/>
                </a:solidFill>
              </a:rPr>
              <a:t>in </a:t>
            </a:r>
            <a:r>
              <a:rPr lang="en-US" sz="1500" dirty="0" smtClean="0">
                <a:solidFill>
                  <a:prstClr val="black"/>
                </a:solidFill>
              </a:rPr>
              <a:t>2009)</a:t>
            </a:r>
            <a:endParaRPr lang="en-US" sz="15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Seismic </a:t>
            </a:r>
            <a:r>
              <a:rPr lang="en-US" sz="1500" dirty="0" smtClean="0">
                <a:solidFill>
                  <a:prstClr val="black"/>
                </a:solidFill>
              </a:rPr>
              <a:t>station includes </a:t>
            </a:r>
            <a:r>
              <a:rPr lang="en-US" sz="1500" dirty="0">
                <a:solidFill>
                  <a:prstClr val="black"/>
                </a:solidFill>
              </a:rPr>
              <a:t>broadband seismometer CMG-3ESP, accelerometer CMG-5T, digitizer CMG-DM24S6 and </a:t>
            </a:r>
            <a:r>
              <a:rPr lang="en-US" sz="1500" dirty="0" err="1" smtClean="0">
                <a:solidFill>
                  <a:prstClr val="black"/>
                </a:solidFill>
              </a:rPr>
              <a:t>Dataloger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n-US" sz="1500" dirty="0">
                <a:solidFill>
                  <a:prstClr val="black"/>
                </a:solidFill>
              </a:rPr>
              <a:t>CMG-EAM.</a:t>
            </a:r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Files written in the format </a:t>
            </a:r>
            <a:r>
              <a:rPr lang="en-US" sz="1500" dirty="0" smtClean="0">
                <a:solidFill>
                  <a:prstClr val="black"/>
                </a:solidFill>
              </a:rPr>
              <a:t>GCF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  <a:r>
              <a:rPr lang="en-US" sz="1500" dirty="0" smtClean="0">
                <a:solidFill>
                  <a:prstClr val="black"/>
                </a:solidFill>
              </a:rPr>
              <a:t>with frequency  100 SPS (samples </a:t>
            </a:r>
            <a:r>
              <a:rPr lang="en-US" sz="1500" dirty="0">
                <a:solidFill>
                  <a:prstClr val="black"/>
                </a:solidFill>
              </a:rPr>
              <a:t>per </a:t>
            </a:r>
            <a:r>
              <a:rPr lang="en-US" sz="1500" dirty="0" smtClean="0">
                <a:solidFill>
                  <a:prstClr val="black"/>
                </a:solidFill>
              </a:rPr>
              <a:t>second</a:t>
            </a:r>
            <a:r>
              <a:rPr lang="en-US" sz="1500" dirty="0">
                <a:solidFill>
                  <a:prstClr val="black"/>
                </a:solidFill>
              </a:rPr>
              <a:t>) and transmitted via VSAT antenna in real time mode to data  server</a:t>
            </a:r>
            <a:r>
              <a:rPr lang="en-US" sz="1500" dirty="0" smtClean="0">
                <a:solidFill>
                  <a:prstClr val="black"/>
                </a:solidFill>
              </a:rPr>
              <a:t>. </a:t>
            </a: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60" y="620688"/>
            <a:ext cx="5725108" cy="563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96666" y="89055"/>
            <a:ext cx="4607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Seismic station “Sufi-</a:t>
            </a:r>
            <a:r>
              <a:rPr lang="en-US" sz="2000" b="1" dirty="0" err="1">
                <a:solidFill>
                  <a:srgbClr val="0070C0"/>
                </a:solidFill>
              </a:rPr>
              <a:t>Korgon</a:t>
            </a:r>
            <a:r>
              <a:rPr lang="en-US" sz="2000" b="1" dirty="0">
                <a:solidFill>
                  <a:srgbClr val="0070C0"/>
                </a:solidFill>
              </a:rPr>
              <a:t>”</a:t>
            </a:r>
            <a:r>
              <a:rPr lang="ru-RU" sz="2000" b="1" dirty="0">
                <a:solidFill>
                  <a:srgbClr val="0070C0"/>
                </a:solidFill>
              </a:rPr>
              <a:t>  (</a:t>
            </a:r>
            <a:r>
              <a:rPr lang="en-US" sz="2000" b="1" dirty="0">
                <a:solidFill>
                  <a:srgbClr val="0070C0"/>
                </a:solidFill>
              </a:rPr>
              <a:t>SUFI</a:t>
            </a:r>
            <a:r>
              <a:rPr lang="ru-RU" sz="2000" b="1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idx="1"/>
          </p:nvPr>
        </p:nvSpPr>
        <p:spPr>
          <a:xfrm>
            <a:off x="249762" y="5639544"/>
            <a:ext cx="2195736" cy="575387"/>
          </a:xfrm>
        </p:spPr>
        <p:txBody>
          <a:bodyPr/>
          <a:lstStyle/>
          <a:p>
            <a:r>
              <a:rPr lang="en-US" sz="1500" dirty="0">
                <a:solidFill>
                  <a:srgbClr val="FF0000"/>
                </a:solidFill>
              </a:rPr>
              <a:t>accelerometer</a:t>
            </a:r>
            <a:r>
              <a:rPr lang="ru-RU" sz="1500" dirty="0" smtClean="0">
                <a:solidFill>
                  <a:srgbClr val="FF0000"/>
                </a:solidFill>
              </a:rPr>
              <a:t> </a:t>
            </a:r>
            <a:r>
              <a:rPr lang="ru-RU" sz="1500" dirty="0">
                <a:solidFill>
                  <a:srgbClr val="FF0000"/>
                </a:solidFill>
              </a:rPr>
              <a:t>CMG-5T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" y="4208874"/>
            <a:ext cx="1915903" cy="1698553"/>
          </a:xfrm>
        </p:spPr>
      </p:pic>
      <p:sp>
        <p:nvSpPr>
          <p:cNvPr id="23" name="Текст 22"/>
          <p:cNvSpPr>
            <a:spLocks noGrp="1"/>
          </p:cNvSpPr>
          <p:nvPr>
            <p:ph type="body" sz="quarter" idx="3"/>
          </p:nvPr>
        </p:nvSpPr>
        <p:spPr>
          <a:xfrm>
            <a:off x="338030" y="2276872"/>
            <a:ext cx="2195736" cy="615078"/>
          </a:xfrm>
        </p:spPr>
        <p:txBody>
          <a:bodyPr/>
          <a:lstStyle/>
          <a:p>
            <a:r>
              <a:rPr lang="en-US" sz="1500" dirty="0" err="1" smtClean="0">
                <a:solidFill>
                  <a:srgbClr val="FF0000"/>
                </a:solidFill>
              </a:rPr>
              <a:t>seismometr</a:t>
            </a:r>
            <a:r>
              <a:rPr lang="ru-RU" sz="1500" dirty="0" smtClean="0">
                <a:solidFill>
                  <a:srgbClr val="FF0000"/>
                </a:solidFill>
              </a:rPr>
              <a:t> CMG-3ESP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48" y="620688"/>
            <a:ext cx="2957391" cy="1317495"/>
          </a:xfrm>
        </p:spPr>
      </p:pic>
      <p:pic>
        <p:nvPicPr>
          <p:cNvPr id="25" name="Объект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8" y="581284"/>
            <a:ext cx="1308331" cy="1806743"/>
          </a:xfrm>
          <a:prstGeom prst="rect">
            <a:avLst/>
          </a:prstGeom>
        </p:spPr>
      </p:pic>
      <p:pic>
        <p:nvPicPr>
          <p:cNvPr id="26" name="Объект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508390"/>
            <a:ext cx="2166459" cy="1317495"/>
          </a:xfrm>
          <a:prstGeom prst="rect">
            <a:avLst/>
          </a:prstGeom>
        </p:spPr>
      </p:pic>
      <p:sp>
        <p:nvSpPr>
          <p:cNvPr id="28" name="Текст 21"/>
          <p:cNvSpPr txBox="1">
            <a:spLocks/>
          </p:cNvSpPr>
          <p:nvPr/>
        </p:nvSpPr>
        <p:spPr>
          <a:xfrm>
            <a:off x="3779912" y="5606887"/>
            <a:ext cx="2195736" cy="575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srgbClr val="FF0000"/>
                </a:solidFill>
              </a:rPr>
              <a:t>dataloger</a:t>
            </a:r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ru-RU" sz="1500" dirty="0" smtClean="0">
                <a:solidFill>
                  <a:srgbClr val="FF0000"/>
                </a:solidFill>
              </a:rPr>
              <a:t> </a:t>
            </a:r>
            <a:r>
              <a:rPr lang="ru-RU" sz="1500" dirty="0">
                <a:solidFill>
                  <a:srgbClr val="FF0000"/>
                </a:solidFill>
              </a:rPr>
              <a:t>CMG-EAM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" name="Текст 21"/>
          <p:cNvSpPr txBox="1">
            <a:spLocks/>
          </p:cNvSpPr>
          <p:nvPr/>
        </p:nvSpPr>
        <p:spPr>
          <a:xfrm>
            <a:off x="3370515" y="1887961"/>
            <a:ext cx="2555775" cy="575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ea typeface="Times New Roman"/>
                <a:cs typeface="Times New Roman"/>
              </a:rPr>
              <a:t>digitizer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CMG-DM24S6</a:t>
            </a:r>
          </a:p>
        </p:txBody>
      </p:sp>
      <p:pic>
        <p:nvPicPr>
          <p:cNvPr id="14" name="Объект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53" y="0"/>
            <a:ext cx="825801" cy="5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Data processing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Seis_process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59970"/>
            <a:ext cx="8424936" cy="5277342"/>
          </a:xfrm>
          <a:prstGeom prst="rect">
            <a:avLst/>
          </a:prstGeo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96"/>
            <a:ext cx="1038050" cy="8461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497623" y="4701226"/>
            <a:ext cx="1962809" cy="1548325"/>
            <a:chOff x="6497623" y="4701226"/>
            <a:chExt cx="1962809" cy="154832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497623" y="4701226"/>
              <a:ext cx="1944216" cy="78665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Earthquake alert!!!</a:t>
              </a:r>
              <a:endParaRPr lang="ru-RU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516216" y="5673487"/>
              <a:ext cx="194421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531903" y="570052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Manual Processing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348401" y="5540828"/>
            <a:ext cx="1167815" cy="50028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589</Words>
  <Application>Microsoft Office PowerPoint</Application>
  <PresentationFormat>Экран (4:3)</PresentationFormat>
  <Paragraphs>83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3_Тема Office</vt:lpstr>
      <vt:lpstr>4_Тема Office</vt:lpstr>
      <vt:lpstr>Тема Office</vt:lpstr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Registration in FDSN network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Сеть сейсмического мониторинга ЦАИИЗ</dc:title>
  <dc:creator>Azamat</dc:creator>
  <cp:lastModifiedBy>Azamat</cp:lastModifiedBy>
  <cp:revision>76</cp:revision>
  <dcterms:created xsi:type="dcterms:W3CDTF">2015-03-03T10:18:14Z</dcterms:created>
  <dcterms:modified xsi:type="dcterms:W3CDTF">2015-07-14T05:32:09Z</dcterms:modified>
</cp:coreProperties>
</file>