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80" r:id="rId2"/>
    <p:sldId id="281" r:id="rId3"/>
    <p:sldId id="273" r:id="rId4"/>
    <p:sldId id="259" r:id="rId5"/>
    <p:sldId id="262" r:id="rId6"/>
    <p:sldId id="274" r:id="rId7"/>
    <p:sldId id="275" r:id="rId8"/>
    <p:sldId id="276" r:id="rId9"/>
    <p:sldId id="270" r:id="rId10"/>
    <p:sldId id="277" r:id="rId11"/>
    <p:sldId id="278" r:id="rId12"/>
    <p:sldId id="282" r:id="rId13"/>
    <p:sldId id="279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63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F661D5-95DB-4A53-B901-33C08E5A55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13BB-D81A-49D8-BDC1-43AF5EEFD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A1C7C-CE35-477B-A103-8CBABA3EA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11A2E-C328-442F-AC46-5FA996BB0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29E-7C70-4E20-881D-4718E13F0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BBF-186C-43C3-9AE0-2AFB28824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C5AB3-D786-4DBA-9B07-3660A7DE0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919E-E605-4423-A3B0-82B977111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29514-7142-4773-ADFB-31AEDA268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DCFDA-7EBA-4E23-A89F-542908144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C1F2-989E-4B9A-8E64-45AF4BD4C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80A77-2AC7-4E0E-B3D2-E3E3B72A2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852F-84A4-4487-AB5B-86116C683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686800" cy="17367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600" b="1" dirty="0" smtClean="0"/>
              <a:t>Seismic </a:t>
            </a:r>
            <a:r>
              <a:rPr lang="en-US" sz="3600" b="1" dirty="0"/>
              <a:t>Monitoring </a:t>
            </a:r>
            <a:r>
              <a:rPr lang="en-US" sz="3600" b="1" dirty="0" smtClean="0"/>
              <a:t>Capabilities of Pakistan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28800" y="2819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Nasir  Mahmood, Pakistan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图汇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382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295400" y="152400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latin typeface="Calibri" pitchFamily="34" charset="0"/>
                <a:ea typeface="宋体" pitchFamily="2" charset="-122"/>
              </a:rPr>
              <a:t>Satellite Communication System</a:t>
            </a:r>
            <a:endParaRPr lang="zh-CN" altLang="en-US" sz="2400" b="1" dirty="0">
              <a:latin typeface="Calibri" pitchFamily="34" charset="0"/>
              <a:ea typeface="宋体" pitchFamily="2" charset="-122"/>
            </a:endParaRPr>
          </a:p>
          <a:p>
            <a:pPr algn="ctr" eaLnBrk="0" hangingPunct="0"/>
            <a:endParaRPr lang="en-US" sz="2400" b="1" dirty="0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3896" t="6493" r="2647" b="13008"/>
          <a:stretch>
            <a:fillRect/>
          </a:stretch>
        </p:blipFill>
        <p:spPr bwMode="auto">
          <a:xfrm>
            <a:off x="206375" y="762000"/>
            <a:ext cx="474662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304800" y="1524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800" b="1" dirty="0" smtClean="0">
                <a:latin typeface="Calibri" pitchFamily="34" charset="0"/>
              </a:rPr>
              <a:t>Realtime </a:t>
            </a:r>
            <a:r>
              <a:rPr lang="pt-BR" sz="2800" b="1" dirty="0">
                <a:latin typeface="Calibri" pitchFamily="34" charset="0"/>
              </a:rPr>
              <a:t>Earthquake Analysis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5105400" y="1219200"/>
            <a:ext cx="4038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Char char="•"/>
            </a:pPr>
            <a:r>
              <a:rPr lang="pt-BR" sz="2000" b="1">
                <a:latin typeface="Calibri" pitchFamily="34" charset="0"/>
              </a:rPr>
              <a:t>  </a:t>
            </a:r>
            <a:r>
              <a:rPr lang="pt-BR" b="1">
                <a:latin typeface="Calibri" pitchFamily="34" charset="0"/>
              </a:rPr>
              <a:t>Includes 20 Pakistani Stations</a:t>
            </a:r>
          </a:p>
          <a:p>
            <a:pPr eaLnBrk="0" hangingPunct="0">
              <a:buFont typeface="Arial" charset="0"/>
              <a:buNone/>
            </a:pPr>
            <a:endParaRPr lang="pt-BR" b="1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endParaRPr lang="pt-BR" b="1">
              <a:latin typeface="Calibri" pitchFamily="34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pt-BR" b="1">
                <a:latin typeface="Calibri" pitchFamily="34" charset="0"/>
              </a:rPr>
              <a:t>  100 BB international stations</a:t>
            </a:r>
            <a:endParaRPr lang="en-US" b="1">
              <a:latin typeface="Calibri" pitchFamily="34" charset="0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3"/>
          <a:srcRect t="22865" r="858" b="28546"/>
          <a:stretch>
            <a:fillRect/>
          </a:stretch>
        </p:blipFill>
        <p:spPr bwMode="auto">
          <a:xfrm>
            <a:off x="304800" y="3962400"/>
            <a:ext cx="88392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Box 7"/>
          <p:cNvSpPr txBox="1">
            <a:spLocks noChangeArrowheads="1"/>
          </p:cNvSpPr>
          <p:nvPr/>
        </p:nvSpPr>
        <p:spPr bwMode="auto">
          <a:xfrm>
            <a:off x="2209800" y="64611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b="1" dirty="0" smtClean="0">
                <a:latin typeface="Calibri" pitchFamily="34" charset="0"/>
              </a:rPr>
              <a:t>Earthquake </a:t>
            </a:r>
            <a:r>
              <a:rPr lang="pt-BR" sz="2000" b="1" dirty="0">
                <a:latin typeface="Calibri" pitchFamily="34" charset="0"/>
              </a:rPr>
              <a:t>Analysis Results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1141413" y="6858000"/>
            <a:ext cx="7162800" cy="457200"/>
          </a:xfrm>
        </p:spPr>
        <p:txBody>
          <a:bodyPr tIns="0"/>
          <a:lstStyle/>
          <a:p>
            <a:pPr marL="0" indent="0" algn="r">
              <a:buFont typeface="Wingdings 3" pitchFamily="18" charset="2"/>
              <a:buNone/>
            </a:pPr>
            <a:endParaRPr lang="en-US" sz="1400" smtClean="0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15055" r="15055"/>
          <a:stretch>
            <a:fillRect/>
          </a:stretch>
        </p:blipFill>
        <p:spPr>
          <a:xfrm>
            <a:off x="307975" y="1226605"/>
            <a:ext cx="8686800" cy="4389121"/>
          </a:xfrm>
          <a:effectLst>
            <a:innerShdw blurRad="95250">
              <a:srgbClr val="000000"/>
            </a:innerShdw>
          </a:effec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SEISCOMP3 Analysis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219200" y="2667000"/>
            <a:ext cx="594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 dirty="0">
                <a:latin typeface="Forte" pitchFamily="66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4621213" cy="690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2800" b="1" dirty="0" smtClean="0"/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924800" cy="35052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altLang="en-US" sz="2400" b="1" dirty="0" smtClean="0">
                <a:latin typeface="Candara" pitchFamily="34" charset="0"/>
              </a:rPr>
              <a:t>Pakistan lies at marginal collision zone of Indian and Eurasian plates.</a:t>
            </a:r>
          </a:p>
          <a:p>
            <a:pPr algn="just">
              <a:lnSpc>
                <a:spcPct val="80000"/>
              </a:lnSpc>
            </a:pPr>
            <a:endParaRPr lang="en-US" altLang="en-US" sz="2400" b="1" dirty="0" smtClean="0">
              <a:latin typeface="Candar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 b="1" dirty="0" smtClean="0">
                <a:latin typeface="Candara" pitchFamily="34" charset="0"/>
              </a:rPr>
              <a:t>Deformation due to this collision has produced complex structures (Faults and Folds)</a:t>
            </a:r>
          </a:p>
          <a:p>
            <a:pPr algn="just">
              <a:lnSpc>
                <a:spcPct val="80000"/>
              </a:lnSpc>
            </a:pPr>
            <a:endParaRPr lang="en-US" altLang="en-US" sz="2400" b="1" dirty="0" smtClean="0">
              <a:latin typeface="Candara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altLang="en-US" sz="2400" b="1" dirty="0" smtClean="0">
                <a:latin typeface="Candara" pitchFamily="34" charset="0"/>
              </a:rPr>
              <a:t>Earthquakes had colossal devastating impact for the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Geological Faults In Pak and 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398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Active </a:t>
            </a:r>
            <a:r>
              <a:rPr lang="en-US" sz="2400" b="1" dirty="0" smtClean="0"/>
              <a:t>Faults in Pakistan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eismic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6400800" cy="490537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362200" y="4572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Seismic Hazard Map of 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 l="64063" t="30215" r="14844" b="8333"/>
          <a:stretch>
            <a:fillRect/>
          </a:stretch>
        </p:blipFill>
        <p:spPr bwMode="auto">
          <a:xfrm>
            <a:off x="2057400" y="1030019"/>
            <a:ext cx="5334000" cy="582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219200" y="3810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Broadband Seismic Network of </a:t>
            </a:r>
            <a:r>
              <a:rPr lang="en-US" b="1" dirty="0" smtClean="0"/>
              <a:t>Pakistan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066800"/>
          </a:xfrm>
          <a:noFill/>
          <a:ln/>
        </p:spPr>
        <p:txBody>
          <a:bodyPr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j-ea"/>
                <a:cs typeface="+mj-cs"/>
              </a:rPr>
              <a:t>       Seismic </a:t>
            </a:r>
            <a:r>
              <a:rPr lang="en-US" sz="2400" b="1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j-ea"/>
                <a:cs typeface="+mj-cs"/>
              </a:rPr>
              <a:t>Network </a:t>
            </a:r>
            <a:r>
              <a:rPr lang="en-US" sz="2400" b="1" kern="1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latin typeface="+mn-lt"/>
                <a:ea typeface="+mj-ea"/>
                <a:cs typeface="+mj-cs"/>
              </a:rPr>
              <a:t> Instrumentation</a:t>
            </a:r>
            <a:endParaRPr lang="en-US" sz="2400" b="1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6172200"/>
            <a:ext cx="4038600" cy="685800"/>
          </a:xfrm>
        </p:spPr>
        <p:txBody>
          <a:bodyPr/>
          <a:lstStyle/>
          <a:p>
            <a:pPr marL="447675" indent="-382588">
              <a:buFont typeface="Wingdings" pitchFamily="2" charset="2"/>
              <a:buNone/>
            </a:pPr>
            <a:endParaRPr lang="en-US" sz="1400" b="1" dirty="0" smtClean="0">
              <a:latin typeface="Calibri" pitchFamily="34" charset="0"/>
            </a:endParaRPr>
          </a:p>
          <a:p>
            <a:pPr marL="447675" indent="-382588">
              <a:buFont typeface="Wingdings" pitchFamily="2" charset="2"/>
              <a:buNone/>
            </a:pPr>
            <a:r>
              <a:rPr lang="en-US" sz="1400" b="1" dirty="0" err="1" smtClean="0">
                <a:latin typeface="Calibri" pitchFamily="34" charset="0"/>
              </a:rPr>
              <a:t>Guralp</a:t>
            </a:r>
            <a:r>
              <a:rPr lang="en-US" sz="1400" b="1" dirty="0" smtClean="0">
                <a:latin typeface="Calibri" pitchFamily="34" charset="0"/>
              </a:rPr>
              <a:t> </a:t>
            </a:r>
            <a:r>
              <a:rPr lang="en-US" sz="1400" b="1" dirty="0">
                <a:latin typeface="Calibri" pitchFamily="34" charset="0"/>
              </a:rPr>
              <a:t>Sensors (CMG-3T, 120s) and Digitizer (24bit)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760538" y="2514600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pic>
        <p:nvPicPr>
          <p:cNvPr id="26629" name="Picture 8" descr="ANd9GcSTnuQOU3lubhiMenX3G9CTSZkanbq64i5zs3-Hf-x9m8H9Bnf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85863"/>
            <a:ext cx="44196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10" descr="2Q=="/>
          <p:cNvSpPr>
            <a:spLocks noChangeAspect="1" noChangeArrowheads="1"/>
          </p:cNvSpPr>
          <p:nvPr/>
        </p:nvSpPr>
        <p:spPr bwMode="auto">
          <a:xfrm>
            <a:off x="4229100" y="29718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31" name="Picture 20" descr="ANd9GcS8-3ywjkkhtz1CqZetpj9QY9CNY2BJMD41DSZ3oqp-ZZ4OjDF5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219200"/>
            <a:ext cx="19907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AutoShape 22" descr="9k="/>
          <p:cNvSpPr>
            <a:spLocks noChangeAspect="1" noChangeArrowheads="1"/>
          </p:cNvSpPr>
          <p:nvPr/>
        </p:nvSpPr>
        <p:spPr bwMode="auto">
          <a:xfrm>
            <a:off x="3438525" y="2424113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33" name="AutoShape 24" descr="9k="/>
          <p:cNvSpPr>
            <a:spLocks noChangeAspect="1" noChangeArrowheads="1"/>
          </p:cNvSpPr>
          <p:nvPr/>
        </p:nvSpPr>
        <p:spPr bwMode="auto">
          <a:xfrm>
            <a:off x="3438525" y="2424113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34" name="Picture 26" descr="5T-cylinder-ed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581400"/>
            <a:ext cx="27051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7"/>
          <p:cNvPicPr>
            <a:picLocks noChangeAspect="1" noChangeArrowheads="1"/>
          </p:cNvPicPr>
          <p:nvPr/>
        </p:nvPicPr>
        <p:blipFill>
          <a:blip r:embed="rId5"/>
          <a:srcRect t="5150" r="11499" b="7297"/>
          <a:stretch>
            <a:fillRect/>
          </a:stretch>
        </p:blipFill>
        <p:spPr bwMode="auto">
          <a:xfrm>
            <a:off x="3657600" y="3505200"/>
            <a:ext cx="502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28"/>
          <p:cNvSpPr>
            <a:spLocks noChangeArrowheads="1"/>
          </p:cNvSpPr>
          <p:nvPr/>
        </p:nvSpPr>
        <p:spPr bwMode="auto">
          <a:xfrm>
            <a:off x="4648200" y="60960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1400" b="1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400" b="1" dirty="0" smtClean="0">
                <a:latin typeface="Calibri" pitchFamily="34" charset="0"/>
              </a:rPr>
              <a:t>Wave </a:t>
            </a:r>
            <a:r>
              <a:rPr lang="en-US" sz="1400" b="1" dirty="0">
                <a:latin typeface="Calibri" pitchFamily="34" charset="0"/>
              </a:rPr>
              <a:t>form out put from </a:t>
            </a:r>
            <a:r>
              <a:rPr lang="en-US" sz="1400" b="1" dirty="0" err="1">
                <a:latin typeface="Calibri" pitchFamily="34" charset="0"/>
              </a:rPr>
              <a:t>Guralp</a:t>
            </a:r>
            <a:r>
              <a:rPr lang="en-US" sz="1400" b="1" dirty="0">
                <a:latin typeface="Calibri" pitchFamily="34" charset="0"/>
              </a:rPr>
              <a:t> instrument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5410200"/>
            <a:ext cx="8458200" cy="762000"/>
          </a:xfrm>
        </p:spPr>
        <p:txBody>
          <a:bodyPr/>
          <a:lstStyle/>
          <a:p>
            <a:pPr marL="447675" indent="-382588" algn="ctr">
              <a:buFont typeface="Wingdings" pitchFamily="2" charset="2"/>
              <a:buNone/>
            </a:pPr>
            <a:r>
              <a:rPr lang="en-US" sz="2000" b="1" dirty="0">
                <a:latin typeface="Calibri" pitchFamily="34" charset="0"/>
              </a:rPr>
              <a:t>      </a:t>
            </a:r>
            <a:r>
              <a:rPr lang="en-US" sz="2000" b="1" dirty="0" smtClean="0">
                <a:latin typeface="Calibri" pitchFamily="34" charset="0"/>
              </a:rPr>
              <a:t>Geo-Device Sensors and Digitizer at station</a:t>
            </a:r>
            <a:endParaRPr lang="en-US" sz="2000" b="1" dirty="0">
              <a:latin typeface="Calibri" pitchFamily="34" charset="0"/>
            </a:endParaRPr>
          </a:p>
        </p:txBody>
      </p:sp>
      <p:pic>
        <p:nvPicPr>
          <p:cNvPr id="27652" name="Picture 5"/>
          <p:cNvPicPr>
            <a:picLocks noChangeArrowheads="1"/>
          </p:cNvPicPr>
          <p:nvPr/>
        </p:nvPicPr>
        <p:blipFill>
          <a:blip r:embed="rId2"/>
          <a:srcRect l="12572" t="15086" r="12286" b="5486"/>
          <a:stretch>
            <a:fillRect/>
          </a:stretch>
        </p:blipFill>
        <p:spPr bwMode="auto">
          <a:xfrm>
            <a:off x="457200" y="1531938"/>
            <a:ext cx="385762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rrowheads="1"/>
          </p:cNvPicPr>
          <p:nvPr/>
        </p:nvPicPr>
        <p:blipFill>
          <a:blip r:embed="rId3"/>
          <a:srcRect l="12572" t="6949" r="12286" b="6674"/>
          <a:stretch>
            <a:fillRect/>
          </a:stretch>
        </p:blipFill>
        <p:spPr bwMode="auto">
          <a:xfrm>
            <a:off x="4800600" y="1524000"/>
            <a:ext cx="38576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760538" y="2514600"/>
            <a:ext cx="2811462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Seismic Network  Instrumentation</a:t>
            </a:r>
            <a:endParaRPr kumimoji="0" lang="en-US" sz="24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1143000"/>
            <a:ext cx="8382000" cy="5410200"/>
            <a:chOff x="192" y="624"/>
            <a:chExt cx="5568" cy="3053"/>
          </a:xfrm>
        </p:grpSpPr>
        <p:pic>
          <p:nvPicPr>
            <p:cNvPr id="7065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624"/>
              <a:ext cx="3648" cy="30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072" y="1296"/>
              <a:ext cx="2688" cy="2030"/>
              <a:chOff x="3072" y="1296"/>
              <a:chExt cx="2688" cy="2030"/>
            </a:xfrm>
          </p:grpSpPr>
          <p:pic>
            <p:nvPicPr>
              <p:cNvPr id="7066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92" y="1584"/>
                <a:ext cx="1868" cy="174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70662" name="Line 6"/>
              <p:cNvSpPr>
                <a:spLocks noChangeShapeType="1"/>
              </p:cNvSpPr>
              <p:nvPr/>
            </p:nvSpPr>
            <p:spPr bwMode="auto">
              <a:xfrm>
                <a:off x="3072" y="1296"/>
                <a:ext cx="1248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lIns="82945" tIns="41473" rIns="82945" bIns="41473"/>
              <a:lstStyle/>
              <a:p>
                <a:endParaRPr lang="en-US"/>
              </a:p>
            </p:txBody>
          </p:sp>
        </p:grpSp>
      </p:grpSp>
      <p:sp>
        <p:nvSpPr>
          <p:cNvPr id="70663" name="TextBox 6"/>
          <p:cNvSpPr txBox="1">
            <a:spLocks noChangeArrowheads="1"/>
          </p:cNvSpPr>
          <p:nvPr/>
        </p:nvSpPr>
        <p:spPr bwMode="auto">
          <a:xfrm>
            <a:off x="1143000" y="6858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/>
              <a:t>Seismic Activities in 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690" t="18753" b="11252"/>
          <a:stretch>
            <a:fillRect/>
          </a:stretch>
        </p:blipFill>
        <p:spPr bwMode="auto">
          <a:xfrm>
            <a:off x="533400" y="838200"/>
            <a:ext cx="7834313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708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/>
              <a:t>AWARAN </a:t>
            </a:r>
            <a:r>
              <a:rPr lang="en-US" b="1" dirty="0" smtClean="0"/>
              <a:t>Earthquake Pakistan </a:t>
            </a:r>
            <a:r>
              <a:rPr lang="en-US" b="1" dirty="0"/>
              <a:t>M 7.7 dated 24-09-2013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 rot="-1978164">
            <a:off x="3962400" y="28495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AWARAN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038600" y="37338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6800" y="3657600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M 7.7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3200400" y="28956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667000" y="2895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>
                <a:solidFill>
                  <a:srgbClr val="FFFF00"/>
                </a:solidFill>
              </a:rPr>
              <a:t>M 7.2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295400" y="1524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 dirty="0"/>
              <a:t>Seismic Activities in Pakistan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132</Words>
  <Application>Microsoft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Seismic Monitoring Capabilities of Pakistan </vt:lpstr>
      <vt:lpstr>INTRODUCTION</vt:lpstr>
      <vt:lpstr>Slide 3</vt:lpstr>
      <vt:lpstr>Slide 4</vt:lpstr>
      <vt:lpstr>Slide 5</vt:lpstr>
      <vt:lpstr>       Seismic Network  Instrumentation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</cp:revision>
  <cp:lastPrinted>1601-01-01T00:00:00Z</cp:lastPrinted>
  <dcterms:created xsi:type="dcterms:W3CDTF">1601-01-01T00:00:00Z</dcterms:created>
  <dcterms:modified xsi:type="dcterms:W3CDTF">2015-07-15T17:14:14Z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