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8" r:id="rId1"/>
  </p:sldMasterIdLst>
  <p:notesMasterIdLst>
    <p:notesMasterId r:id="rId18"/>
  </p:notesMasterIdLst>
  <p:handoutMasterIdLst>
    <p:handoutMasterId r:id="rId19"/>
  </p:handoutMasterIdLst>
  <p:sldIdLst>
    <p:sldId id="1705" r:id="rId2"/>
    <p:sldId id="1759" r:id="rId3"/>
    <p:sldId id="1760" r:id="rId4"/>
    <p:sldId id="1761" r:id="rId5"/>
    <p:sldId id="1762" r:id="rId6"/>
    <p:sldId id="1763" r:id="rId7"/>
    <p:sldId id="1765" r:id="rId8"/>
    <p:sldId id="1766" r:id="rId9"/>
    <p:sldId id="1767" r:id="rId10"/>
    <p:sldId id="1768" r:id="rId11"/>
    <p:sldId id="1769" r:id="rId12"/>
    <p:sldId id="1770" r:id="rId13"/>
    <p:sldId id="1771" r:id="rId14"/>
    <p:sldId id="1773" r:id="rId15"/>
    <p:sldId id="1775" r:id="rId16"/>
    <p:sldId id="1781" r:id="rId17"/>
  </p:sldIdLst>
  <p:sldSz cx="9144000" cy="6858000" type="screen4x3"/>
  <p:notesSz cx="6934200" cy="9220200"/>
  <p:defaultTextStyle>
    <a:defPPr>
      <a:defRPr lang="en-US"/>
    </a:defPPr>
    <a:lvl1pPr algn="ctr" rtl="0" fontAlgn="base">
      <a:spcBef>
        <a:spcPct val="0"/>
      </a:spcBef>
      <a:spcAft>
        <a:spcPct val="0"/>
      </a:spcAft>
      <a:defRPr sz="1200" b="1" kern="1200">
        <a:solidFill>
          <a:schemeClr val="tx1"/>
        </a:solidFill>
        <a:latin typeface="Arial" pitchFamily="-112" charset="0"/>
        <a:ea typeface="+mn-ea"/>
        <a:cs typeface="+mn-cs"/>
      </a:defRPr>
    </a:lvl1pPr>
    <a:lvl2pPr marL="457200" algn="ctr" rtl="0" fontAlgn="base">
      <a:spcBef>
        <a:spcPct val="0"/>
      </a:spcBef>
      <a:spcAft>
        <a:spcPct val="0"/>
      </a:spcAft>
      <a:defRPr sz="1200" b="1" kern="1200">
        <a:solidFill>
          <a:schemeClr val="tx1"/>
        </a:solidFill>
        <a:latin typeface="Arial" pitchFamily="-112" charset="0"/>
        <a:ea typeface="+mn-ea"/>
        <a:cs typeface="+mn-cs"/>
      </a:defRPr>
    </a:lvl2pPr>
    <a:lvl3pPr marL="914400" algn="ctr" rtl="0" fontAlgn="base">
      <a:spcBef>
        <a:spcPct val="0"/>
      </a:spcBef>
      <a:spcAft>
        <a:spcPct val="0"/>
      </a:spcAft>
      <a:defRPr sz="1200" b="1" kern="1200">
        <a:solidFill>
          <a:schemeClr val="tx1"/>
        </a:solidFill>
        <a:latin typeface="Arial" pitchFamily="-112" charset="0"/>
        <a:ea typeface="+mn-ea"/>
        <a:cs typeface="+mn-cs"/>
      </a:defRPr>
    </a:lvl3pPr>
    <a:lvl4pPr marL="1371600" algn="ctr" rtl="0" fontAlgn="base">
      <a:spcBef>
        <a:spcPct val="0"/>
      </a:spcBef>
      <a:spcAft>
        <a:spcPct val="0"/>
      </a:spcAft>
      <a:defRPr sz="1200" b="1" kern="1200">
        <a:solidFill>
          <a:schemeClr val="tx1"/>
        </a:solidFill>
        <a:latin typeface="Arial" pitchFamily="-112" charset="0"/>
        <a:ea typeface="+mn-ea"/>
        <a:cs typeface="+mn-cs"/>
      </a:defRPr>
    </a:lvl4pPr>
    <a:lvl5pPr marL="1828800" algn="ctr" rtl="0" fontAlgn="base">
      <a:spcBef>
        <a:spcPct val="0"/>
      </a:spcBef>
      <a:spcAft>
        <a:spcPct val="0"/>
      </a:spcAft>
      <a:defRPr sz="1200" b="1" kern="1200">
        <a:solidFill>
          <a:schemeClr val="tx1"/>
        </a:solidFill>
        <a:latin typeface="Arial" pitchFamily="-112" charset="0"/>
        <a:ea typeface="+mn-ea"/>
        <a:cs typeface="+mn-cs"/>
      </a:defRPr>
    </a:lvl5pPr>
    <a:lvl6pPr marL="2286000" algn="l" defTabSz="457200" rtl="0" eaLnBrk="1" latinLnBrk="0" hangingPunct="1">
      <a:defRPr sz="1200" b="1" kern="1200">
        <a:solidFill>
          <a:schemeClr val="tx1"/>
        </a:solidFill>
        <a:latin typeface="Arial" pitchFamily="-112" charset="0"/>
        <a:ea typeface="+mn-ea"/>
        <a:cs typeface="+mn-cs"/>
      </a:defRPr>
    </a:lvl6pPr>
    <a:lvl7pPr marL="2743200" algn="l" defTabSz="457200" rtl="0" eaLnBrk="1" latinLnBrk="0" hangingPunct="1">
      <a:defRPr sz="1200" b="1" kern="1200">
        <a:solidFill>
          <a:schemeClr val="tx1"/>
        </a:solidFill>
        <a:latin typeface="Arial" pitchFamily="-112" charset="0"/>
        <a:ea typeface="+mn-ea"/>
        <a:cs typeface="+mn-cs"/>
      </a:defRPr>
    </a:lvl7pPr>
    <a:lvl8pPr marL="3200400" algn="l" defTabSz="457200" rtl="0" eaLnBrk="1" latinLnBrk="0" hangingPunct="1">
      <a:defRPr sz="1200" b="1" kern="1200">
        <a:solidFill>
          <a:schemeClr val="tx1"/>
        </a:solidFill>
        <a:latin typeface="Arial" pitchFamily="-112" charset="0"/>
        <a:ea typeface="+mn-ea"/>
        <a:cs typeface="+mn-cs"/>
      </a:defRPr>
    </a:lvl8pPr>
    <a:lvl9pPr marL="3657600" algn="l" defTabSz="457200" rtl="0" eaLnBrk="1" latinLnBrk="0" hangingPunct="1">
      <a:defRPr sz="1200" b="1" kern="1200">
        <a:solidFill>
          <a:schemeClr val="tx1"/>
        </a:solidFill>
        <a:latin typeface="Arial" pitchFamily="-112" charset="0"/>
        <a:ea typeface="+mn-ea"/>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8EFF"/>
    <a:srgbClr val="D4ED9D"/>
    <a:srgbClr val="E2F9FF"/>
    <a:srgbClr val="D6E9FF"/>
    <a:srgbClr val="EBFFD7"/>
    <a:srgbClr val="E4EFFF"/>
    <a:srgbClr val="FF0005"/>
    <a:srgbClr val="2099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73" autoAdjust="0"/>
    <p:restoredTop sz="50000" autoAdjust="0"/>
  </p:normalViewPr>
  <p:slideViewPr>
    <p:cSldViewPr snapToGrid="0">
      <p:cViewPr>
        <p:scale>
          <a:sx n="114" d="100"/>
          <a:sy n="114" d="100"/>
        </p:scale>
        <p:origin x="1480" y="248"/>
      </p:cViewPr>
      <p:guideLst>
        <p:guide orient="horz" pos="211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744"/>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3005138" cy="460375"/>
          </a:xfrm>
          <a:prstGeom prst="rect">
            <a:avLst/>
          </a:prstGeom>
          <a:noFill/>
          <a:ln w="9525">
            <a:noFill/>
            <a:miter lim="800000"/>
            <a:headEnd/>
            <a:tailEnd/>
          </a:ln>
          <a:effectLst/>
        </p:spPr>
        <p:txBody>
          <a:bodyPr vert="horz" wrap="square" lIns="92304" tIns="46152" rIns="92304" bIns="46152" numCol="1" anchor="t" anchorCtr="0" compatLnSpc="1">
            <a:prstTxWarp prst="textNoShape">
              <a:avLst/>
            </a:prstTxWarp>
          </a:bodyPr>
          <a:lstStyle>
            <a:lvl1pPr algn="l" defTabSz="923925">
              <a:defRPr b="0">
                <a:latin typeface="Arial" pitchFamily="-109" charset="0"/>
              </a:defRPr>
            </a:lvl1pPr>
          </a:lstStyle>
          <a:p>
            <a:pPr>
              <a:defRPr/>
            </a:pPr>
            <a:endParaRPr lang="en-US"/>
          </a:p>
        </p:txBody>
      </p:sp>
      <p:sp>
        <p:nvSpPr>
          <p:cNvPr id="75779" name="Rectangle 3"/>
          <p:cNvSpPr>
            <a:spLocks noGrp="1" noChangeArrowheads="1"/>
          </p:cNvSpPr>
          <p:nvPr>
            <p:ph type="dt" sz="quarter" idx="1"/>
          </p:nvPr>
        </p:nvSpPr>
        <p:spPr bwMode="auto">
          <a:xfrm>
            <a:off x="3927475" y="0"/>
            <a:ext cx="3005138" cy="460375"/>
          </a:xfrm>
          <a:prstGeom prst="rect">
            <a:avLst/>
          </a:prstGeom>
          <a:noFill/>
          <a:ln w="9525">
            <a:noFill/>
            <a:miter lim="800000"/>
            <a:headEnd/>
            <a:tailEnd/>
          </a:ln>
          <a:effectLst/>
        </p:spPr>
        <p:txBody>
          <a:bodyPr vert="horz" wrap="square" lIns="92304" tIns="46152" rIns="92304" bIns="46152" numCol="1" anchor="t" anchorCtr="0" compatLnSpc="1">
            <a:prstTxWarp prst="textNoShape">
              <a:avLst/>
            </a:prstTxWarp>
          </a:bodyPr>
          <a:lstStyle>
            <a:lvl1pPr algn="r" defTabSz="923925">
              <a:defRPr b="0">
                <a:latin typeface="Arial" pitchFamily="-109" charset="0"/>
              </a:defRPr>
            </a:lvl1pPr>
          </a:lstStyle>
          <a:p>
            <a:pPr>
              <a:defRPr/>
            </a:pPr>
            <a:endParaRPr lang="en-US"/>
          </a:p>
        </p:txBody>
      </p:sp>
      <p:sp>
        <p:nvSpPr>
          <p:cNvPr id="75780" name="Rectangle 4"/>
          <p:cNvSpPr>
            <a:spLocks noGrp="1" noChangeArrowheads="1"/>
          </p:cNvSpPr>
          <p:nvPr>
            <p:ph type="ftr" sz="quarter" idx="2"/>
          </p:nvPr>
        </p:nvSpPr>
        <p:spPr bwMode="auto">
          <a:xfrm>
            <a:off x="0" y="8758238"/>
            <a:ext cx="3005138" cy="460375"/>
          </a:xfrm>
          <a:prstGeom prst="rect">
            <a:avLst/>
          </a:prstGeom>
          <a:noFill/>
          <a:ln w="9525">
            <a:noFill/>
            <a:miter lim="800000"/>
            <a:headEnd/>
            <a:tailEnd/>
          </a:ln>
          <a:effectLst/>
        </p:spPr>
        <p:txBody>
          <a:bodyPr vert="horz" wrap="square" lIns="92304" tIns="46152" rIns="92304" bIns="46152" numCol="1" anchor="b" anchorCtr="0" compatLnSpc="1">
            <a:prstTxWarp prst="textNoShape">
              <a:avLst/>
            </a:prstTxWarp>
          </a:bodyPr>
          <a:lstStyle>
            <a:lvl1pPr algn="l" defTabSz="923925">
              <a:defRPr b="0">
                <a:latin typeface="Arial" pitchFamily="-109" charset="0"/>
              </a:defRPr>
            </a:lvl1pPr>
          </a:lstStyle>
          <a:p>
            <a:pPr>
              <a:defRPr/>
            </a:pPr>
            <a:endParaRPr lang="en-US"/>
          </a:p>
        </p:txBody>
      </p:sp>
      <p:sp>
        <p:nvSpPr>
          <p:cNvPr id="75781" name="Rectangle 5"/>
          <p:cNvSpPr>
            <a:spLocks noGrp="1" noChangeArrowheads="1"/>
          </p:cNvSpPr>
          <p:nvPr>
            <p:ph type="sldNum" sz="quarter" idx="3"/>
          </p:nvPr>
        </p:nvSpPr>
        <p:spPr bwMode="auto">
          <a:xfrm>
            <a:off x="3927475" y="8758238"/>
            <a:ext cx="3005138" cy="460375"/>
          </a:xfrm>
          <a:prstGeom prst="rect">
            <a:avLst/>
          </a:prstGeom>
          <a:noFill/>
          <a:ln w="9525">
            <a:noFill/>
            <a:miter lim="800000"/>
            <a:headEnd/>
            <a:tailEnd/>
          </a:ln>
          <a:effectLst/>
        </p:spPr>
        <p:txBody>
          <a:bodyPr vert="horz" wrap="square" lIns="92304" tIns="46152" rIns="92304" bIns="46152" numCol="1" anchor="b" anchorCtr="0" compatLnSpc="1">
            <a:prstTxWarp prst="textNoShape">
              <a:avLst/>
            </a:prstTxWarp>
          </a:bodyPr>
          <a:lstStyle>
            <a:lvl1pPr algn="r" defTabSz="923925">
              <a:defRPr b="0">
                <a:latin typeface="Arial" pitchFamily="-109" charset="0"/>
              </a:defRPr>
            </a:lvl1pPr>
          </a:lstStyle>
          <a:p>
            <a:pPr>
              <a:defRPr/>
            </a:pPr>
            <a:fld id="{BBF08DED-5DD1-C446-AF1F-7900A14B673F}" type="slidenum">
              <a:rPr lang="en-US"/>
              <a:pPr>
                <a:defRPr/>
              </a:pPr>
              <a:t>‹#›</a:t>
            </a:fld>
            <a:endParaRPr lang="en-US"/>
          </a:p>
        </p:txBody>
      </p:sp>
    </p:spTree>
    <p:extLst>
      <p:ext uri="{BB962C8B-B14F-4D97-AF65-F5344CB8AC3E}">
        <p14:creationId xmlns:p14="http://schemas.microsoft.com/office/powerpoint/2010/main" val="32658901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3005138" cy="460375"/>
          </a:xfrm>
          <a:prstGeom prst="rect">
            <a:avLst/>
          </a:prstGeom>
          <a:noFill/>
          <a:ln w="9525">
            <a:noFill/>
            <a:miter lim="800000"/>
            <a:headEnd/>
            <a:tailEnd/>
          </a:ln>
          <a:effectLst/>
        </p:spPr>
        <p:txBody>
          <a:bodyPr vert="horz" wrap="square" lIns="92304" tIns="46152" rIns="92304" bIns="46152" numCol="1" anchor="t" anchorCtr="0" compatLnSpc="1">
            <a:prstTxWarp prst="textNoShape">
              <a:avLst/>
            </a:prstTxWarp>
          </a:bodyPr>
          <a:lstStyle>
            <a:lvl1pPr algn="l" defTabSz="923925">
              <a:defRPr b="0">
                <a:latin typeface="Arial" pitchFamily="-109" charset="0"/>
              </a:defRPr>
            </a:lvl1pPr>
          </a:lstStyle>
          <a:p>
            <a:pPr>
              <a:defRPr/>
            </a:pPr>
            <a:endParaRPr lang="en-US"/>
          </a:p>
        </p:txBody>
      </p:sp>
      <p:sp>
        <p:nvSpPr>
          <p:cNvPr id="70659" name="Rectangle 3"/>
          <p:cNvSpPr>
            <a:spLocks noGrp="1" noChangeArrowheads="1"/>
          </p:cNvSpPr>
          <p:nvPr>
            <p:ph type="dt" idx="1"/>
          </p:nvPr>
        </p:nvSpPr>
        <p:spPr bwMode="auto">
          <a:xfrm>
            <a:off x="3927475" y="0"/>
            <a:ext cx="3005138" cy="460375"/>
          </a:xfrm>
          <a:prstGeom prst="rect">
            <a:avLst/>
          </a:prstGeom>
          <a:noFill/>
          <a:ln w="9525">
            <a:noFill/>
            <a:miter lim="800000"/>
            <a:headEnd/>
            <a:tailEnd/>
          </a:ln>
          <a:effectLst/>
        </p:spPr>
        <p:txBody>
          <a:bodyPr vert="horz" wrap="square" lIns="92304" tIns="46152" rIns="92304" bIns="46152" numCol="1" anchor="t" anchorCtr="0" compatLnSpc="1">
            <a:prstTxWarp prst="textNoShape">
              <a:avLst/>
            </a:prstTxWarp>
          </a:bodyPr>
          <a:lstStyle>
            <a:lvl1pPr algn="r" defTabSz="923925">
              <a:defRPr b="0">
                <a:latin typeface="Arial" pitchFamily="-109" charset="0"/>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62050" y="690563"/>
            <a:ext cx="4611688" cy="3459162"/>
          </a:xfrm>
          <a:prstGeom prst="rect">
            <a:avLst/>
          </a:prstGeom>
          <a:noFill/>
          <a:ln w="9525">
            <a:solidFill>
              <a:srgbClr val="000000"/>
            </a:solidFill>
            <a:miter lim="800000"/>
            <a:headEnd/>
            <a:tailEnd/>
          </a:ln>
        </p:spPr>
      </p:sp>
      <p:sp>
        <p:nvSpPr>
          <p:cNvPr id="70661" name="Rectangle 5"/>
          <p:cNvSpPr>
            <a:spLocks noGrp="1" noChangeArrowheads="1"/>
          </p:cNvSpPr>
          <p:nvPr>
            <p:ph type="body" sz="quarter" idx="3"/>
          </p:nvPr>
        </p:nvSpPr>
        <p:spPr bwMode="auto">
          <a:xfrm>
            <a:off x="693738" y="4379913"/>
            <a:ext cx="5546725" cy="4149725"/>
          </a:xfrm>
          <a:prstGeom prst="rect">
            <a:avLst/>
          </a:prstGeom>
          <a:noFill/>
          <a:ln w="9525">
            <a:noFill/>
            <a:miter lim="800000"/>
            <a:headEnd/>
            <a:tailEnd/>
          </a:ln>
          <a:effectLst/>
        </p:spPr>
        <p:txBody>
          <a:bodyPr vert="horz" wrap="square" lIns="92304" tIns="46152" rIns="92304" bIns="4615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0662" name="Rectangle 6"/>
          <p:cNvSpPr>
            <a:spLocks noGrp="1" noChangeArrowheads="1"/>
          </p:cNvSpPr>
          <p:nvPr>
            <p:ph type="ftr" sz="quarter" idx="4"/>
          </p:nvPr>
        </p:nvSpPr>
        <p:spPr bwMode="auto">
          <a:xfrm>
            <a:off x="0" y="8758238"/>
            <a:ext cx="3005138" cy="460375"/>
          </a:xfrm>
          <a:prstGeom prst="rect">
            <a:avLst/>
          </a:prstGeom>
          <a:noFill/>
          <a:ln w="9525">
            <a:noFill/>
            <a:miter lim="800000"/>
            <a:headEnd/>
            <a:tailEnd/>
          </a:ln>
          <a:effectLst/>
        </p:spPr>
        <p:txBody>
          <a:bodyPr vert="horz" wrap="square" lIns="92304" tIns="46152" rIns="92304" bIns="46152" numCol="1" anchor="b" anchorCtr="0" compatLnSpc="1">
            <a:prstTxWarp prst="textNoShape">
              <a:avLst/>
            </a:prstTxWarp>
          </a:bodyPr>
          <a:lstStyle>
            <a:lvl1pPr algn="l" defTabSz="923925">
              <a:defRPr b="0">
                <a:latin typeface="Arial" pitchFamily="-109" charset="0"/>
              </a:defRPr>
            </a:lvl1pPr>
          </a:lstStyle>
          <a:p>
            <a:pPr>
              <a:defRPr/>
            </a:pPr>
            <a:endParaRPr lang="en-US"/>
          </a:p>
        </p:txBody>
      </p:sp>
      <p:sp>
        <p:nvSpPr>
          <p:cNvPr id="70663" name="Rectangle 7"/>
          <p:cNvSpPr>
            <a:spLocks noGrp="1" noChangeArrowheads="1"/>
          </p:cNvSpPr>
          <p:nvPr>
            <p:ph type="sldNum" sz="quarter" idx="5"/>
          </p:nvPr>
        </p:nvSpPr>
        <p:spPr bwMode="auto">
          <a:xfrm>
            <a:off x="3927475" y="8758238"/>
            <a:ext cx="3005138" cy="460375"/>
          </a:xfrm>
          <a:prstGeom prst="rect">
            <a:avLst/>
          </a:prstGeom>
          <a:noFill/>
          <a:ln w="9525">
            <a:noFill/>
            <a:miter lim="800000"/>
            <a:headEnd/>
            <a:tailEnd/>
          </a:ln>
          <a:effectLst/>
        </p:spPr>
        <p:txBody>
          <a:bodyPr vert="horz" wrap="square" lIns="92304" tIns="46152" rIns="92304" bIns="46152" numCol="1" anchor="b" anchorCtr="0" compatLnSpc="1">
            <a:prstTxWarp prst="textNoShape">
              <a:avLst/>
            </a:prstTxWarp>
          </a:bodyPr>
          <a:lstStyle>
            <a:lvl1pPr algn="r" defTabSz="923925">
              <a:defRPr b="0">
                <a:latin typeface="Arial" pitchFamily="-109" charset="0"/>
              </a:defRPr>
            </a:lvl1pPr>
          </a:lstStyle>
          <a:p>
            <a:pPr>
              <a:defRPr/>
            </a:pPr>
            <a:fld id="{2651A8F6-0DAF-3245-ABCD-6CAFA2B78D60}" type="slidenum">
              <a:rPr lang="en-US"/>
              <a:pPr>
                <a:defRPr/>
              </a:pPr>
              <a:t>‹#›</a:t>
            </a:fld>
            <a:endParaRPr lang="en-US"/>
          </a:p>
        </p:txBody>
      </p:sp>
    </p:spTree>
    <p:extLst>
      <p:ext uri="{BB962C8B-B14F-4D97-AF65-F5344CB8AC3E}">
        <p14:creationId xmlns:p14="http://schemas.microsoft.com/office/powerpoint/2010/main" val="94482723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09"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2pPr>
    <a:lvl3pPr marL="9144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3pPr>
    <a:lvl4pPr marL="13716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4pPr>
    <a:lvl5pPr marL="18288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EE3FD-F913-AC40-B3F9-BE459A1DDF61}" type="slidenum">
              <a:rPr lang="en-US" smtClean="0"/>
              <a:pPr/>
              <a:t>2</a:t>
            </a:fld>
            <a:endParaRPr lang="en-US"/>
          </a:p>
        </p:txBody>
      </p:sp>
    </p:spTree>
    <p:extLst>
      <p:ext uri="{BB962C8B-B14F-4D97-AF65-F5344CB8AC3E}">
        <p14:creationId xmlns:p14="http://schemas.microsoft.com/office/powerpoint/2010/main" val="112813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GSN is fundamentally important for</a:t>
            </a:r>
            <a:r>
              <a:rPr lang="en-US" baseline="0" dirty="0" smtClean="0"/>
              <a:t> scientific discovery in earth sciences;   earth structure and dynamics of the earth’s interior</a:t>
            </a:r>
          </a:p>
          <a:p>
            <a:r>
              <a:rPr lang="en-US" baseline="0" dirty="0" smtClean="0"/>
              <a:t>Physics of great earthquakes  (e.g. the M&gt;9 Sumatra and Japan earthquakes and tsunamis.    Has provided decade long high quality recordings.</a:t>
            </a:r>
          </a:p>
          <a:p>
            <a:r>
              <a:rPr lang="en-US" baseline="0" dirty="0" smtClean="0"/>
              <a:t>Cornerstone facility for seismology</a:t>
            </a:r>
          </a:p>
          <a:p>
            <a:endParaRPr lang="en-US" baseline="0" dirty="0" smtClean="0"/>
          </a:p>
          <a:p>
            <a:r>
              <a:rPr lang="en-US" baseline="0" dirty="0" smtClean="0"/>
              <a:t>Isocontours of mantle plumes identified using waveform modeling of GSN data. A few weeks ago in Nature </a:t>
            </a:r>
            <a:r>
              <a:rPr lang="en-US" baseline="0" dirty="0" smtClean="0">
                <a:sym typeface="Wingdings" panose="05000000000000000000" pitchFamily="2" charset="2"/>
              </a:rPr>
              <a:t> GSN still enabling cutting edge science!</a:t>
            </a:r>
            <a:endParaRPr lang="en-US" dirty="0"/>
          </a:p>
        </p:txBody>
      </p:sp>
      <p:sp>
        <p:nvSpPr>
          <p:cNvPr id="4" name="Slide Number Placeholder 3"/>
          <p:cNvSpPr>
            <a:spLocks noGrp="1"/>
          </p:cNvSpPr>
          <p:nvPr>
            <p:ph type="sldNum" sz="quarter" idx="10"/>
          </p:nvPr>
        </p:nvSpPr>
        <p:spPr/>
        <p:txBody>
          <a:bodyPr/>
          <a:lstStyle/>
          <a:p>
            <a:fld id="{AABEE3FD-F913-AC40-B3F9-BE459A1DDF61}" type="slidenum">
              <a:rPr lang="en-US" smtClean="0">
                <a:solidFill>
                  <a:prstClr val="black"/>
                </a:solidFill>
                <a:latin typeface="Calibri"/>
              </a:rPr>
              <a:pPr/>
              <a:t>6</a:t>
            </a:fld>
            <a:endParaRPr lang="en-US" dirty="0">
              <a:solidFill>
                <a:prstClr val="black"/>
              </a:solidFill>
              <a:latin typeface="Calibri"/>
            </a:endParaRPr>
          </a:p>
        </p:txBody>
      </p:sp>
    </p:spTree>
    <p:extLst>
      <p:ext uri="{BB962C8B-B14F-4D97-AF65-F5344CB8AC3E}">
        <p14:creationId xmlns:p14="http://schemas.microsoft.com/office/powerpoint/2010/main" val="2306768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Original</a:t>
            </a:r>
            <a:r>
              <a:rPr lang="en-US" sz="1200" kern="1200" baseline="0" dirty="0" smtClean="0">
                <a:solidFill>
                  <a:schemeClr val="tx1"/>
                </a:solidFill>
                <a:effectLst/>
                <a:latin typeface="+mn-lt"/>
                <a:ea typeface="+mn-ea"/>
                <a:cs typeface="+mn-cs"/>
              </a:rPr>
              <a:t> design goals were : a global network of uniformly spaced stations, capable of recording the full range of seismic signals in real time.  </a:t>
            </a:r>
            <a:r>
              <a:rPr lang="en-US" sz="1200" kern="1200" dirty="0" smtClean="0">
                <a:solidFill>
                  <a:schemeClr val="tx1"/>
                </a:solidFill>
                <a:effectLst/>
                <a:latin typeface="+mn-lt"/>
                <a:ea typeface="+mn-ea"/>
                <a:cs typeface="+mn-cs"/>
              </a:rPr>
              <a:t>The GSN deploys multiple sensors at each station in order to</a:t>
            </a:r>
          </a:p>
          <a:p>
            <a:r>
              <a:rPr lang="en-US" sz="1200" kern="1200" dirty="0" smtClean="0">
                <a:solidFill>
                  <a:schemeClr val="tx1"/>
                </a:solidFill>
                <a:effectLst/>
                <a:latin typeface="+mn-lt"/>
                <a:ea typeface="+mn-ea"/>
                <a:cs typeface="+mn-cs"/>
              </a:rPr>
              <a:t>meet the network’s very broad frequency band and high dynamic</a:t>
            </a:r>
          </a:p>
          <a:p>
            <a:r>
              <a:rPr lang="en-US" sz="1200" kern="1200" dirty="0" smtClean="0">
                <a:solidFill>
                  <a:schemeClr val="tx1"/>
                </a:solidFill>
                <a:effectLst/>
                <a:latin typeface="+mn-lt"/>
                <a:ea typeface="+mn-ea"/>
                <a:cs typeface="+mn-cs"/>
              </a:rPr>
              <a:t>range design goals. No single seismic sensor can currently</a:t>
            </a:r>
          </a:p>
          <a:p>
            <a:r>
              <a:rPr lang="en-US" sz="1200" kern="1200" dirty="0" smtClean="0">
                <a:solidFill>
                  <a:schemeClr val="tx1"/>
                </a:solidFill>
                <a:effectLst/>
                <a:latin typeface="+mn-lt"/>
                <a:ea typeface="+mn-ea"/>
                <a:cs typeface="+mn-cs"/>
              </a:rPr>
              <a:t>capture all signals of interest.</a:t>
            </a:r>
          </a:p>
          <a:p>
            <a:r>
              <a:rPr lang="en-US" sz="1200" kern="1200" dirty="0" smtClean="0">
                <a:solidFill>
                  <a:schemeClr val="tx1"/>
                </a:solidFill>
                <a:effectLst/>
                <a:latin typeface="+mn-lt"/>
                <a:ea typeface="+mn-ea"/>
                <a:cs typeface="+mn-cs"/>
              </a:rPr>
              <a:t>The primary (very broadband) seismometers used to capture</a:t>
            </a:r>
          </a:p>
          <a:p>
            <a:r>
              <a:rPr lang="en-US" sz="1200" kern="1200" dirty="0" smtClean="0">
                <a:solidFill>
                  <a:schemeClr val="tx1"/>
                </a:solidFill>
                <a:effectLst/>
                <a:latin typeface="+mn-lt"/>
                <a:ea typeface="+mn-ea"/>
                <a:cs typeface="+mn-cs"/>
              </a:rPr>
              <a:t>long period (&lt; 0.003Hz) free oscillations and </a:t>
            </a:r>
            <a:r>
              <a:rPr lang="en-US" sz="1200" kern="1200" dirty="0" err="1" smtClean="0">
                <a:solidFill>
                  <a:schemeClr val="tx1"/>
                </a:solidFill>
                <a:effectLst/>
                <a:latin typeface="+mn-lt"/>
                <a:ea typeface="+mn-ea"/>
                <a:cs typeface="+mn-cs"/>
              </a:rPr>
              <a:t>teleseismic</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body and surface waves are paired in secondary (broadband</a:t>
            </a:r>
          </a:p>
          <a:p>
            <a:r>
              <a:rPr lang="en-US" sz="1200" kern="1200" dirty="0" smtClean="0">
                <a:solidFill>
                  <a:schemeClr val="tx1"/>
                </a:solidFill>
                <a:effectLst/>
                <a:latin typeface="+mn-lt"/>
                <a:ea typeface="+mn-ea"/>
                <a:cs typeface="+mn-cs"/>
              </a:rPr>
              <a:t>sensors that record high-frequency (&gt; 10 Hz) regional</a:t>
            </a:r>
          </a:p>
          <a:p>
            <a:r>
              <a:rPr lang="en-US" sz="1200" kern="1200" dirty="0" smtClean="0">
                <a:solidFill>
                  <a:schemeClr val="tx1"/>
                </a:solidFill>
                <a:effectLst/>
                <a:latin typeface="+mn-lt"/>
                <a:ea typeface="+mn-ea"/>
                <a:cs typeface="+mn-cs"/>
              </a:rPr>
              <a:t>signals.)</a:t>
            </a:r>
          </a:p>
          <a:p>
            <a:endParaRPr lang="en-US" dirty="0"/>
          </a:p>
        </p:txBody>
      </p:sp>
      <p:sp>
        <p:nvSpPr>
          <p:cNvPr id="4" name="Slide Number Placeholder 3"/>
          <p:cNvSpPr>
            <a:spLocks noGrp="1"/>
          </p:cNvSpPr>
          <p:nvPr>
            <p:ph type="sldNum" sz="quarter" idx="10"/>
          </p:nvPr>
        </p:nvSpPr>
        <p:spPr/>
        <p:txBody>
          <a:bodyPr/>
          <a:lstStyle/>
          <a:p>
            <a:fld id="{219B996D-18F4-ED4F-8FE7-E3033F8F2945}" type="slidenum">
              <a:rPr lang="en-US" smtClean="0"/>
              <a:t>10</a:t>
            </a:fld>
            <a:endParaRPr lang="en-US"/>
          </a:p>
        </p:txBody>
      </p:sp>
    </p:spTree>
    <p:extLst>
      <p:ext uri="{BB962C8B-B14F-4D97-AF65-F5344CB8AC3E}">
        <p14:creationId xmlns:p14="http://schemas.microsoft.com/office/powerpoint/2010/main" val="59567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GSN has recently purchased a suite of new VBB borehole sensors to replace the failing old KS-54000 borehole sensors. The results of recent testing of these sensors indicates that they meet the GSN specifications.</a:t>
            </a:r>
            <a:endParaRPr lang="en-US" dirty="0"/>
          </a:p>
        </p:txBody>
      </p:sp>
      <p:sp>
        <p:nvSpPr>
          <p:cNvPr id="4" name="Slide Number Placeholder 3"/>
          <p:cNvSpPr>
            <a:spLocks noGrp="1"/>
          </p:cNvSpPr>
          <p:nvPr>
            <p:ph type="sldNum" sz="quarter" idx="10"/>
          </p:nvPr>
        </p:nvSpPr>
        <p:spPr/>
        <p:txBody>
          <a:bodyPr/>
          <a:lstStyle/>
          <a:p>
            <a:fld id="{AABEE3FD-F913-AC40-B3F9-BE459A1DDF61}" type="slidenum">
              <a:rPr lang="en-US" smtClean="0"/>
              <a:t>11</a:t>
            </a:fld>
            <a:endParaRPr lang="en-US" dirty="0"/>
          </a:p>
        </p:txBody>
      </p:sp>
    </p:spTree>
    <p:extLst>
      <p:ext uri="{BB962C8B-B14F-4D97-AF65-F5344CB8AC3E}">
        <p14:creationId xmlns:p14="http://schemas.microsoft.com/office/powerpoint/2010/main" val="2286669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important need identified by the review committee was maintaining state-of-the-art equipment in the GSN.  A high priority has been replacement of the aging KS54000 borehole sensors at about 40 of the GSN sites. Progress continues on this front, part of a $5.2M interagency agreement between the DOE and USGS that IRIS helped facilitate.   </a:t>
            </a:r>
            <a:r>
              <a:rPr lang="en-US" sz="1200" b="0" i="0" u="none" strike="noStrike" kern="1200" baseline="0" dirty="0" smtClean="0">
                <a:solidFill>
                  <a:schemeClr val="tx1"/>
                </a:solidFill>
                <a:latin typeface="+mn-lt"/>
                <a:ea typeface="+mn-ea"/>
                <a:cs typeface="+mn-cs"/>
              </a:rPr>
              <a:t>The first prototype VBB borehole sensor was delivered by </a:t>
            </a:r>
            <a:r>
              <a:rPr lang="en-US" sz="1200" b="0" i="0" u="none" strike="noStrike" kern="1200" baseline="0" dirty="0" err="1" smtClean="0">
                <a:solidFill>
                  <a:schemeClr val="tx1"/>
                </a:solidFill>
                <a:latin typeface="+mn-lt"/>
                <a:ea typeface="+mn-ea"/>
                <a:cs typeface="+mn-cs"/>
              </a:rPr>
              <a:t>Kinemetrics</a:t>
            </a:r>
            <a:r>
              <a:rPr lang="en-US" sz="1200" b="0" i="0" u="none" strike="noStrike" kern="1200" baseline="0" dirty="0" smtClean="0">
                <a:solidFill>
                  <a:schemeClr val="tx1"/>
                </a:solidFill>
                <a:latin typeface="+mn-lt"/>
                <a:ea typeface="+mn-ea"/>
                <a:cs typeface="+mn-cs"/>
              </a:rPr>
              <a:t> to the USGS Albuquerque Seismic Laboratory (ASL) last Fall and installed in December 2015. Testing at ASL showed that this prototype met all of the required specifications. The second phase of the project is underway with the anticipated delivery of three pre-production units in summer 2016. The USGS also received an additional $1.6M from Congress in its FY16 budget. These funds are designated for GSN infrastructure improvements and VBB borehole sensor deployments. </a:t>
            </a:r>
            <a:endParaRPr lang="en-US" dirty="0" smtClean="0"/>
          </a:p>
        </p:txBody>
      </p:sp>
      <p:sp>
        <p:nvSpPr>
          <p:cNvPr id="4" name="Slide Number Placeholder 3"/>
          <p:cNvSpPr>
            <a:spLocks noGrp="1"/>
          </p:cNvSpPr>
          <p:nvPr>
            <p:ph type="sldNum" sz="quarter" idx="10"/>
          </p:nvPr>
        </p:nvSpPr>
        <p:spPr/>
        <p:txBody>
          <a:bodyPr/>
          <a:lstStyle/>
          <a:p>
            <a:fld id="{219B996D-18F4-ED4F-8FE7-E3033F8F2945}" type="slidenum">
              <a:rPr lang="en-US" smtClean="0"/>
              <a:t>12</a:t>
            </a:fld>
            <a:endParaRPr lang="en-US"/>
          </a:p>
        </p:txBody>
      </p:sp>
    </p:spTree>
    <p:extLst>
      <p:ext uri="{BB962C8B-B14F-4D97-AF65-F5344CB8AC3E}">
        <p14:creationId xmlns:p14="http://schemas.microsoft.com/office/powerpoint/2010/main" val="4150992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An important part of IRIS’ success over the years has been its commitment to free and open exchange of data.  The size of the IRIS data archive continues to grow exponentially, now</a:t>
            </a:r>
            <a:r>
              <a:rPr lang="en-US" sz="1200" baseline="0" dirty="0" smtClean="0"/>
              <a:t> totaling about 400 Tb. </a:t>
            </a:r>
            <a:endParaRPr lang="en-US" sz="1200" dirty="0" smtClean="0"/>
          </a:p>
          <a:p>
            <a:endParaRPr lang="en-US" sz="1200" dirty="0" smtClean="0"/>
          </a:p>
          <a:p>
            <a:r>
              <a:rPr lang="en-US" sz="1200" dirty="0" smtClean="0"/>
              <a:t>To manage these incredible data volumes,</a:t>
            </a:r>
            <a:r>
              <a:rPr lang="en-US" sz="1200" baseline="0" dirty="0" smtClean="0"/>
              <a:t> IRIS has pioneered d</a:t>
            </a:r>
            <a:r>
              <a:rPr lang="en-US" sz="1200" dirty="0" smtClean="0"/>
              <a:t>ata discovery &amp; access enabled through </a:t>
            </a:r>
            <a:r>
              <a:rPr lang="en-US" sz="1200" dirty="0" err="1" smtClean="0"/>
              <a:t>webservice</a:t>
            </a:r>
            <a:r>
              <a:rPr lang="en-US" sz="1200" dirty="0" smtClean="0"/>
              <a:t> and batch mode interface; in the coming year we will be exploring utilizing cloud services in managing these data</a:t>
            </a:r>
          </a:p>
        </p:txBody>
      </p:sp>
      <p:sp>
        <p:nvSpPr>
          <p:cNvPr id="4" name="Slide Number Placeholder 3"/>
          <p:cNvSpPr>
            <a:spLocks noGrp="1"/>
          </p:cNvSpPr>
          <p:nvPr>
            <p:ph type="sldNum" sz="quarter" idx="10"/>
          </p:nvPr>
        </p:nvSpPr>
        <p:spPr/>
        <p:txBody>
          <a:bodyPr/>
          <a:lstStyle/>
          <a:p>
            <a:fld id="{219B996D-18F4-ED4F-8FE7-E3033F8F2945}" type="slidenum">
              <a:rPr lang="en-US" smtClean="0"/>
              <a:t>14</a:t>
            </a:fld>
            <a:endParaRPr lang="en-US"/>
          </a:p>
        </p:txBody>
      </p:sp>
    </p:spTree>
    <p:extLst>
      <p:ext uri="{BB962C8B-B14F-4D97-AF65-F5344CB8AC3E}">
        <p14:creationId xmlns:p14="http://schemas.microsoft.com/office/powerpoint/2010/main" val="2767916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0">
              <a:srgbClr val="D6E9FF">
                <a:alpha val="80000"/>
              </a:srgbClr>
            </a:gs>
            <a:gs pos="100000">
              <a:srgbClr val="000000">
                <a:alpha val="75000"/>
              </a:srgbClr>
            </a:gs>
          </a:gsLst>
          <a:lin ang="0" scaled="1"/>
          <a:tileRect/>
        </a:gradFill>
        <a:effectLst/>
      </p:bgPr>
    </p:bg>
    <p:spTree>
      <p:nvGrpSpPr>
        <p:cNvPr id="1" name=""/>
        <p:cNvGrpSpPr/>
        <p:nvPr/>
      </p:nvGrpSpPr>
      <p:grpSpPr>
        <a:xfrm>
          <a:off x="0" y="0"/>
          <a:ext cx="0" cy="0"/>
          <a:chOff x="0" y="0"/>
          <a:chExt cx="0" cy="0"/>
        </a:xfrm>
      </p:grpSpPr>
      <p:sp>
        <p:nvSpPr>
          <p:cNvPr id="2143235" name="Rectangle 3"/>
          <p:cNvSpPr>
            <a:spLocks noGrp="1" noChangeArrowheads="1"/>
          </p:cNvSpPr>
          <p:nvPr>
            <p:ph type="ctrTitle"/>
          </p:nvPr>
        </p:nvSpPr>
        <p:spPr>
          <a:xfrm>
            <a:off x="838200" y="228600"/>
            <a:ext cx="7772400" cy="1143000"/>
          </a:xfrm>
        </p:spPr>
        <p:txBody>
          <a:bodyPr/>
          <a:lstStyle>
            <a:lvl1pPr>
              <a:defRPr>
                <a:solidFill>
                  <a:schemeClr val="bg1"/>
                </a:solidFill>
              </a:defRPr>
            </a:lvl1pPr>
          </a:lstStyle>
          <a:p>
            <a:r>
              <a:rPr lang="en-US"/>
              <a:t>Click to edit Master title style</a:t>
            </a:r>
          </a:p>
        </p:txBody>
      </p:sp>
      <p:sp>
        <p:nvSpPr>
          <p:cNvPr id="2143236" name="Rectangle 4"/>
          <p:cNvSpPr>
            <a:spLocks noGrp="1" noChangeArrowheads="1"/>
          </p:cNvSpPr>
          <p:nvPr>
            <p:ph type="subTitle" idx="1"/>
          </p:nvPr>
        </p:nvSpPr>
        <p:spPr>
          <a:xfrm>
            <a:off x="2362200" y="1676400"/>
            <a:ext cx="6400800" cy="1752600"/>
          </a:xfrm>
        </p:spPr>
        <p:txBody>
          <a:bodyPr/>
          <a:lstStyle>
            <a:lvl1pPr marL="0" indent="0" algn="ctr">
              <a:buFont typeface="Arial" pitchFamily="-109" charset="0"/>
              <a:buNone/>
              <a:defRPr>
                <a:solidFill>
                  <a:schemeClr val="bg1"/>
                </a:solidFill>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solidFill>
                  <a:schemeClr val="bg1"/>
                </a:solidFill>
              </a:defRPr>
            </a:lvl1pPr>
          </a:lstStyle>
          <a:p>
            <a:pPr>
              <a:defRPr/>
            </a:pPr>
            <a:endParaRPr lang="en-US"/>
          </a:p>
        </p:txBody>
      </p:sp>
      <p:sp>
        <p:nvSpPr>
          <p:cNvPr id="6" name="Rectangle 6"/>
          <p:cNvSpPr>
            <a:spLocks noGrp="1" noChangeArrowheads="1"/>
          </p:cNvSpPr>
          <p:nvPr>
            <p:ph type="ftr" sz="quarter" idx="11"/>
          </p:nvPr>
        </p:nvSpPr>
        <p:spPr/>
        <p:txBody>
          <a:bodyPr/>
          <a:lstStyle>
            <a:lvl1pPr>
              <a:defRPr>
                <a:solidFill>
                  <a:schemeClr val="bg1"/>
                </a:solidFill>
              </a:defRPr>
            </a:lvl1pPr>
          </a:lstStyle>
          <a:p>
            <a:pPr>
              <a:defRPr/>
            </a:pPr>
            <a:endParaRPr lang="en-US"/>
          </a:p>
        </p:txBody>
      </p:sp>
      <p:sp>
        <p:nvSpPr>
          <p:cNvPr id="7" name="Rectangle 7"/>
          <p:cNvSpPr>
            <a:spLocks noGrp="1" noChangeArrowheads="1"/>
          </p:cNvSpPr>
          <p:nvPr>
            <p:ph type="sldNum" sz="quarter" idx="12"/>
          </p:nvPr>
        </p:nvSpPr>
        <p:spPr>
          <a:xfrm>
            <a:off x="6553200" y="6248400"/>
            <a:ext cx="1905000" cy="457200"/>
          </a:xfrm>
        </p:spPr>
        <p:txBody>
          <a:bodyPr/>
          <a:lstStyle>
            <a:lvl1pPr>
              <a:defRPr>
                <a:solidFill>
                  <a:schemeClr val="bg1"/>
                </a:solidFill>
              </a:defRPr>
            </a:lvl1pPr>
          </a:lstStyle>
          <a:p>
            <a:pPr>
              <a:defRPr/>
            </a:pPr>
            <a:fld id="{7B3203D0-47BC-404D-AA64-320A3B378AF7}" type="slidenum">
              <a:rPr lang="en-US"/>
              <a:pPr>
                <a:defRPr/>
              </a:pPr>
              <a:t>‹#›</a:t>
            </a:fld>
            <a:endParaRPr lang="en-US"/>
          </a:p>
        </p:txBody>
      </p:sp>
      <p:pic>
        <p:nvPicPr>
          <p:cNvPr id="8" name="Picture 7" descr="banner2.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9144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B14F198-5987-8641-9F4D-88DB1FEFEE7B}" type="slidenum">
              <a:rPr lang="en-US"/>
              <a:pPr>
                <a:defRPr/>
              </a:pPr>
              <a:t>‹#›</a:t>
            </a:fld>
            <a:endParaRPr lang="en-US"/>
          </a:p>
        </p:txBody>
      </p:sp>
      <p:pic>
        <p:nvPicPr>
          <p:cNvPr id="7" name="Picture 6" descr="banner2.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9144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066800"/>
            <a:ext cx="19431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066800"/>
            <a:ext cx="5676900"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A0D307A-D018-7549-86B8-44A6C1358E69}" type="slidenum">
              <a:rPr lang="en-US"/>
              <a:pPr>
                <a:defRPr/>
              </a:pPr>
              <a:t>‹#›</a:t>
            </a:fld>
            <a:endParaRPr lang="en-US"/>
          </a:p>
        </p:txBody>
      </p:sp>
      <p:pic>
        <p:nvPicPr>
          <p:cNvPr id="7" name="Picture 6" descr="banner2.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91440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772400" cy="1066800"/>
          </a:xfrm>
        </p:spPr>
        <p:txBody>
          <a:bodyPr/>
          <a:lstStyle/>
          <a:p>
            <a:r>
              <a:rPr lang="en-US"/>
              <a:t>Click to edit Master title style</a:t>
            </a:r>
          </a:p>
        </p:txBody>
      </p:sp>
      <p:sp>
        <p:nvSpPr>
          <p:cNvPr id="3" name="Text Placeholder 2"/>
          <p:cNvSpPr>
            <a:spLocks noGrp="1"/>
          </p:cNvSpPr>
          <p:nvPr>
            <p:ph type="body" sz="half" idx="1"/>
          </p:nvPr>
        </p:nvSpPr>
        <p:spPr>
          <a:xfrm>
            <a:off x="685800" y="2209800"/>
            <a:ext cx="381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2209800"/>
            <a:ext cx="3810000" cy="3810000"/>
          </a:xfrm>
        </p:spPr>
        <p:txBody>
          <a:bodyPr/>
          <a:lstStyle/>
          <a:p>
            <a:pPr lvl="0"/>
            <a:endParaRPr lang="en-US" noProof="0"/>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F6AAE82-5E37-414C-8C14-1CE5E4AABF2A}" type="slidenum">
              <a:rPr lang="en-US"/>
              <a:pPr>
                <a:defRPr/>
              </a:pPr>
              <a:t>‹#›</a:t>
            </a:fld>
            <a:endParaRPr lang="en-US"/>
          </a:p>
        </p:txBody>
      </p:sp>
      <p:pic>
        <p:nvPicPr>
          <p:cNvPr id="8" name="Picture 7" descr="banner2.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9144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772400" cy="1066800"/>
          </a:xfrm>
        </p:spPr>
        <p:txBody>
          <a:bodyPr/>
          <a:lstStyle/>
          <a:p>
            <a:r>
              <a:rPr lang="en-US"/>
              <a:t>Click to edit Master title style</a:t>
            </a:r>
          </a:p>
        </p:txBody>
      </p:sp>
      <p:sp>
        <p:nvSpPr>
          <p:cNvPr id="3" name="Text Placeholder 2"/>
          <p:cNvSpPr>
            <a:spLocks noGrp="1"/>
          </p:cNvSpPr>
          <p:nvPr>
            <p:ph type="body" sz="half" idx="1"/>
          </p:nvPr>
        </p:nvSpPr>
        <p:spPr>
          <a:xfrm>
            <a:off x="685800" y="2209800"/>
            <a:ext cx="381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09800"/>
            <a:ext cx="381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6875059-FDC1-6D46-AE74-C334E4938A2D}" type="slidenum">
              <a:rPr lang="en-US"/>
              <a:pPr>
                <a:defRPr/>
              </a:pPr>
              <a:t>‹#›</a:t>
            </a:fld>
            <a:endParaRPr lang="en-US"/>
          </a:p>
        </p:txBody>
      </p:sp>
      <p:pic>
        <p:nvPicPr>
          <p:cNvPr id="8" name="Picture 7" descr="banner2.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9144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CA376FB-78AD-174D-AE45-E1420FD1058B}" type="slidenum">
              <a:rPr lang="en-US"/>
              <a:pPr>
                <a:defRPr/>
              </a:pPr>
              <a:t>‹#›</a:t>
            </a:fld>
            <a:endParaRPr lang="en-US"/>
          </a:p>
        </p:txBody>
      </p:sp>
      <p:pic>
        <p:nvPicPr>
          <p:cNvPr id="7" name="Picture 6" descr="banner2.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9144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7BC3F3F8-EA31-D044-955D-0F8C1592232F}" type="slidenum">
              <a:rPr lang="en-US"/>
              <a:pPr>
                <a:defRPr/>
              </a:pPr>
              <a:t>‹#›</a:t>
            </a:fld>
            <a:endParaRPr lang="en-US"/>
          </a:p>
        </p:txBody>
      </p:sp>
      <p:pic>
        <p:nvPicPr>
          <p:cNvPr id="7" name="Picture 6" descr="banner2.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9144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2098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098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5416E113-0630-0743-B9E8-56D26D434B4A}" type="slidenum">
              <a:rPr lang="en-US"/>
              <a:pPr>
                <a:defRPr/>
              </a:pPr>
              <a:t>‹#›</a:t>
            </a:fld>
            <a:endParaRPr lang="en-US"/>
          </a:p>
        </p:txBody>
      </p:sp>
      <p:pic>
        <p:nvPicPr>
          <p:cNvPr id="8" name="Picture 7" descr="banner2.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9144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5C1A1B7D-F147-C84E-9805-D44BAD579B26}" type="slidenum">
              <a:rPr lang="en-US"/>
              <a:pPr>
                <a:defRPr/>
              </a:pPr>
              <a:t>‹#›</a:t>
            </a:fld>
            <a:endParaRPr lang="en-US"/>
          </a:p>
        </p:txBody>
      </p:sp>
      <p:pic>
        <p:nvPicPr>
          <p:cNvPr id="10" name="Picture 9" descr="banner2.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9144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C001DB25-6882-774A-92E4-DA6AAC920066}" type="slidenum">
              <a:rPr lang="en-US"/>
              <a:pPr>
                <a:defRPr/>
              </a:pPr>
              <a:t>‹#›</a:t>
            </a:fld>
            <a:endParaRPr lang="en-US"/>
          </a:p>
        </p:txBody>
      </p:sp>
      <p:pic>
        <p:nvPicPr>
          <p:cNvPr id="6" name="Picture 5" descr="banner2.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9144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247D4205-4164-6749-A9D8-2308995FC8D8}" type="slidenum">
              <a:rPr lang="en-US"/>
              <a:pPr>
                <a:defRPr/>
              </a:pPr>
              <a:t>‹#›</a:t>
            </a:fld>
            <a:endParaRPr lang="en-US"/>
          </a:p>
        </p:txBody>
      </p:sp>
      <p:pic>
        <p:nvPicPr>
          <p:cNvPr id="5" name="Picture 4" descr="banner2.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9144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7CF78F5-FBDD-0540-B44E-61B8DD13E8B4}" type="slidenum">
              <a:rPr lang="en-US"/>
              <a:pPr>
                <a:defRPr/>
              </a:pPr>
              <a:t>‹#›</a:t>
            </a:fld>
            <a:endParaRPr lang="en-US"/>
          </a:p>
        </p:txBody>
      </p:sp>
      <p:pic>
        <p:nvPicPr>
          <p:cNvPr id="8" name="Picture 7" descr="banner2.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9144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4BB51BD-2551-7F49-B58D-ABFB37034C57}" type="slidenum">
              <a:rPr lang="en-US"/>
              <a:pPr>
                <a:defRPr/>
              </a:pPr>
              <a:t>‹#›</a:t>
            </a:fld>
            <a:endParaRPr lang="en-US"/>
          </a:p>
        </p:txBody>
      </p:sp>
      <p:pic>
        <p:nvPicPr>
          <p:cNvPr id="8" name="Picture 7" descr="banner2.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9695"/>
            <a:ext cx="9144000" cy="9144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6" Type="http://schemas.openxmlformats.org/officeDocument/2006/relationships/image" Target="../media/image2.png"/><Relationship Id="rId17"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685800" y="1066800"/>
            <a:ext cx="7772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4"/>
          <p:cNvSpPr>
            <a:spLocks noGrp="1" noChangeArrowheads="1"/>
          </p:cNvSpPr>
          <p:nvPr>
            <p:ph type="body" idx="1"/>
          </p:nvPr>
        </p:nvSpPr>
        <p:spPr bwMode="auto">
          <a:xfrm>
            <a:off x="685800" y="2209800"/>
            <a:ext cx="7772400" cy="3810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4221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latin typeface="Arial" pitchFamily="-109" charset="0"/>
                <a:ea typeface="+mn-ea"/>
                <a:cs typeface="+mn-cs"/>
              </a:defRPr>
            </a:lvl1pPr>
          </a:lstStyle>
          <a:p>
            <a:pPr>
              <a:defRPr/>
            </a:pPr>
            <a:endParaRPr lang="en-US"/>
          </a:p>
        </p:txBody>
      </p:sp>
      <p:sp>
        <p:nvSpPr>
          <p:cNvPr id="214221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0">
                <a:latin typeface="Arial" pitchFamily="-109" charset="0"/>
                <a:ea typeface="+mn-ea"/>
                <a:cs typeface="+mn-cs"/>
              </a:defRPr>
            </a:lvl1pPr>
          </a:lstStyle>
          <a:p>
            <a:pPr>
              <a:defRPr/>
            </a:pPr>
            <a:endParaRPr lang="en-US"/>
          </a:p>
        </p:txBody>
      </p:sp>
      <p:sp>
        <p:nvSpPr>
          <p:cNvPr id="2142215" name="Rectangle 7"/>
          <p:cNvSpPr>
            <a:spLocks noGrp="1" noChangeArrowheads="1"/>
          </p:cNvSpPr>
          <p:nvPr>
            <p:ph type="sldNum" sz="quarter" idx="4"/>
          </p:nvPr>
        </p:nvSpPr>
        <p:spPr bwMode="auto">
          <a:xfrm>
            <a:off x="7034213"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latin typeface="Arial" pitchFamily="-109" charset="0"/>
                <a:ea typeface="+mn-ea"/>
                <a:cs typeface="+mn-cs"/>
              </a:defRPr>
            </a:lvl1pPr>
          </a:lstStyle>
          <a:p>
            <a:pPr>
              <a:defRPr/>
            </a:pPr>
            <a:fld id="{1E62BF74-1A79-7649-BA9F-7835E4352CF7}" type="slidenum">
              <a:rPr lang="en-US"/>
              <a:pPr>
                <a:defRPr/>
              </a:pPr>
              <a:t>‹#›</a:t>
            </a:fld>
            <a:endParaRPr lang="en-US"/>
          </a:p>
        </p:txBody>
      </p:sp>
      <p:pic>
        <p:nvPicPr>
          <p:cNvPr id="1031" name="Picture 16" descr="ES_07_NoUnav_Banner"/>
          <p:cNvPicPr>
            <a:picLocks noChangeAspect="1" noChangeArrowheads="1"/>
          </p:cNvPicPr>
          <p:nvPr userDrawn="1"/>
        </p:nvPicPr>
        <p:blipFill>
          <a:blip r:embed="rId16"/>
          <a:srcRect/>
          <a:stretch>
            <a:fillRect/>
          </a:stretch>
        </p:blipFill>
        <p:spPr bwMode="auto">
          <a:xfrm>
            <a:off x="0" y="0"/>
            <a:ext cx="9144000" cy="866775"/>
          </a:xfrm>
          <a:prstGeom prst="rect">
            <a:avLst/>
          </a:prstGeom>
          <a:noFill/>
          <a:ln w="9525">
            <a:noFill/>
            <a:miter lim="800000"/>
            <a:headEnd/>
            <a:tailEnd/>
          </a:ln>
        </p:spPr>
      </p:pic>
      <p:pic>
        <p:nvPicPr>
          <p:cNvPr id="8" name="Picture 7" descr="banner2.jpg"/>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0" y="0"/>
            <a:ext cx="9144000" cy="914400"/>
          </a:xfrm>
          <a:prstGeom prst="rect">
            <a:avLst/>
          </a:prstGeom>
        </p:spPr>
      </p:pic>
    </p:spTree>
  </p:cSld>
  <p:clrMap bg1="lt1" tx1="dk1" bg2="lt2" tx2="dk2" accent1="accent1" accent2="accent2" accent3="accent3" accent4="accent4" accent5="accent5" accent6="accent6" hlink="hlink" folHlink="folHlink"/>
  <p:sldLayoutIdLst>
    <p:sldLayoutId id="2147483928"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Arial" pitchFamily="-11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112"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112"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112"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112"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109"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109"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109"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109"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tiff"/></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e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ris.edu/hq/programs/gsn"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CA376FB-78AD-174D-AE45-E1420FD1058B}" type="slidenum">
              <a:rPr lang="en-US" smtClean="0"/>
              <a:pPr>
                <a:defRPr/>
              </a:pPr>
              <a:t>1</a:t>
            </a:fld>
            <a:endParaRPr lang="en-US" dirty="0"/>
          </a:p>
        </p:txBody>
      </p:sp>
      <p:sp>
        <p:nvSpPr>
          <p:cNvPr id="8" name="Rectangle 2"/>
          <p:cNvSpPr txBox="1">
            <a:spLocks noChangeArrowheads="1"/>
          </p:cNvSpPr>
          <p:nvPr/>
        </p:nvSpPr>
        <p:spPr bwMode="auto">
          <a:xfrm>
            <a:off x="330544" y="2689738"/>
            <a:ext cx="8697805" cy="24509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a:lstStyle>
          <a:p>
            <a:pPr eaLnBrk="1" hangingPunct="1"/>
            <a:r>
              <a:rPr lang="en-US" sz="3200" dirty="0">
                <a:solidFill>
                  <a:srgbClr val="7030A0"/>
                </a:solidFill>
                <a:latin typeface="Century Gothic" charset="0"/>
                <a:ea typeface="Century Gothic" charset="0"/>
                <a:cs typeface="Century Gothic" charset="0"/>
              </a:rPr>
              <a:t>The Global Seismographic Network (GSN) </a:t>
            </a:r>
            <a:r>
              <a:rPr lang="en-US" sz="3200" dirty="0">
                <a:solidFill>
                  <a:srgbClr val="7030A0"/>
                </a:solidFill>
              </a:rPr>
              <a:t/>
            </a:r>
            <a:br>
              <a:rPr lang="en-US" sz="3200" dirty="0">
                <a:solidFill>
                  <a:srgbClr val="7030A0"/>
                </a:solidFill>
              </a:rPr>
            </a:br>
            <a:r>
              <a:rPr lang="en-US" sz="3200" dirty="0">
                <a:solidFill>
                  <a:srgbClr val="7030A0"/>
                </a:solidFill>
              </a:rPr>
              <a:t/>
            </a:r>
            <a:br>
              <a:rPr lang="en-US" sz="3200" dirty="0">
                <a:solidFill>
                  <a:srgbClr val="7030A0"/>
                </a:solidFill>
              </a:rPr>
            </a:br>
            <a:r>
              <a:rPr lang="en-US" sz="2000" i="1" dirty="0" err="1">
                <a:solidFill>
                  <a:srgbClr val="7030A0"/>
                </a:solidFill>
                <a:latin typeface="Century Gothic" charset="0"/>
                <a:ea typeface="Century Gothic" charset="0"/>
                <a:cs typeface="Century Gothic" charset="0"/>
              </a:rPr>
              <a:t>Katrin</a:t>
            </a:r>
            <a:r>
              <a:rPr lang="en-US" sz="2000" i="1" dirty="0">
                <a:solidFill>
                  <a:srgbClr val="7030A0"/>
                </a:solidFill>
                <a:latin typeface="Century Gothic" charset="0"/>
                <a:ea typeface="Century Gothic" charset="0"/>
                <a:cs typeface="Century Gothic" charset="0"/>
              </a:rPr>
              <a:t> </a:t>
            </a:r>
            <a:r>
              <a:rPr lang="en-US" sz="2000" i="1" dirty="0" err="1">
                <a:solidFill>
                  <a:srgbClr val="7030A0"/>
                </a:solidFill>
                <a:latin typeface="Century Gothic" charset="0"/>
                <a:ea typeface="Century Gothic" charset="0"/>
                <a:cs typeface="Century Gothic" charset="0"/>
              </a:rPr>
              <a:t>Hafner</a:t>
            </a:r>
            <a:r>
              <a:rPr lang="en-US" sz="2000" i="1" dirty="0">
                <a:solidFill>
                  <a:srgbClr val="7030A0"/>
                </a:solidFill>
                <a:latin typeface="Century Gothic" charset="0"/>
                <a:ea typeface="Century Gothic" charset="0"/>
                <a:cs typeface="Century Gothic" charset="0"/>
              </a:rPr>
              <a:t/>
            </a:r>
            <a:br>
              <a:rPr lang="en-US" sz="2000" i="1" dirty="0">
                <a:solidFill>
                  <a:srgbClr val="7030A0"/>
                </a:solidFill>
                <a:latin typeface="Century Gothic" charset="0"/>
                <a:ea typeface="Century Gothic" charset="0"/>
                <a:cs typeface="Century Gothic" charset="0"/>
              </a:rPr>
            </a:br>
            <a:r>
              <a:rPr lang="en-US" sz="2000" i="1" dirty="0">
                <a:solidFill>
                  <a:srgbClr val="7030A0"/>
                </a:solidFill>
                <a:latin typeface="Century Gothic" charset="0"/>
                <a:ea typeface="Century Gothic" charset="0"/>
                <a:cs typeface="Century Gothic" charset="0"/>
              </a:rPr>
              <a:t>IRIS GSN Program Manager</a:t>
            </a:r>
            <a:r>
              <a:rPr lang="en-US" sz="3200" i="1" dirty="0">
                <a:solidFill>
                  <a:srgbClr val="7030A0"/>
                </a:solidFill>
              </a:rPr>
              <a:t/>
            </a:r>
            <a:br>
              <a:rPr lang="en-US" sz="3200" i="1" dirty="0">
                <a:solidFill>
                  <a:srgbClr val="7030A0"/>
                </a:solidFill>
              </a:rPr>
            </a:br>
            <a:r>
              <a:rPr lang="en-US" sz="3200" i="1" dirty="0">
                <a:solidFill>
                  <a:srgbClr val="7030A0"/>
                </a:solidFill>
              </a:rPr>
              <a:t/>
            </a:r>
            <a:br>
              <a:rPr lang="en-US" sz="3200" i="1" dirty="0">
                <a:solidFill>
                  <a:srgbClr val="7030A0"/>
                </a:solidFill>
              </a:rPr>
            </a:br>
            <a:r>
              <a:rPr lang="en-US" sz="2000" i="1" dirty="0">
                <a:solidFill>
                  <a:srgbClr val="7030A0"/>
                </a:solidFill>
                <a:latin typeface="Century Gothic" charset="0"/>
                <a:ea typeface="Century Gothic" charset="0"/>
                <a:cs typeface="Century Gothic" charset="0"/>
              </a:rPr>
              <a:t>Peter Davis, </a:t>
            </a:r>
            <a:r>
              <a:rPr lang="en-US" sz="2000" i="1" dirty="0" smtClean="0">
                <a:solidFill>
                  <a:srgbClr val="7030A0"/>
                </a:solidFill>
                <a:latin typeface="Century Gothic" charset="0"/>
                <a:ea typeface="Century Gothic" charset="0"/>
                <a:cs typeface="Century Gothic" charset="0"/>
              </a:rPr>
              <a:t>International </a:t>
            </a:r>
            <a:r>
              <a:rPr lang="en-US" sz="2000" i="1" dirty="0">
                <a:solidFill>
                  <a:srgbClr val="7030A0"/>
                </a:solidFill>
                <a:latin typeface="Century Gothic" charset="0"/>
                <a:ea typeface="Century Gothic" charset="0"/>
                <a:cs typeface="Century Gothic" charset="0"/>
              </a:rPr>
              <a:t>Deployment of Accelerometers (IDA), IGPP </a:t>
            </a:r>
            <a:br>
              <a:rPr lang="en-US" sz="2000" i="1" dirty="0">
                <a:solidFill>
                  <a:srgbClr val="7030A0"/>
                </a:solidFill>
                <a:latin typeface="Century Gothic" charset="0"/>
                <a:ea typeface="Century Gothic" charset="0"/>
                <a:cs typeface="Century Gothic" charset="0"/>
              </a:rPr>
            </a:br>
            <a:r>
              <a:rPr lang="en-US" sz="2000" i="1" dirty="0">
                <a:solidFill>
                  <a:srgbClr val="7030A0"/>
                </a:solidFill>
                <a:latin typeface="Century Gothic" charset="0"/>
                <a:ea typeface="Century Gothic" charset="0"/>
                <a:cs typeface="Century Gothic" charset="0"/>
              </a:rPr>
              <a:t>David Wilson, Albuquerque Seismological </a:t>
            </a:r>
            <a:r>
              <a:rPr lang="en-US" sz="2000" i="1" dirty="0" smtClean="0">
                <a:solidFill>
                  <a:srgbClr val="7030A0"/>
                </a:solidFill>
                <a:latin typeface="Century Gothic" charset="0"/>
                <a:ea typeface="Century Gothic" charset="0"/>
                <a:cs typeface="Century Gothic" charset="0"/>
              </a:rPr>
              <a:t>(ASL), USGS</a:t>
            </a:r>
          </a:p>
          <a:p>
            <a:pPr eaLnBrk="1" hangingPunct="1"/>
            <a:endParaRPr lang="en-US" sz="2000" i="1" dirty="0">
              <a:solidFill>
                <a:srgbClr val="7030A0"/>
              </a:solidFill>
              <a:latin typeface="Century Gothic" charset="0"/>
              <a:ea typeface="Century Gothic" charset="0"/>
              <a:cs typeface="Century Gothic" charset="0"/>
            </a:endParaRPr>
          </a:p>
          <a:p>
            <a:pPr eaLnBrk="1" hangingPunct="1"/>
            <a:endParaRPr lang="en-US" sz="2000" i="1" dirty="0" smtClean="0">
              <a:solidFill>
                <a:srgbClr val="7030A0"/>
              </a:solidFill>
              <a:latin typeface="Century Gothic" charset="0"/>
              <a:ea typeface="Century Gothic" charset="0"/>
              <a:cs typeface="Century Gothic" charset="0"/>
            </a:endParaRPr>
          </a:p>
          <a:p>
            <a:pPr eaLnBrk="1" hangingPunct="1"/>
            <a:endParaRPr lang="en-US" sz="2000" i="1" dirty="0">
              <a:solidFill>
                <a:srgbClr val="7030A0"/>
              </a:solidFill>
              <a:latin typeface="Century Gothic" charset="0"/>
              <a:ea typeface="Century Gothic" charset="0"/>
              <a:cs typeface="Century Gothic" charset="0"/>
            </a:endParaRPr>
          </a:p>
          <a:p>
            <a:pPr eaLnBrk="1" hangingPunct="1"/>
            <a:r>
              <a:rPr lang="en-US" sz="2000" i="1" dirty="0" smtClean="0">
                <a:solidFill>
                  <a:srgbClr val="7030A0"/>
                </a:solidFill>
                <a:latin typeface="Century Gothic" charset="0"/>
                <a:ea typeface="Century Gothic" charset="0"/>
                <a:cs typeface="Century Gothic" charset="0"/>
              </a:rPr>
              <a:t>October </a:t>
            </a:r>
            <a:r>
              <a:rPr lang="en-US" sz="2000" i="1" dirty="0">
                <a:solidFill>
                  <a:srgbClr val="7030A0"/>
                </a:solidFill>
                <a:latin typeface="Century Gothic" charset="0"/>
                <a:ea typeface="Century Gothic" charset="0"/>
                <a:cs typeface="Century Gothic" charset="0"/>
              </a:rPr>
              <a:t>23, </a:t>
            </a:r>
            <a:r>
              <a:rPr lang="en-US" sz="2000" i="1" dirty="0" smtClean="0">
                <a:solidFill>
                  <a:srgbClr val="7030A0"/>
                </a:solidFill>
                <a:latin typeface="Century Gothic" charset="0"/>
                <a:ea typeface="Century Gothic" charset="0"/>
                <a:cs typeface="Century Gothic" charset="0"/>
              </a:rPr>
              <a:t>2017</a:t>
            </a:r>
          </a:p>
          <a:p>
            <a:pPr eaLnBrk="1" hangingPunct="1"/>
            <a:r>
              <a:rPr lang="en-US" sz="2000" i="1" dirty="0" smtClean="0">
                <a:solidFill>
                  <a:srgbClr val="7030A0"/>
                </a:solidFill>
                <a:latin typeface="Century Gothic" charset="0"/>
                <a:ea typeface="Century Gothic" charset="0"/>
                <a:cs typeface="Century Gothic" charset="0"/>
              </a:rPr>
              <a:t>Baku, Azerbaijan</a:t>
            </a:r>
            <a:endParaRPr lang="en-US" sz="2000" i="1" dirty="0">
              <a:solidFill>
                <a:srgbClr val="7030A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42701760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SNSystem.t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5100" y="1352499"/>
            <a:ext cx="7147591" cy="5505501"/>
          </a:xfrm>
          <a:prstGeom prst="rect">
            <a:avLst/>
          </a:prstGeom>
        </p:spPr>
      </p:pic>
      <p:sp>
        <p:nvSpPr>
          <p:cNvPr id="6" name="Rectangle 5"/>
          <p:cNvSpPr/>
          <p:nvPr/>
        </p:nvSpPr>
        <p:spPr>
          <a:xfrm>
            <a:off x="5852326" y="1646806"/>
            <a:ext cx="3157860"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i="1" dirty="0" smtClean="0"/>
              <a:t>“</a:t>
            </a:r>
            <a:r>
              <a:rPr lang="en-US" sz="1600" b="1" i="1" dirty="0" smtClean="0">
                <a:solidFill>
                  <a:srgbClr val="7030A0"/>
                </a:solidFill>
                <a:latin typeface="Century Gothic" charset="0"/>
                <a:ea typeface="Century Gothic" charset="0"/>
                <a:cs typeface="Century Gothic" charset="0"/>
              </a:rPr>
              <a:t>a </a:t>
            </a:r>
            <a:r>
              <a:rPr lang="en-US" sz="1600" b="1" i="1" dirty="0">
                <a:solidFill>
                  <a:srgbClr val="7030A0"/>
                </a:solidFill>
                <a:latin typeface="Century Gothic" charset="0"/>
                <a:ea typeface="Century Gothic" charset="0"/>
                <a:cs typeface="Century Gothic" charset="0"/>
              </a:rPr>
              <a:t>global network of uniformly spaced stations (~2000 km spacing”), capable of recording the full range of seismic signals, with data collection in real time”</a:t>
            </a:r>
          </a:p>
        </p:txBody>
      </p:sp>
      <p:sp>
        <p:nvSpPr>
          <p:cNvPr id="2" name="Rectangle 1"/>
          <p:cNvSpPr/>
          <p:nvPr/>
        </p:nvSpPr>
        <p:spPr>
          <a:xfrm>
            <a:off x="2747742" y="201614"/>
            <a:ext cx="4404732" cy="553998"/>
          </a:xfrm>
          <a:prstGeom prst="rect">
            <a:avLst/>
          </a:prstGeom>
        </p:spPr>
        <p:txBody>
          <a:bodyPr wrap="square">
            <a:spAutoFit/>
          </a:bodyPr>
          <a:lstStyle/>
          <a:p>
            <a:r>
              <a:rPr lang="en-US" sz="3000" dirty="0" smtClean="0">
                <a:solidFill>
                  <a:schemeClr val="bg1"/>
                </a:solidFill>
                <a:latin typeface="Century Gothic" charset="0"/>
                <a:ea typeface="Century Gothic" charset="0"/>
                <a:cs typeface="Century Gothic" charset="0"/>
              </a:rPr>
              <a:t>GSN DESIGN GOALS</a:t>
            </a:r>
            <a:endParaRPr lang="en-US" sz="3000" dirty="0"/>
          </a:p>
        </p:txBody>
      </p:sp>
    </p:spTree>
    <p:extLst>
      <p:ext uri="{BB962C8B-B14F-4D97-AF65-F5344CB8AC3E}">
        <p14:creationId xmlns:p14="http://schemas.microsoft.com/office/powerpoint/2010/main" val="664590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0625" y="52500"/>
            <a:ext cx="7953375" cy="947737"/>
          </a:xfrm>
        </p:spPr>
        <p:txBody>
          <a:bodyPr>
            <a:noAutofit/>
          </a:bodyPr>
          <a:lstStyle/>
          <a:p>
            <a:r>
              <a:rPr lang="en-US" sz="3000" b="1" dirty="0" smtClean="0">
                <a:solidFill>
                  <a:schemeClr val="bg1"/>
                </a:solidFill>
                <a:latin typeface="Century Gothic" charset="0"/>
                <a:ea typeface="Century Gothic" charset="0"/>
                <a:cs typeface="Century Gothic" charset="0"/>
              </a:rPr>
              <a:t>NEXT GENERATION OF VBB SENSORS</a:t>
            </a:r>
            <a:endParaRPr lang="en-US" sz="3000" b="1" dirty="0">
              <a:solidFill>
                <a:schemeClr val="bg1"/>
              </a:solidFill>
              <a:latin typeface="Century Gothic" charset="0"/>
              <a:ea typeface="Century Gothic" charset="0"/>
              <a:cs typeface="Century Gothic" charset="0"/>
            </a:endParaRPr>
          </a:p>
        </p:txBody>
      </p:sp>
      <p:pic>
        <p:nvPicPr>
          <p:cNvPr id="4" name="Picture 3" descr="Untitled-5.t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7867" y="2405219"/>
            <a:ext cx="9431867" cy="3688606"/>
          </a:xfrm>
          <a:prstGeom prst="rect">
            <a:avLst/>
          </a:prstGeom>
        </p:spPr>
      </p:pic>
      <p:sp>
        <p:nvSpPr>
          <p:cNvPr id="3" name="TextBox 2"/>
          <p:cNvSpPr txBox="1"/>
          <p:nvPr/>
        </p:nvSpPr>
        <p:spPr>
          <a:xfrm>
            <a:off x="0" y="1241063"/>
            <a:ext cx="12763121" cy="923330"/>
          </a:xfrm>
          <a:prstGeom prst="rect">
            <a:avLst/>
          </a:prstGeom>
          <a:noFill/>
        </p:spPr>
        <p:txBody>
          <a:bodyPr wrap="square" rtlCol="0">
            <a:spAutoFit/>
          </a:bodyPr>
          <a:lstStyle/>
          <a:p>
            <a:pPr algn="just"/>
            <a:r>
              <a:rPr lang="en-US" sz="1800" dirty="0" smtClean="0">
                <a:solidFill>
                  <a:srgbClr val="7030A0"/>
                </a:solidFill>
                <a:latin typeface="Century Gothic" charset="0"/>
                <a:ea typeface="Century Gothic" charset="0"/>
                <a:cs typeface="Century Gothic" charset="0"/>
              </a:rPr>
              <a:t>The GSN primary sensors are nearly 20 years old and are no longer manufactured.  </a:t>
            </a:r>
          </a:p>
          <a:p>
            <a:pPr algn="just"/>
            <a:r>
              <a:rPr lang="en-US" sz="1800" dirty="0" smtClean="0">
                <a:solidFill>
                  <a:srgbClr val="7030A0"/>
                </a:solidFill>
                <a:latin typeface="Century Gothic" charset="0"/>
                <a:ea typeface="Century Gothic" charset="0"/>
                <a:cs typeface="Century Gothic" charset="0"/>
              </a:rPr>
              <a:t>Over the last several years, the GSN has been working with Equipment Vendors on</a:t>
            </a:r>
          </a:p>
          <a:p>
            <a:pPr algn="just"/>
            <a:r>
              <a:rPr lang="en-US" sz="1800" dirty="0" smtClean="0">
                <a:solidFill>
                  <a:srgbClr val="7030A0"/>
                </a:solidFill>
                <a:latin typeface="Century Gothic" charset="0"/>
                <a:ea typeface="Century Gothic" charset="0"/>
                <a:cs typeface="Century Gothic" charset="0"/>
              </a:rPr>
              <a:t>the development of the next generation of very broadband sensors.</a:t>
            </a:r>
            <a:endParaRPr lang="en-US" sz="1800" dirty="0">
              <a:solidFill>
                <a:srgbClr val="7030A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715261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4060361" y="4990418"/>
            <a:ext cx="1538517" cy="664859"/>
          </a:xfrm>
        </p:spPr>
        <p:txBody>
          <a:bodyPr>
            <a:noAutofit/>
          </a:bodyPr>
          <a:lstStyle/>
          <a:p>
            <a:pPr marL="0" indent="0" algn="ctr">
              <a:lnSpc>
                <a:spcPct val="120000"/>
              </a:lnSpc>
              <a:buNone/>
            </a:pPr>
            <a:r>
              <a:rPr lang="en-US" sz="1800" b="1" dirty="0" err="1" smtClean="0">
                <a:solidFill>
                  <a:srgbClr val="7030A0"/>
                </a:solidFill>
                <a:latin typeface="Century Gothic" charset="0"/>
                <a:ea typeface="Century Gothic" charset="0"/>
                <a:cs typeface="Century Gothic" charset="0"/>
              </a:rPr>
              <a:t>Streckeisen</a:t>
            </a:r>
            <a:r>
              <a:rPr lang="en-US" sz="1800" b="1" dirty="0" smtClean="0">
                <a:solidFill>
                  <a:srgbClr val="7030A0"/>
                </a:solidFill>
                <a:latin typeface="Century Gothic" charset="0"/>
                <a:ea typeface="Century Gothic" charset="0"/>
                <a:cs typeface="Century Gothic" charset="0"/>
              </a:rPr>
              <a:t> STS-6A</a:t>
            </a:r>
            <a:endParaRPr lang="en-US" sz="1800" b="1" dirty="0">
              <a:solidFill>
                <a:srgbClr val="7030A0"/>
              </a:solidFill>
              <a:latin typeface="Century Gothic" charset="0"/>
              <a:ea typeface="Century Gothic" charset="0"/>
              <a:cs typeface="Century Gothic" charset="0"/>
            </a:endParaRPr>
          </a:p>
        </p:txBody>
      </p:sp>
      <p:pic>
        <p:nvPicPr>
          <p:cNvPr id="9" name="Picture 8" descr="IMG_2440.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2594" y="1529706"/>
            <a:ext cx="2857280" cy="3809707"/>
          </a:xfrm>
          <a:prstGeom prst="rect">
            <a:avLst/>
          </a:prstGeom>
        </p:spPr>
      </p:pic>
      <p:pic>
        <p:nvPicPr>
          <p:cNvPr id="11" name="Picture 10" descr="Lowering_T360BH_2.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59649" y="1953228"/>
            <a:ext cx="3484351" cy="2613263"/>
          </a:xfrm>
          <a:prstGeom prst="rect">
            <a:avLst/>
          </a:prstGeom>
          <a:scene3d>
            <a:camera prst="orthographicFront">
              <a:rot lat="0" lon="0" rev="16200000"/>
            </a:camera>
            <a:lightRig rig="threePt" dir="t"/>
          </a:scene3d>
        </p:spPr>
      </p:pic>
      <p:pic>
        <p:nvPicPr>
          <p:cNvPr id="12" name="Content Placeholder 4" descr="Screen Shot 2016-04-20 at 7.50.19 AM.png"/>
          <p:cNvPicPr>
            <a:picLocks noChangeAspect="1"/>
          </p:cNvPicPr>
          <p:nvPr/>
        </p:nvPicPr>
        <p:blipFill>
          <a:blip r:embed="rId5" cstate="print">
            <a:extLst>
              <a:ext uri="{28A0092B-C50C-407E-A947-70E740481C1C}">
                <a14:useLocalDpi xmlns:a14="http://schemas.microsoft.com/office/drawing/2010/main"/>
              </a:ext>
            </a:extLst>
          </a:blip>
          <a:srcRect l="-71304" r="-71304"/>
          <a:stretch>
            <a:fillRect/>
          </a:stretch>
        </p:blipFill>
        <p:spPr>
          <a:xfrm>
            <a:off x="1701234" y="1504449"/>
            <a:ext cx="5891148" cy="3516353"/>
          </a:xfrm>
          <a:prstGeom prst="rect">
            <a:avLst/>
          </a:prstGeom>
        </p:spPr>
      </p:pic>
      <p:sp>
        <p:nvSpPr>
          <p:cNvPr id="13" name="Content Placeholder 2"/>
          <p:cNvSpPr txBox="1">
            <a:spLocks/>
          </p:cNvSpPr>
          <p:nvPr/>
        </p:nvSpPr>
        <p:spPr>
          <a:xfrm>
            <a:off x="2556933" y="5712447"/>
            <a:ext cx="6457117" cy="1087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457200" lvl="1" indent="0" algn="ctr">
              <a:buNone/>
            </a:pPr>
            <a:r>
              <a:rPr lang="en-US" sz="1800" b="0" i="1" dirty="0" smtClean="0">
                <a:solidFill>
                  <a:srgbClr val="7030A0"/>
                </a:solidFill>
                <a:latin typeface="Century Gothic" charset="0"/>
                <a:ea typeface="Century Gothic" charset="0"/>
                <a:cs typeface="Century Gothic" charset="0"/>
              </a:rPr>
              <a:t>The smaller size reduces the number of field engineers required to deploy the instruments, and also allows for the deployment in shallow boreholes or postholes</a:t>
            </a:r>
          </a:p>
        </p:txBody>
      </p:sp>
      <p:sp>
        <p:nvSpPr>
          <p:cNvPr id="14" name="Content Placeholder 2"/>
          <p:cNvSpPr txBox="1">
            <a:spLocks/>
          </p:cNvSpPr>
          <p:nvPr/>
        </p:nvSpPr>
        <p:spPr>
          <a:xfrm>
            <a:off x="6108927" y="4934778"/>
            <a:ext cx="2585794" cy="32401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lnSpc>
                <a:spcPct val="120000"/>
              </a:lnSpc>
              <a:buFont typeface="Arial" pitchFamily="34" charset="0"/>
              <a:buNone/>
            </a:pPr>
            <a:r>
              <a:rPr lang="en-US" sz="2000" dirty="0" err="1" smtClean="0">
                <a:solidFill>
                  <a:srgbClr val="7030A0"/>
                </a:solidFill>
                <a:latin typeface="Century Gothic" charset="0"/>
                <a:ea typeface="Century Gothic" charset="0"/>
                <a:cs typeface="Century Gothic" charset="0"/>
              </a:rPr>
              <a:t>Nanometrics</a:t>
            </a:r>
            <a:r>
              <a:rPr lang="en-US" sz="2000" dirty="0" smtClean="0">
                <a:solidFill>
                  <a:srgbClr val="7030A0"/>
                </a:solidFill>
                <a:latin typeface="Century Gothic" charset="0"/>
                <a:ea typeface="Century Gothic" charset="0"/>
                <a:cs typeface="Century Gothic" charset="0"/>
              </a:rPr>
              <a:t> Trillium T360</a:t>
            </a:r>
            <a:endParaRPr lang="en-US" sz="2000" dirty="0">
              <a:solidFill>
                <a:srgbClr val="7030A0"/>
              </a:solidFill>
              <a:latin typeface="Century Gothic" charset="0"/>
              <a:ea typeface="Century Gothic" charset="0"/>
              <a:cs typeface="Century Gothic" charset="0"/>
            </a:endParaRPr>
          </a:p>
        </p:txBody>
      </p:sp>
      <p:sp>
        <p:nvSpPr>
          <p:cNvPr id="15" name="Content Placeholder 2"/>
          <p:cNvSpPr txBox="1">
            <a:spLocks/>
          </p:cNvSpPr>
          <p:nvPr/>
        </p:nvSpPr>
        <p:spPr>
          <a:xfrm>
            <a:off x="272594" y="5467854"/>
            <a:ext cx="2857280" cy="5866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sz="1800" dirty="0" smtClean="0">
                <a:solidFill>
                  <a:srgbClr val="7030A0"/>
                </a:solidFill>
                <a:latin typeface="Century Gothic" charset="0"/>
                <a:ea typeface="Century Gothic" charset="0"/>
                <a:cs typeface="Century Gothic" charset="0"/>
              </a:rPr>
              <a:t>Original GSN </a:t>
            </a:r>
            <a:r>
              <a:rPr lang="en-US" sz="1800" dirty="0">
                <a:solidFill>
                  <a:srgbClr val="7030A0"/>
                </a:solidFill>
                <a:latin typeface="Century Gothic" charset="0"/>
                <a:ea typeface="Century Gothic" charset="0"/>
                <a:cs typeface="Century Gothic" charset="0"/>
              </a:rPr>
              <a:t>VBB Borehole </a:t>
            </a:r>
            <a:r>
              <a:rPr lang="en-US" sz="1800" dirty="0" smtClean="0">
                <a:solidFill>
                  <a:srgbClr val="7030A0"/>
                </a:solidFill>
                <a:latin typeface="Century Gothic" charset="0"/>
                <a:ea typeface="Century Gothic" charset="0"/>
                <a:cs typeface="Century Gothic" charset="0"/>
              </a:rPr>
              <a:t>Sensor</a:t>
            </a:r>
            <a:endParaRPr lang="en-US" sz="1800" dirty="0">
              <a:solidFill>
                <a:srgbClr val="7030A0"/>
              </a:solidFill>
              <a:latin typeface="Century Gothic" charset="0"/>
              <a:ea typeface="Century Gothic" charset="0"/>
              <a:cs typeface="Century Gothic" charset="0"/>
            </a:endParaRPr>
          </a:p>
          <a:p>
            <a:pPr marL="0" indent="0" algn="ctr">
              <a:buNone/>
            </a:pPr>
            <a:r>
              <a:rPr lang="en-US" sz="1800" dirty="0" smtClean="0">
                <a:solidFill>
                  <a:srgbClr val="7030A0"/>
                </a:solidFill>
                <a:latin typeface="Century Gothic" charset="0"/>
                <a:ea typeface="Century Gothic" charset="0"/>
                <a:cs typeface="Century Gothic" charset="0"/>
              </a:rPr>
              <a:t>KS54000</a:t>
            </a:r>
            <a:endParaRPr lang="en-US" sz="1800" dirty="0">
              <a:solidFill>
                <a:srgbClr val="7030A0"/>
              </a:solidFill>
              <a:latin typeface="Century Gothic" charset="0"/>
              <a:ea typeface="Century Gothic" charset="0"/>
              <a:cs typeface="Century Gothic" charset="0"/>
            </a:endParaRPr>
          </a:p>
        </p:txBody>
      </p:sp>
      <p:sp>
        <p:nvSpPr>
          <p:cNvPr id="2" name="TextBox 1"/>
          <p:cNvSpPr txBox="1"/>
          <p:nvPr/>
        </p:nvSpPr>
        <p:spPr>
          <a:xfrm>
            <a:off x="2556933" y="6570133"/>
            <a:ext cx="184666" cy="369332"/>
          </a:xfrm>
          <a:prstGeom prst="rect">
            <a:avLst/>
          </a:prstGeom>
          <a:noFill/>
        </p:spPr>
        <p:txBody>
          <a:bodyPr wrap="none" rtlCol="0">
            <a:spAutoFit/>
          </a:bodyPr>
          <a:lstStyle/>
          <a:p>
            <a:endParaRPr lang="en-US" dirty="0"/>
          </a:p>
        </p:txBody>
      </p:sp>
      <p:sp>
        <p:nvSpPr>
          <p:cNvPr id="3" name="Rectangle 2"/>
          <p:cNvSpPr/>
          <p:nvPr/>
        </p:nvSpPr>
        <p:spPr>
          <a:xfrm>
            <a:off x="2312996" y="163921"/>
            <a:ext cx="5612435" cy="553998"/>
          </a:xfrm>
          <a:prstGeom prst="rect">
            <a:avLst/>
          </a:prstGeom>
        </p:spPr>
        <p:txBody>
          <a:bodyPr wrap="none">
            <a:spAutoFit/>
          </a:bodyPr>
          <a:lstStyle/>
          <a:p>
            <a:pPr>
              <a:lnSpc>
                <a:spcPct val="100000"/>
              </a:lnSpc>
            </a:pPr>
            <a:r>
              <a:rPr lang="en-US" sz="3000" dirty="0" smtClean="0">
                <a:solidFill>
                  <a:schemeClr val="bg1"/>
                </a:solidFill>
                <a:latin typeface="Century Gothic" charset="0"/>
                <a:ea typeface="Century Gothic" charset="0"/>
                <a:cs typeface="Century Gothic" charset="0"/>
              </a:rPr>
              <a:t>NEW VBB BOREHOLE SENSORS</a:t>
            </a:r>
            <a:endParaRPr lang="en-US" sz="3000"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4263383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61015_103200 (Copy).jpg"/>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50748" y="992090"/>
            <a:ext cx="6283506" cy="3535212"/>
          </a:xfrm>
          <a:prstGeom prst="rect">
            <a:avLst/>
          </a:prstGeom>
        </p:spPr>
      </p:pic>
      <p:sp>
        <p:nvSpPr>
          <p:cNvPr id="6" name="Text Box 6"/>
          <p:cNvSpPr txBox="1">
            <a:spLocks noChangeArrowheads="1"/>
          </p:cNvSpPr>
          <p:nvPr/>
        </p:nvSpPr>
        <p:spPr bwMode="auto">
          <a:xfrm>
            <a:off x="-897570" y="4535365"/>
            <a:ext cx="8001000" cy="6309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1400" dirty="0" smtClean="0">
                <a:solidFill>
                  <a:srgbClr val="7030A0"/>
                </a:solidFill>
                <a:latin typeface="Century Gothic" charset="0"/>
                <a:ea typeface="Century Gothic" charset="0"/>
                <a:cs typeface="Century Gothic" charset="0"/>
              </a:rPr>
              <a:t>Representatives </a:t>
            </a:r>
            <a:r>
              <a:rPr lang="en-US" sz="1400" dirty="0">
                <a:solidFill>
                  <a:srgbClr val="7030A0"/>
                </a:solidFill>
                <a:latin typeface="Century Gothic" charset="0"/>
                <a:ea typeface="Century Gothic" charset="0"/>
                <a:cs typeface="Century Gothic" charset="0"/>
              </a:rPr>
              <a:t>of the Geophysical Service </a:t>
            </a:r>
            <a:r>
              <a:rPr lang="en-US" sz="1400" dirty="0" smtClean="0">
                <a:solidFill>
                  <a:srgbClr val="7030A0"/>
                </a:solidFill>
                <a:latin typeface="Century Gothic" charset="0"/>
                <a:ea typeface="Century Gothic" charset="0"/>
                <a:cs typeface="Century Gothic" charset="0"/>
              </a:rPr>
              <a:t>and </a:t>
            </a:r>
          </a:p>
          <a:p>
            <a:pPr algn="ctr">
              <a:spcBef>
                <a:spcPct val="50000"/>
              </a:spcBef>
            </a:pPr>
            <a:r>
              <a:rPr lang="en-US" sz="1400" dirty="0" smtClean="0">
                <a:solidFill>
                  <a:srgbClr val="7030A0"/>
                </a:solidFill>
                <a:latin typeface="Century Gothic" charset="0"/>
                <a:ea typeface="Century Gothic" charset="0"/>
                <a:cs typeface="Century Gothic" charset="0"/>
              </a:rPr>
              <a:t>Institute </a:t>
            </a:r>
            <a:r>
              <a:rPr lang="en-US" sz="1400" dirty="0">
                <a:solidFill>
                  <a:srgbClr val="7030A0"/>
                </a:solidFill>
                <a:latin typeface="Century Gothic" charset="0"/>
                <a:ea typeface="Century Gothic" charset="0"/>
                <a:cs typeface="Century Gothic" charset="0"/>
              </a:rPr>
              <a:t>of Geology, </a:t>
            </a:r>
            <a:r>
              <a:rPr lang="en-US" sz="1400" dirty="0" smtClean="0">
                <a:solidFill>
                  <a:srgbClr val="7030A0"/>
                </a:solidFill>
                <a:latin typeface="Century Gothic" charset="0"/>
                <a:ea typeface="Century Gothic" charset="0"/>
                <a:cs typeface="Century Gothic" charset="0"/>
              </a:rPr>
              <a:t>Earthquake </a:t>
            </a:r>
            <a:r>
              <a:rPr lang="en-US" sz="1400" dirty="0">
                <a:solidFill>
                  <a:srgbClr val="7030A0"/>
                </a:solidFill>
                <a:latin typeface="Century Gothic" charset="0"/>
                <a:ea typeface="Century Gothic" charset="0"/>
                <a:cs typeface="Century Gothic" charset="0"/>
              </a:rPr>
              <a:t>Engineering and Seismology </a:t>
            </a:r>
            <a:endParaRPr lang="en-US" sz="1400" dirty="0" smtClean="0">
              <a:solidFill>
                <a:srgbClr val="7030A0"/>
              </a:solidFill>
              <a:latin typeface="Century Gothic" charset="0"/>
              <a:ea typeface="Century Gothic" charset="0"/>
              <a:cs typeface="Century Gothic" charset="0"/>
            </a:endParaRPr>
          </a:p>
        </p:txBody>
      </p:sp>
      <p:sp>
        <p:nvSpPr>
          <p:cNvPr id="2" name="TextBox 1"/>
          <p:cNvSpPr txBox="1"/>
          <p:nvPr/>
        </p:nvSpPr>
        <p:spPr>
          <a:xfrm>
            <a:off x="1321853" y="126039"/>
            <a:ext cx="7419018" cy="553998"/>
          </a:xfrm>
          <a:prstGeom prst="rect">
            <a:avLst/>
          </a:prstGeom>
          <a:noFill/>
        </p:spPr>
        <p:txBody>
          <a:bodyPr wrap="none" rtlCol="0">
            <a:spAutoFit/>
          </a:bodyPr>
          <a:lstStyle/>
          <a:p>
            <a:r>
              <a:rPr lang="en-US" sz="3000" dirty="0" smtClean="0">
                <a:solidFill>
                  <a:schemeClr val="bg1"/>
                </a:solidFill>
                <a:latin typeface="Century Gothic" charset="0"/>
                <a:ea typeface="Century Gothic" charset="0"/>
                <a:cs typeface="Century Gothic" charset="0"/>
              </a:rPr>
              <a:t>GSN-DOE-TAJIKISTAN COLLABORATION</a:t>
            </a:r>
            <a:endParaRPr lang="en-US" sz="3000" dirty="0"/>
          </a:p>
        </p:txBody>
      </p:sp>
      <p:pic>
        <p:nvPicPr>
          <p:cNvPr id="5" name="Picture 4" descr="IMG_2559.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99309" y="2256417"/>
            <a:ext cx="3443917" cy="258293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6467" y="5276206"/>
            <a:ext cx="5952067" cy="4657493"/>
          </a:xfrm>
          <a:prstGeom prst="rect">
            <a:avLst/>
          </a:prstGeom>
        </p:spPr>
      </p:pic>
      <p:sp>
        <p:nvSpPr>
          <p:cNvPr id="3" name="TextBox 2"/>
          <p:cNvSpPr txBox="1"/>
          <p:nvPr/>
        </p:nvSpPr>
        <p:spPr>
          <a:xfrm>
            <a:off x="6434254" y="947117"/>
            <a:ext cx="2608972" cy="1200329"/>
          </a:xfrm>
          <a:prstGeom prst="rect">
            <a:avLst/>
          </a:prstGeom>
          <a:noFill/>
        </p:spPr>
        <p:txBody>
          <a:bodyPr wrap="square" rtlCol="0">
            <a:spAutoFit/>
          </a:bodyPr>
          <a:lstStyle/>
          <a:p>
            <a:r>
              <a:rPr lang="en-US" dirty="0" smtClean="0">
                <a:solidFill>
                  <a:srgbClr val="7030A0"/>
                </a:solidFill>
                <a:latin typeface="Century Gothic" charset="0"/>
                <a:ea typeface="Century Gothic" charset="0"/>
                <a:cs typeface="Century Gothic" charset="0"/>
              </a:rPr>
              <a:t>GSN Affiliate Station II.SIMI</a:t>
            </a:r>
          </a:p>
          <a:p>
            <a:endParaRPr lang="en-US" dirty="0" smtClean="0">
              <a:solidFill>
                <a:srgbClr val="7030A0"/>
              </a:solidFill>
              <a:latin typeface="Century Gothic" charset="0"/>
              <a:ea typeface="Century Gothic" charset="0"/>
              <a:cs typeface="Century Gothic" charset="0"/>
            </a:endParaRPr>
          </a:p>
          <a:p>
            <a:r>
              <a:rPr lang="en-US" b="0" i="1" dirty="0" smtClean="0">
                <a:solidFill>
                  <a:srgbClr val="7030A0"/>
                </a:solidFill>
                <a:latin typeface="Century Gothic" charset="0"/>
                <a:ea typeface="Century Gothic" charset="0"/>
                <a:cs typeface="Century Gothic" charset="0"/>
              </a:rPr>
              <a:t>Transitioned to operation by Tajikistan Institute</a:t>
            </a:r>
          </a:p>
          <a:p>
            <a:r>
              <a:rPr lang="en-US" b="0" i="1" dirty="0" smtClean="0">
                <a:solidFill>
                  <a:srgbClr val="7030A0"/>
                </a:solidFill>
                <a:latin typeface="Century Gothic" charset="0"/>
                <a:ea typeface="Century Gothic" charset="0"/>
                <a:cs typeface="Century Gothic" charset="0"/>
              </a:rPr>
              <a:t>Of Geology, Earthquake Engineering and Seismology</a:t>
            </a:r>
            <a:endParaRPr lang="en-US" b="0" i="1" dirty="0">
              <a:solidFill>
                <a:srgbClr val="7030A0"/>
              </a:solidFill>
              <a:latin typeface="Century Gothic" charset="0"/>
              <a:ea typeface="Century Gothic" charset="0"/>
              <a:cs typeface="Century Gothic" charset="0"/>
            </a:endParaRPr>
          </a:p>
        </p:txBody>
      </p:sp>
      <p:sp>
        <p:nvSpPr>
          <p:cNvPr id="8" name="Rectangle 7"/>
          <p:cNvSpPr/>
          <p:nvPr/>
        </p:nvSpPr>
        <p:spPr>
          <a:xfrm>
            <a:off x="6272354" y="4988106"/>
            <a:ext cx="2932771" cy="1323439"/>
          </a:xfrm>
          <a:prstGeom prst="rect">
            <a:avLst/>
          </a:prstGeom>
        </p:spPr>
        <p:txBody>
          <a:bodyPr wrap="square">
            <a:spAutoFit/>
          </a:bodyPr>
          <a:lstStyle/>
          <a:p>
            <a:r>
              <a:rPr lang="en-US" dirty="0">
                <a:latin typeface="Calibri" charset="0"/>
              </a:rPr>
              <a:t/>
            </a:r>
            <a:br>
              <a:rPr lang="en-US" dirty="0">
                <a:latin typeface="Calibri" charset="0"/>
              </a:rPr>
            </a:br>
            <a:endParaRPr lang="en-US" dirty="0">
              <a:latin typeface="Calibri" charset="0"/>
            </a:endParaRPr>
          </a:p>
          <a:p>
            <a:r>
              <a:rPr lang="en-US" sz="1400" dirty="0">
                <a:latin typeface="Calibri" charset="0"/>
              </a:rPr>
              <a:t> </a:t>
            </a:r>
            <a:r>
              <a:rPr lang="en-US" sz="1400" dirty="0">
                <a:solidFill>
                  <a:srgbClr val="7030A0"/>
                </a:solidFill>
                <a:latin typeface="Century Gothic" charset="0"/>
                <a:ea typeface="Century Gothic" charset="0"/>
                <a:cs typeface="Century Gothic" charset="0"/>
              </a:rPr>
              <a:t>located in a tunnel on a former geophysical observatory site approximately 20 km NE of Dushanbe </a:t>
            </a:r>
            <a:endParaRPr lang="en-US" sz="1400" dirty="0">
              <a:solidFill>
                <a:srgbClr val="7030A0"/>
              </a:solidFill>
              <a:effectLst/>
              <a:latin typeface="Century Gothic" charset="0"/>
              <a:ea typeface="Century Gothic" charset="0"/>
              <a:cs typeface="Century Gothic" charset="0"/>
            </a:endParaRPr>
          </a:p>
        </p:txBody>
      </p:sp>
    </p:spTree>
    <p:extLst>
      <p:ext uri="{BB962C8B-B14F-4D97-AF65-F5344CB8AC3E}">
        <p14:creationId xmlns:p14="http://schemas.microsoft.com/office/powerpoint/2010/main" val="1261808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N-Archive-November 201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4787" y="893780"/>
            <a:ext cx="6808936" cy="4671122"/>
          </a:xfrm>
          <a:prstGeom prst="rect">
            <a:avLst/>
          </a:prstGeom>
        </p:spPr>
      </p:pic>
      <p:sp>
        <p:nvSpPr>
          <p:cNvPr id="9" name="Content Placeholder 2"/>
          <p:cNvSpPr>
            <a:spLocks noGrp="1"/>
          </p:cNvSpPr>
          <p:nvPr>
            <p:ph sz="half" idx="1"/>
          </p:nvPr>
        </p:nvSpPr>
        <p:spPr>
          <a:xfrm>
            <a:off x="1344491" y="6045746"/>
            <a:ext cx="7766325" cy="4447003"/>
          </a:xfrm>
        </p:spPr>
        <p:txBody>
          <a:bodyPr>
            <a:normAutofit/>
          </a:bodyPr>
          <a:lstStyle/>
          <a:p>
            <a:pPr marL="0" indent="0">
              <a:buNone/>
            </a:pPr>
            <a:r>
              <a:rPr lang="en-US" sz="2600" b="1" dirty="0" smtClean="0">
                <a:solidFill>
                  <a:srgbClr val="7030A0"/>
                </a:solidFill>
                <a:latin typeface="Century Gothic" charset="0"/>
                <a:ea typeface="Century Gothic" charset="0"/>
                <a:cs typeface="Century Gothic" charset="0"/>
              </a:rPr>
              <a:t>All data are free and openly available!!     </a:t>
            </a:r>
            <a:endParaRPr lang="en-US" dirty="0" smtClean="0">
              <a:solidFill>
                <a:srgbClr val="000000"/>
              </a:solidFill>
            </a:endParaRPr>
          </a:p>
        </p:txBody>
      </p:sp>
      <p:sp>
        <p:nvSpPr>
          <p:cNvPr id="2" name="Rectangle 1"/>
          <p:cNvSpPr/>
          <p:nvPr/>
        </p:nvSpPr>
        <p:spPr>
          <a:xfrm>
            <a:off x="1377675" y="5564902"/>
            <a:ext cx="646331" cy="369332"/>
          </a:xfrm>
          <a:prstGeom prst="rect">
            <a:avLst/>
          </a:prstGeom>
        </p:spPr>
        <p:txBody>
          <a:bodyPr wrap="none">
            <a:spAutoFit/>
          </a:bodyPr>
          <a:lstStyle/>
          <a:p>
            <a:r>
              <a:rPr lang="en-US" dirty="0" smtClean="0">
                <a:solidFill>
                  <a:srgbClr val="000000"/>
                </a:solidFill>
              </a:rPr>
              <a:t>1992</a:t>
            </a:r>
            <a:endParaRPr lang="en-US" dirty="0"/>
          </a:p>
        </p:txBody>
      </p:sp>
      <p:sp>
        <p:nvSpPr>
          <p:cNvPr id="3" name="Rectangle 2"/>
          <p:cNvSpPr/>
          <p:nvPr/>
        </p:nvSpPr>
        <p:spPr>
          <a:xfrm>
            <a:off x="7310731" y="5564902"/>
            <a:ext cx="646331" cy="369332"/>
          </a:xfrm>
          <a:prstGeom prst="rect">
            <a:avLst/>
          </a:prstGeom>
        </p:spPr>
        <p:txBody>
          <a:bodyPr wrap="none">
            <a:spAutoFit/>
          </a:bodyPr>
          <a:lstStyle/>
          <a:p>
            <a:r>
              <a:rPr lang="en-US" dirty="0" smtClean="0">
                <a:solidFill>
                  <a:srgbClr val="000000"/>
                </a:solidFill>
              </a:rPr>
              <a:t>2016</a:t>
            </a:r>
            <a:endParaRPr lang="en-US" dirty="0"/>
          </a:p>
        </p:txBody>
      </p:sp>
      <p:sp>
        <p:nvSpPr>
          <p:cNvPr id="4" name="Rectangle 3"/>
          <p:cNvSpPr/>
          <p:nvPr/>
        </p:nvSpPr>
        <p:spPr>
          <a:xfrm>
            <a:off x="3579073" y="3911061"/>
            <a:ext cx="1021434" cy="307777"/>
          </a:xfrm>
          <a:prstGeom prst="rect">
            <a:avLst/>
          </a:prstGeom>
        </p:spPr>
        <p:txBody>
          <a:bodyPr wrap="none">
            <a:spAutoFit/>
          </a:bodyPr>
          <a:lstStyle/>
          <a:p>
            <a:r>
              <a:rPr lang="en-US" sz="1400" dirty="0" smtClean="0">
                <a:solidFill>
                  <a:srgbClr val="7030A0"/>
                </a:solidFill>
                <a:latin typeface="Century Gothic" charset="0"/>
                <a:ea typeface="Century Gothic" charset="0"/>
                <a:cs typeface="Century Gothic" charset="0"/>
              </a:rPr>
              <a:t>GSN data</a:t>
            </a:r>
            <a:endParaRPr lang="en-US" sz="1400" dirty="0">
              <a:solidFill>
                <a:srgbClr val="7030A0"/>
              </a:solidFill>
              <a:latin typeface="Century Gothic" charset="0"/>
              <a:ea typeface="Century Gothic" charset="0"/>
              <a:cs typeface="Century Gothic" charset="0"/>
            </a:endParaRPr>
          </a:p>
        </p:txBody>
      </p:sp>
      <p:cxnSp>
        <p:nvCxnSpPr>
          <p:cNvPr id="6" name="Straight Arrow Connector 5"/>
          <p:cNvCxnSpPr/>
          <p:nvPr/>
        </p:nvCxnSpPr>
        <p:spPr>
          <a:xfrm>
            <a:off x="4193129" y="4164260"/>
            <a:ext cx="1634067" cy="6201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1044787" y="218104"/>
            <a:ext cx="8207696" cy="538609"/>
          </a:xfrm>
          <a:prstGeom prst="rect">
            <a:avLst/>
          </a:prstGeom>
        </p:spPr>
        <p:txBody>
          <a:bodyPr wrap="none">
            <a:spAutoFit/>
          </a:bodyPr>
          <a:lstStyle/>
          <a:p>
            <a:r>
              <a:rPr lang="en-US" sz="2800" dirty="0">
                <a:solidFill>
                  <a:schemeClr val="bg1"/>
                </a:solidFill>
                <a:latin typeface="Century Gothic" charset="0"/>
                <a:ea typeface="Century Gothic" charset="0"/>
                <a:cs typeface="Century Gothic" charset="0"/>
              </a:rPr>
              <a:t>GSN DATA </a:t>
            </a:r>
            <a:r>
              <a:rPr lang="en-US" sz="2800" dirty="0" smtClean="0">
                <a:solidFill>
                  <a:schemeClr val="bg1"/>
                </a:solidFill>
                <a:latin typeface="Century Gothic" charset="0"/>
                <a:ea typeface="Century Gothic" charset="0"/>
                <a:cs typeface="Century Gothic" charset="0"/>
              </a:rPr>
              <a:t>STORED </a:t>
            </a:r>
            <a:r>
              <a:rPr lang="en-US" sz="2800" dirty="0">
                <a:solidFill>
                  <a:schemeClr val="bg1"/>
                </a:solidFill>
                <a:latin typeface="Century Gothic" charset="0"/>
                <a:ea typeface="Century Gothic" charset="0"/>
                <a:cs typeface="Century Gothic" charset="0"/>
              </a:rPr>
              <a:t>&amp; DISTRIBUTED at IRIS DMC</a:t>
            </a:r>
          </a:p>
        </p:txBody>
      </p:sp>
    </p:spTree>
    <p:extLst>
      <p:ext uri="{BB962C8B-B14F-4D97-AF65-F5344CB8AC3E}">
        <p14:creationId xmlns:p14="http://schemas.microsoft.com/office/powerpoint/2010/main" val="2291756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9466" y="2398487"/>
            <a:ext cx="8229600" cy="3168877"/>
          </a:xfrm>
        </p:spPr>
        <p:txBody>
          <a:bodyPr>
            <a:normAutofit/>
          </a:bodyPr>
          <a:lstStyle/>
          <a:p>
            <a:pPr marL="0" indent="0" algn="ctr">
              <a:buNone/>
            </a:pPr>
            <a:r>
              <a:rPr lang="en-US" sz="3600" b="1" dirty="0" smtClean="0">
                <a:solidFill>
                  <a:srgbClr val="7030A0"/>
                </a:solidFill>
                <a:latin typeface="Century Gothic" charset="0"/>
                <a:ea typeface="Century Gothic" charset="0"/>
                <a:cs typeface="Century Gothic" charset="0"/>
              </a:rPr>
              <a:t>   THANK YOU</a:t>
            </a:r>
            <a:endParaRPr lang="en-US" sz="3600" b="1" dirty="0">
              <a:solidFill>
                <a:srgbClr val="7030A0"/>
              </a:solidFill>
              <a:latin typeface="Century Gothic" charset="0"/>
              <a:ea typeface="Century Gothic" charset="0"/>
              <a:cs typeface="Century Gothic" charset="0"/>
            </a:endParaRPr>
          </a:p>
        </p:txBody>
      </p:sp>
      <p:sp>
        <p:nvSpPr>
          <p:cNvPr id="2" name="TextBox 1"/>
          <p:cNvSpPr txBox="1"/>
          <p:nvPr/>
        </p:nvSpPr>
        <p:spPr>
          <a:xfrm>
            <a:off x="1650381" y="3300762"/>
            <a:ext cx="6166625" cy="1569660"/>
          </a:xfrm>
          <a:prstGeom prst="rect">
            <a:avLst/>
          </a:prstGeom>
          <a:noFill/>
        </p:spPr>
        <p:txBody>
          <a:bodyPr wrap="square" rtlCol="0">
            <a:spAutoFit/>
          </a:bodyPr>
          <a:lstStyle/>
          <a:p>
            <a:r>
              <a:rPr lang="en-US" sz="2400" dirty="0">
                <a:solidFill>
                  <a:srgbClr val="7030A0"/>
                </a:solidFill>
                <a:latin typeface="Century Gothic" charset="0"/>
                <a:ea typeface="Century Gothic" charset="0"/>
                <a:cs typeface="Century Gothic" charset="0"/>
                <a:hlinkClick r:id="rId2"/>
              </a:rPr>
              <a:t>http://</a:t>
            </a:r>
            <a:r>
              <a:rPr lang="en-US" sz="2400" dirty="0" smtClean="0">
                <a:solidFill>
                  <a:srgbClr val="7030A0"/>
                </a:solidFill>
                <a:latin typeface="Century Gothic" charset="0"/>
                <a:ea typeface="Century Gothic" charset="0"/>
                <a:cs typeface="Century Gothic" charset="0"/>
                <a:hlinkClick r:id="rId2"/>
              </a:rPr>
              <a:t>www.iris.edu/hq/programs/gsn</a:t>
            </a:r>
            <a:endParaRPr lang="en-US" sz="2400" dirty="0" smtClean="0">
              <a:solidFill>
                <a:srgbClr val="7030A0"/>
              </a:solidFill>
              <a:latin typeface="Century Gothic" charset="0"/>
              <a:ea typeface="Century Gothic" charset="0"/>
              <a:cs typeface="Century Gothic" charset="0"/>
            </a:endParaRPr>
          </a:p>
          <a:p>
            <a:endParaRPr lang="en-US" sz="2400" dirty="0">
              <a:solidFill>
                <a:srgbClr val="7030A0"/>
              </a:solidFill>
              <a:latin typeface="Century Gothic" charset="0"/>
              <a:ea typeface="Century Gothic" charset="0"/>
              <a:cs typeface="Century Gothic" charset="0"/>
            </a:endParaRPr>
          </a:p>
          <a:p>
            <a:endParaRPr lang="en-US" sz="2400" dirty="0" smtClean="0">
              <a:solidFill>
                <a:srgbClr val="7030A0"/>
              </a:solidFill>
              <a:latin typeface="Century Gothic" charset="0"/>
              <a:ea typeface="Century Gothic" charset="0"/>
              <a:cs typeface="Century Gothic" charset="0"/>
            </a:endParaRPr>
          </a:p>
          <a:p>
            <a:r>
              <a:rPr lang="en-US" sz="2400" i="1" dirty="0" err="1" smtClean="0">
                <a:solidFill>
                  <a:srgbClr val="7030A0"/>
                </a:solidFill>
                <a:latin typeface="Century Gothic" charset="0"/>
                <a:ea typeface="Century Gothic" charset="0"/>
                <a:cs typeface="Century Gothic" charset="0"/>
              </a:rPr>
              <a:t>hafner@iris.edu</a:t>
            </a:r>
            <a:endParaRPr lang="en-US" sz="2400" i="1" dirty="0">
              <a:solidFill>
                <a:srgbClr val="7030A0"/>
              </a:solidFill>
              <a:latin typeface="Century Gothic" charset="0"/>
              <a:ea typeface="Century Gothic" charset="0"/>
              <a:cs typeface="Century Gothic" charset="0"/>
            </a:endParaRPr>
          </a:p>
        </p:txBody>
      </p:sp>
      <p:sp>
        <p:nvSpPr>
          <p:cNvPr id="5" name="TextBox 4"/>
          <p:cNvSpPr txBox="1"/>
          <p:nvPr/>
        </p:nvSpPr>
        <p:spPr>
          <a:xfrm>
            <a:off x="2304181" y="267629"/>
            <a:ext cx="4859023" cy="523220"/>
          </a:xfrm>
          <a:prstGeom prst="rect">
            <a:avLst/>
          </a:prstGeom>
          <a:noFill/>
        </p:spPr>
        <p:txBody>
          <a:bodyPr wrap="none" rtlCol="0">
            <a:spAutoFit/>
          </a:bodyPr>
          <a:lstStyle/>
          <a:p>
            <a:r>
              <a:rPr lang="en-US" sz="2800" dirty="0" smtClean="0">
                <a:solidFill>
                  <a:schemeClr val="bg1"/>
                </a:solidFill>
                <a:latin typeface="Century Gothic" charset="0"/>
                <a:ea typeface="Century Gothic" charset="0"/>
                <a:cs typeface="Century Gothic" charset="0"/>
              </a:rPr>
              <a:t>ADDITIONAL INFORMATION</a:t>
            </a:r>
            <a:endParaRPr lang="en-US" sz="2800" dirty="0"/>
          </a:p>
        </p:txBody>
      </p:sp>
    </p:spTree>
    <p:extLst>
      <p:ext uri="{BB962C8B-B14F-4D97-AF65-F5344CB8AC3E}">
        <p14:creationId xmlns:p14="http://schemas.microsoft.com/office/powerpoint/2010/main" val="4191684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578" y="89867"/>
            <a:ext cx="8297422" cy="947737"/>
          </a:xfrm>
        </p:spPr>
        <p:txBody>
          <a:bodyPr>
            <a:noAutofit/>
          </a:bodyPr>
          <a:lstStyle/>
          <a:p>
            <a:r>
              <a:rPr lang="en-US" sz="3000" b="1" dirty="0" smtClean="0">
                <a:solidFill>
                  <a:schemeClr val="bg1"/>
                </a:solidFill>
                <a:latin typeface="Century Gothic" charset="0"/>
                <a:ea typeface="Century Gothic" charset="0"/>
                <a:cs typeface="Century Gothic" charset="0"/>
              </a:rPr>
              <a:t>EQUIPMENT AT </a:t>
            </a:r>
            <a:r>
              <a:rPr lang="en-US" sz="3000" b="1" smtClean="0">
                <a:solidFill>
                  <a:schemeClr val="bg1"/>
                </a:solidFill>
                <a:latin typeface="Century Gothic" charset="0"/>
                <a:ea typeface="Century Gothic" charset="0"/>
                <a:cs typeface="Century Gothic" charset="0"/>
              </a:rPr>
              <a:t>GSN STATIONS</a:t>
            </a:r>
            <a:endParaRPr lang="en-US" sz="3000" b="1" dirty="0">
              <a:solidFill>
                <a:schemeClr val="bg1"/>
              </a:solidFill>
              <a:latin typeface="Century Gothic" charset="0"/>
              <a:ea typeface="Century Gothic" charset="0"/>
              <a:cs typeface="Century Gothic" charset="0"/>
            </a:endParaRPr>
          </a:p>
        </p:txBody>
      </p:sp>
      <p:pic>
        <p:nvPicPr>
          <p:cNvPr id="8" name="Content Placeholder 7" descr="Screen Shot 2015-10-15 at 1.17.22 PM.png"/>
          <p:cNvPicPr>
            <a:picLocks noGrp="1" noChangeAspect="1"/>
          </p:cNvPicPr>
          <p:nvPr>
            <p:ph idx="1"/>
          </p:nvPr>
        </p:nvPicPr>
        <p:blipFill>
          <a:blip r:embed="rId2" cstate="print">
            <a:extLst>
              <a:ext uri="{28A0092B-C50C-407E-A947-70E740481C1C}">
                <a14:useLocalDpi xmlns:a14="http://schemas.microsoft.com/office/drawing/2010/main"/>
              </a:ext>
            </a:extLst>
          </a:blip>
          <a:srcRect l="-19433" r="-19433"/>
          <a:stretch>
            <a:fillRect/>
          </a:stretch>
        </p:blipFill>
        <p:spPr>
          <a:xfrm>
            <a:off x="-592667" y="1037604"/>
            <a:ext cx="10312400" cy="5850551"/>
          </a:xfrm>
        </p:spPr>
      </p:pic>
      <p:sp>
        <p:nvSpPr>
          <p:cNvPr id="3" name="Rectangle 2"/>
          <p:cNvSpPr/>
          <p:nvPr/>
        </p:nvSpPr>
        <p:spPr>
          <a:xfrm>
            <a:off x="1134532" y="1113888"/>
            <a:ext cx="5926667" cy="4402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7030A0"/>
                </a:solidFill>
                <a:latin typeface="Century Gothic" charset="0"/>
                <a:ea typeface="Century Gothic" charset="0"/>
                <a:cs typeface="Century Gothic" charset="0"/>
              </a:rPr>
              <a:t>Typical Instrumentation at GSN Stations</a:t>
            </a:r>
            <a:endParaRPr lang="en-US" sz="1600" b="1" dirty="0">
              <a:solidFill>
                <a:srgbClr val="7030A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555433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925552"/>
            <a:ext cx="9210660" cy="5923126"/>
          </a:xfrm>
        </p:spPr>
      </p:pic>
      <p:sp>
        <p:nvSpPr>
          <p:cNvPr id="2" name="Rectangle 1"/>
          <p:cNvSpPr/>
          <p:nvPr/>
        </p:nvSpPr>
        <p:spPr>
          <a:xfrm>
            <a:off x="815164" y="257370"/>
            <a:ext cx="8250777" cy="1077218"/>
          </a:xfrm>
          <a:prstGeom prst="rect">
            <a:avLst/>
          </a:prstGeom>
        </p:spPr>
        <p:txBody>
          <a:bodyPr wrap="square">
            <a:spAutoFit/>
          </a:bodyPr>
          <a:lstStyle/>
          <a:p>
            <a:r>
              <a:rPr lang="en-US" sz="3000" dirty="0" smtClean="0">
                <a:solidFill>
                  <a:schemeClr val="bg1"/>
                </a:solidFill>
                <a:latin typeface="Century Gothic" charset="0"/>
                <a:ea typeface="Century Gothic" charset="0"/>
                <a:cs typeface="Century Gothic" charset="0"/>
              </a:rPr>
              <a:t>PARTNERSHIP </a:t>
            </a:r>
            <a:r>
              <a:rPr lang="en-US" sz="3000" dirty="0">
                <a:solidFill>
                  <a:schemeClr val="bg1"/>
                </a:solidFill>
                <a:latin typeface="Century Gothic" charset="0"/>
                <a:ea typeface="Century Gothic" charset="0"/>
                <a:cs typeface="Century Gothic" charset="0"/>
              </a:rPr>
              <a:t>between NSF, USGS &amp; IRIS</a:t>
            </a:r>
          </a:p>
          <a:p>
            <a:endParaRPr lang="en-US" sz="3200"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709627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4825575-8417-AE4F-B7FA-96819348B97E}" type="slidenum">
              <a:rPr lang="en-US" smtClean="0">
                <a:solidFill>
                  <a:prstClr val="black">
                    <a:tint val="75000"/>
                  </a:prstClr>
                </a:solidFill>
                <a:latin typeface="Calibri"/>
              </a:rPr>
              <a:pPr/>
              <a:t>3</a:t>
            </a:fld>
            <a:endParaRPr lang="en-US" dirty="0">
              <a:solidFill>
                <a:prstClr val="black">
                  <a:tint val="75000"/>
                </a:prstClr>
              </a:solidFill>
              <a:latin typeface="Calibri"/>
            </a:endParaRPr>
          </a:p>
        </p:txBody>
      </p:sp>
      <p:pic>
        <p:nvPicPr>
          <p:cNvPr id="4" name="Picture 3" descr="nnu_HocN1h8w4F071mxTbDMOWa10E049MinrTHWaB_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1211" y="1003610"/>
            <a:ext cx="6371603" cy="5244790"/>
          </a:xfrm>
          <a:prstGeom prst="rect">
            <a:avLst/>
          </a:prstGeom>
          <a:ln>
            <a:solidFill>
              <a:schemeClr val="tx1"/>
            </a:solidFill>
          </a:ln>
        </p:spPr>
      </p:pic>
      <p:sp>
        <p:nvSpPr>
          <p:cNvPr id="7" name="TextBox 6"/>
          <p:cNvSpPr txBox="1"/>
          <p:nvPr/>
        </p:nvSpPr>
        <p:spPr>
          <a:xfrm>
            <a:off x="3536165" y="2981176"/>
            <a:ext cx="5403048" cy="206210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l"/>
            <a:r>
              <a:rPr lang="en-US" dirty="0" smtClean="0">
                <a:solidFill>
                  <a:srgbClr val="7030A0"/>
                </a:solidFill>
              </a:rPr>
              <a:t>             </a:t>
            </a:r>
            <a:r>
              <a:rPr lang="en-US" b="1" dirty="0" smtClean="0">
                <a:solidFill>
                  <a:srgbClr val="7030A0"/>
                </a:solidFill>
              </a:rPr>
              <a:t> </a:t>
            </a:r>
            <a:r>
              <a:rPr lang="en-US" sz="1600" b="1" dirty="0" smtClean="0">
                <a:solidFill>
                  <a:srgbClr val="7030A0"/>
                </a:solidFill>
                <a:latin typeface="Century Gothic" charset="0"/>
                <a:ea typeface="Century Gothic" charset="0"/>
                <a:cs typeface="Century Gothic" charset="0"/>
              </a:rPr>
              <a:t>GSN DESIGN GOALS</a:t>
            </a:r>
          </a:p>
          <a:p>
            <a:pPr marL="285750" indent="-285750" algn="l">
              <a:buFont typeface="Arial"/>
              <a:buChar char="•"/>
            </a:pPr>
            <a:r>
              <a:rPr lang="en-US" sz="1600" dirty="0" smtClean="0">
                <a:solidFill>
                  <a:srgbClr val="7030A0"/>
                </a:solidFill>
                <a:latin typeface="Century Gothic" charset="0"/>
                <a:ea typeface="Century Gothic" charset="0"/>
                <a:cs typeface="Century Gothic" charset="0"/>
              </a:rPr>
              <a:t>150</a:t>
            </a:r>
            <a:r>
              <a:rPr lang="en-US" sz="1600" dirty="0">
                <a:solidFill>
                  <a:srgbClr val="7030A0"/>
                </a:solidFill>
                <a:latin typeface="Century Gothic" charset="0"/>
                <a:ea typeface="Century Gothic" charset="0"/>
                <a:cs typeface="Century Gothic" charset="0"/>
              </a:rPr>
              <a:t>+ stations with a Global distribution </a:t>
            </a:r>
          </a:p>
          <a:p>
            <a:pPr marL="285750" indent="-285750" algn="l">
              <a:buFont typeface="Arial"/>
              <a:buChar char="•"/>
            </a:pPr>
            <a:r>
              <a:rPr lang="en-US" sz="1600" dirty="0">
                <a:solidFill>
                  <a:srgbClr val="7030A0"/>
                </a:solidFill>
                <a:latin typeface="Century Gothic" charset="0"/>
                <a:ea typeface="Century Gothic" charset="0"/>
                <a:cs typeface="Century Gothic" charset="0"/>
              </a:rPr>
              <a:t>     at ~ 2000 km spacing</a:t>
            </a:r>
          </a:p>
          <a:p>
            <a:pPr marL="285750" indent="-285750" algn="l">
              <a:buFont typeface="Arial"/>
              <a:buChar char="•"/>
            </a:pPr>
            <a:r>
              <a:rPr lang="en-US" sz="1600" dirty="0" smtClean="0">
                <a:solidFill>
                  <a:srgbClr val="7030A0"/>
                </a:solidFill>
                <a:latin typeface="Century Gothic" charset="0"/>
                <a:ea typeface="Century Gothic" charset="0"/>
                <a:cs typeface="Century Gothic" charset="0"/>
              </a:rPr>
              <a:t>High </a:t>
            </a:r>
            <a:r>
              <a:rPr lang="en-US" sz="1600" dirty="0">
                <a:solidFill>
                  <a:srgbClr val="7030A0"/>
                </a:solidFill>
                <a:latin typeface="Century Gothic" charset="0"/>
                <a:ea typeface="Century Gothic" charset="0"/>
                <a:cs typeface="Century Gothic" charset="0"/>
              </a:rPr>
              <a:t>dynamic range</a:t>
            </a:r>
          </a:p>
          <a:p>
            <a:pPr marL="285750" indent="-285750" algn="l">
              <a:buFont typeface="Arial"/>
              <a:buChar char="•"/>
            </a:pPr>
            <a:r>
              <a:rPr lang="en-US" sz="1600" dirty="0">
                <a:solidFill>
                  <a:srgbClr val="7030A0"/>
                </a:solidFill>
                <a:latin typeface="Century Gothic" charset="0"/>
                <a:ea typeface="Century Gothic" charset="0"/>
                <a:cs typeface="Century Gothic" charset="0"/>
              </a:rPr>
              <a:t>Very Broadband (</a:t>
            </a:r>
            <a:r>
              <a:rPr lang="en-US" sz="1600" dirty="0" err="1">
                <a:solidFill>
                  <a:srgbClr val="7030A0"/>
                </a:solidFill>
                <a:latin typeface="Century Gothic" charset="0"/>
                <a:ea typeface="Century Gothic" charset="0"/>
                <a:cs typeface="Century Gothic" charset="0"/>
              </a:rPr>
              <a:t>hrs</a:t>
            </a:r>
            <a:r>
              <a:rPr lang="en-US" sz="1600" dirty="0">
                <a:solidFill>
                  <a:srgbClr val="7030A0"/>
                </a:solidFill>
                <a:latin typeface="Century Gothic" charset="0"/>
                <a:ea typeface="Century Gothic" charset="0"/>
                <a:cs typeface="Century Gothic" charset="0"/>
              </a:rPr>
              <a:t> to ~10 Hz)</a:t>
            </a:r>
          </a:p>
          <a:p>
            <a:pPr marL="285750" indent="-285750" algn="l">
              <a:buFont typeface="Arial"/>
              <a:buChar char="•"/>
            </a:pPr>
            <a:r>
              <a:rPr lang="en-US" sz="1600" dirty="0">
                <a:solidFill>
                  <a:srgbClr val="7030A0"/>
                </a:solidFill>
                <a:latin typeface="Century Gothic" charset="0"/>
                <a:ea typeface="Century Gothic" charset="0"/>
                <a:cs typeface="Century Gothic" charset="0"/>
              </a:rPr>
              <a:t>Quiet instruments / sites / installations</a:t>
            </a:r>
          </a:p>
          <a:p>
            <a:pPr marL="285750" indent="-285750" algn="l">
              <a:buFont typeface="Arial"/>
              <a:buChar char="•"/>
            </a:pPr>
            <a:r>
              <a:rPr lang="en-US" sz="1600" dirty="0">
                <a:solidFill>
                  <a:srgbClr val="7030A0"/>
                </a:solidFill>
                <a:latin typeface="Century Gothic" charset="0"/>
                <a:ea typeface="Century Gothic" charset="0"/>
                <a:cs typeface="Century Gothic" charset="0"/>
              </a:rPr>
              <a:t>Real-time telemetry</a:t>
            </a:r>
          </a:p>
          <a:p>
            <a:pPr marL="285750" indent="-285750" algn="l">
              <a:buFont typeface="Arial"/>
              <a:buChar char="•"/>
            </a:pPr>
            <a:endParaRPr lang="en-US" sz="1600" dirty="0">
              <a:solidFill>
                <a:srgbClr val="7030A0"/>
              </a:solidFill>
            </a:endParaRPr>
          </a:p>
        </p:txBody>
      </p:sp>
      <p:sp>
        <p:nvSpPr>
          <p:cNvPr id="2" name="TextBox 1"/>
          <p:cNvSpPr txBox="1"/>
          <p:nvPr/>
        </p:nvSpPr>
        <p:spPr>
          <a:xfrm>
            <a:off x="2626978" y="109100"/>
            <a:ext cx="4536819" cy="1477328"/>
          </a:xfrm>
          <a:prstGeom prst="rect">
            <a:avLst/>
          </a:prstGeom>
          <a:noFill/>
        </p:spPr>
        <p:txBody>
          <a:bodyPr wrap="none" rtlCol="0">
            <a:spAutoFit/>
          </a:bodyPr>
          <a:lstStyle/>
          <a:p>
            <a:r>
              <a:rPr lang="en-US" sz="3000" dirty="0" smtClean="0">
                <a:solidFill>
                  <a:schemeClr val="bg1"/>
                </a:solidFill>
                <a:latin typeface="Century Gothic" charset="0"/>
                <a:ea typeface="Century Gothic" charset="0"/>
                <a:cs typeface="Century Gothic" charset="0"/>
              </a:rPr>
              <a:t>EVOLUTION OF THE GSN</a:t>
            </a:r>
            <a:endParaRPr lang="en-US" sz="3000" dirty="0">
              <a:solidFill>
                <a:schemeClr val="bg1"/>
              </a:solidFill>
              <a:latin typeface="Century Gothic" charset="0"/>
              <a:ea typeface="Century Gothic" charset="0"/>
              <a:cs typeface="Century Gothic" charset="0"/>
            </a:endParaRPr>
          </a:p>
          <a:p>
            <a:endParaRPr lang="en-US" sz="3000" dirty="0">
              <a:solidFill>
                <a:schemeClr val="bg1"/>
              </a:solidFill>
              <a:latin typeface="Century Gothic" charset="0"/>
              <a:ea typeface="Century Gothic" charset="0"/>
              <a:cs typeface="Century Gothic" charset="0"/>
            </a:endParaRPr>
          </a:p>
          <a:p>
            <a:endParaRPr lang="en-US" sz="3000" dirty="0"/>
          </a:p>
        </p:txBody>
      </p:sp>
    </p:spTree>
    <p:extLst>
      <p:ext uri="{BB962C8B-B14F-4D97-AF65-F5344CB8AC3E}">
        <p14:creationId xmlns:p14="http://schemas.microsoft.com/office/powerpoint/2010/main" val="2044333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937"/>
            <a:ext cx="9414933" cy="883343"/>
          </a:xfrm>
        </p:spPr>
        <p:txBody>
          <a:bodyPr/>
          <a:lstStyle/>
          <a:p>
            <a:pPr algn="ctr"/>
            <a:r>
              <a:rPr lang="en-US" sz="3000" b="1" dirty="0" smtClean="0">
                <a:solidFill>
                  <a:schemeClr val="bg1"/>
                </a:solidFill>
                <a:latin typeface="Century Gothic" charset="0"/>
                <a:ea typeface="Century Gothic" charset="0"/>
                <a:cs typeface="Century Gothic" charset="0"/>
              </a:rPr>
              <a:t>GSN PARTNERSHIPS</a:t>
            </a:r>
            <a:endParaRPr lang="en-US" sz="3000" b="1" dirty="0">
              <a:solidFill>
                <a:schemeClr val="bg1"/>
              </a:solidFill>
              <a:latin typeface="Century Gothic" charset="0"/>
              <a:ea typeface="Century Gothic" charset="0"/>
              <a:cs typeface="Century Gothic" charset="0"/>
            </a:endParaRPr>
          </a:p>
        </p:txBody>
      </p:sp>
      <p:sp>
        <p:nvSpPr>
          <p:cNvPr id="4" name="Content Placeholder 3"/>
          <p:cNvSpPr>
            <a:spLocks noGrp="1"/>
          </p:cNvSpPr>
          <p:nvPr>
            <p:ph idx="1"/>
          </p:nvPr>
        </p:nvSpPr>
        <p:spPr>
          <a:xfrm>
            <a:off x="0" y="1262698"/>
            <a:ext cx="9144000" cy="5260766"/>
          </a:xfrm>
        </p:spPr>
        <p:txBody>
          <a:bodyPr>
            <a:noAutofit/>
          </a:bodyPr>
          <a:lstStyle/>
          <a:p>
            <a:r>
              <a:rPr lang="en-US" sz="2100" b="1" dirty="0">
                <a:solidFill>
                  <a:srgbClr val="7030A0"/>
                </a:solidFill>
                <a:latin typeface="Century Gothic" charset="0"/>
                <a:ea typeface="Century Gothic" charset="0"/>
                <a:cs typeface="Century Gothic" charset="0"/>
              </a:rPr>
              <a:t>GSN is </a:t>
            </a:r>
            <a:r>
              <a:rPr lang="en-US" sz="2100" b="1" dirty="0" smtClean="0">
                <a:solidFill>
                  <a:srgbClr val="7030A0"/>
                </a:solidFill>
                <a:latin typeface="Century Gothic" charset="0"/>
                <a:ea typeface="Century Gothic" charset="0"/>
                <a:cs typeface="Century Gothic" charset="0"/>
              </a:rPr>
              <a:t>a PARTNERSHIP </a:t>
            </a:r>
            <a:r>
              <a:rPr lang="en-US" sz="2100" b="1" dirty="0">
                <a:solidFill>
                  <a:srgbClr val="7030A0"/>
                </a:solidFill>
                <a:latin typeface="Century Gothic" charset="0"/>
                <a:ea typeface="Century Gothic" charset="0"/>
                <a:cs typeface="Century Gothic" charset="0"/>
              </a:rPr>
              <a:t>– NSF, USGS &amp; </a:t>
            </a:r>
            <a:r>
              <a:rPr lang="en-US" sz="2100" b="1" dirty="0" smtClean="0">
                <a:solidFill>
                  <a:srgbClr val="7030A0"/>
                </a:solidFill>
                <a:latin typeface="Century Gothic" charset="0"/>
                <a:ea typeface="Century Gothic" charset="0"/>
                <a:cs typeface="Century Gothic" charset="0"/>
              </a:rPr>
              <a:t>IRIS</a:t>
            </a:r>
          </a:p>
          <a:p>
            <a:pPr lvl="1">
              <a:buFont typeface="Wingdings" charset="2"/>
              <a:buChar char="²"/>
            </a:pPr>
            <a:r>
              <a:rPr lang="en-US" sz="2100" dirty="0">
                <a:solidFill>
                  <a:srgbClr val="7030A0"/>
                </a:solidFill>
                <a:latin typeface="Century Gothic" charset="0"/>
                <a:ea typeface="Century Gothic" charset="0"/>
                <a:cs typeface="Century Gothic" charset="0"/>
              </a:rPr>
              <a:t>Other US </a:t>
            </a:r>
            <a:r>
              <a:rPr lang="en-US" sz="2100" dirty="0" smtClean="0">
                <a:solidFill>
                  <a:srgbClr val="7030A0"/>
                </a:solidFill>
                <a:latin typeface="Century Gothic" charset="0"/>
                <a:ea typeface="Century Gothic" charset="0"/>
                <a:cs typeface="Century Gothic" charset="0"/>
              </a:rPr>
              <a:t>government </a:t>
            </a:r>
            <a:r>
              <a:rPr lang="en-US" sz="2100" dirty="0">
                <a:solidFill>
                  <a:srgbClr val="7030A0"/>
                </a:solidFill>
                <a:latin typeface="Century Gothic" charset="0"/>
                <a:ea typeface="Century Gothic" charset="0"/>
                <a:cs typeface="Century Gothic" charset="0"/>
              </a:rPr>
              <a:t>contributions have bolstered support </a:t>
            </a:r>
            <a:endParaRPr lang="en-US" sz="2100" dirty="0" smtClean="0">
              <a:solidFill>
                <a:srgbClr val="7030A0"/>
              </a:solidFill>
              <a:latin typeface="Century Gothic" charset="0"/>
              <a:ea typeface="Century Gothic" charset="0"/>
              <a:cs typeface="Century Gothic" charset="0"/>
            </a:endParaRPr>
          </a:p>
          <a:p>
            <a:pPr marL="457200" lvl="1" indent="0">
              <a:buNone/>
            </a:pPr>
            <a:r>
              <a:rPr lang="en-US" sz="2100" dirty="0">
                <a:solidFill>
                  <a:srgbClr val="7030A0"/>
                </a:solidFill>
                <a:latin typeface="Century Gothic" charset="0"/>
                <a:ea typeface="Century Gothic" charset="0"/>
                <a:cs typeface="Century Gothic" charset="0"/>
              </a:rPr>
              <a:t> </a:t>
            </a:r>
            <a:r>
              <a:rPr lang="en-US" sz="2100" dirty="0" smtClean="0">
                <a:solidFill>
                  <a:srgbClr val="7030A0"/>
                </a:solidFill>
                <a:latin typeface="Century Gothic" charset="0"/>
                <a:ea typeface="Century Gothic" charset="0"/>
                <a:cs typeface="Century Gothic" charset="0"/>
              </a:rPr>
              <a:t>    and </a:t>
            </a:r>
            <a:r>
              <a:rPr lang="en-US" sz="2100" dirty="0">
                <a:solidFill>
                  <a:srgbClr val="7030A0"/>
                </a:solidFill>
                <a:latin typeface="Century Gothic" charset="0"/>
                <a:ea typeface="Century Gothic" charset="0"/>
                <a:cs typeface="Century Gothic" charset="0"/>
              </a:rPr>
              <a:t>reinvestment in the GSN for its multi-use capabilities </a:t>
            </a:r>
          </a:p>
          <a:p>
            <a:pPr marL="457200" lvl="1" indent="0">
              <a:buNone/>
            </a:pPr>
            <a:r>
              <a:rPr lang="en-US" sz="2100" dirty="0" smtClean="0">
                <a:solidFill>
                  <a:srgbClr val="7030A0"/>
                </a:solidFill>
                <a:latin typeface="Century Gothic" charset="0"/>
                <a:ea typeface="Century Gothic" charset="0"/>
                <a:cs typeface="Century Gothic" charset="0"/>
              </a:rPr>
              <a:t>           </a:t>
            </a:r>
            <a:r>
              <a:rPr lang="en-US" sz="2100" dirty="0" err="1" smtClean="0">
                <a:solidFill>
                  <a:srgbClr val="7030A0"/>
                </a:solidFill>
                <a:latin typeface="Century Gothic" charset="0"/>
                <a:ea typeface="Century Gothic" charset="0"/>
                <a:cs typeface="Century Gothic" charset="0"/>
              </a:rPr>
              <a:t>Dept</a:t>
            </a:r>
            <a:r>
              <a:rPr lang="en-US" sz="2100" dirty="0" smtClean="0">
                <a:solidFill>
                  <a:srgbClr val="7030A0"/>
                </a:solidFill>
                <a:latin typeface="Century Gothic" charset="0"/>
                <a:ea typeface="Century Gothic" charset="0"/>
                <a:cs typeface="Century Gothic" charset="0"/>
              </a:rPr>
              <a:t> </a:t>
            </a:r>
            <a:r>
              <a:rPr lang="en-US" sz="2100" dirty="0">
                <a:solidFill>
                  <a:srgbClr val="7030A0"/>
                </a:solidFill>
                <a:latin typeface="Century Gothic" charset="0"/>
                <a:ea typeface="Century Gothic" charset="0"/>
                <a:cs typeface="Century Gothic" charset="0"/>
              </a:rPr>
              <a:t>of </a:t>
            </a:r>
            <a:r>
              <a:rPr lang="en-US" sz="2100" dirty="0" smtClean="0">
                <a:solidFill>
                  <a:srgbClr val="7030A0"/>
                </a:solidFill>
                <a:latin typeface="Century Gothic" charset="0"/>
                <a:ea typeface="Century Gothic" charset="0"/>
                <a:cs typeface="Century Gothic" charset="0"/>
              </a:rPr>
              <a:t>Defense   </a:t>
            </a:r>
            <a:r>
              <a:rPr lang="en-US" sz="2100" dirty="0" err="1" smtClean="0">
                <a:solidFill>
                  <a:srgbClr val="7030A0"/>
                </a:solidFill>
                <a:latin typeface="Century Gothic" charset="0"/>
                <a:ea typeface="Century Gothic" charset="0"/>
                <a:cs typeface="Century Gothic" charset="0"/>
              </a:rPr>
              <a:t>Dept</a:t>
            </a:r>
            <a:r>
              <a:rPr lang="en-US" sz="2100" dirty="0" smtClean="0">
                <a:solidFill>
                  <a:srgbClr val="7030A0"/>
                </a:solidFill>
                <a:latin typeface="Century Gothic" charset="0"/>
                <a:ea typeface="Century Gothic" charset="0"/>
                <a:cs typeface="Century Gothic" charset="0"/>
              </a:rPr>
              <a:t> </a:t>
            </a:r>
            <a:r>
              <a:rPr lang="en-US" sz="2100" dirty="0">
                <a:solidFill>
                  <a:srgbClr val="7030A0"/>
                </a:solidFill>
                <a:latin typeface="Century Gothic" charset="0"/>
                <a:ea typeface="Century Gothic" charset="0"/>
                <a:cs typeface="Century Gothic" charset="0"/>
              </a:rPr>
              <a:t>of </a:t>
            </a:r>
            <a:r>
              <a:rPr lang="en-US" sz="2100" dirty="0" smtClean="0">
                <a:solidFill>
                  <a:srgbClr val="7030A0"/>
                </a:solidFill>
                <a:latin typeface="Century Gothic" charset="0"/>
                <a:ea typeface="Century Gothic" charset="0"/>
                <a:cs typeface="Century Gothic" charset="0"/>
              </a:rPr>
              <a:t>Energy      </a:t>
            </a:r>
            <a:r>
              <a:rPr lang="en-US" sz="2100" dirty="0" err="1" smtClean="0">
                <a:solidFill>
                  <a:srgbClr val="7030A0"/>
                </a:solidFill>
                <a:latin typeface="Century Gothic" charset="0"/>
                <a:ea typeface="Century Gothic" charset="0"/>
                <a:cs typeface="Century Gothic" charset="0"/>
              </a:rPr>
              <a:t>Dept</a:t>
            </a:r>
            <a:r>
              <a:rPr lang="en-US" sz="2100" dirty="0" smtClean="0">
                <a:solidFill>
                  <a:srgbClr val="7030A0"/>
                </a:solidFill>
                <a:latin typeface="Century Gothic" charset="0"/>
                <a:ea typeface="Century Gothic" charset="0"/>
                <a:cs typeface="Century Gothic" charset="0"/>
              </a:rPr>
              <a:t> </a:t>
            </a:r>
            <a:r>
              <a:rPr lang="en-US" sz="2100" dirty="0">
                <a:solidFill>
                  <a:srgbClr val="7030A0"/>
                </a:solidFill>
                <a:latin typeface="Century Gothic" charset="0"/>
                <a:ea typeface="Century Gothic" charset="0"/>
                <a:cs typeface="Century Gothic" charset="0"/>
              </a:rPr>
              <a:t>of </a:t>
            </a:r>
            <a:r>
              <a:rPr lang="en-US" sz="2100" dirty="0" smtClean="0">
                <a:solidFill>
                  <a:srgbClr val="7030A0"/>
                </a:solidFill>
                <a:latin typeface="Century Gothic" charset="0"/>
                <a:ea typeface="Century Gothic" charset="0"/>
                <a:cs typeface="Century Gothic" charset="0"/>
              </a:rPr>
              <a:t>State</a:t>
            </a:r>
          </a:p>
          <a:p>
            <a:pPr marL="457200" lvl="1" indent="0">
              <a:buNone/>
            </a:pPr>
            <a:endParaRPr lang="en-US" sz="2100" dirty="0" smtClean="0">
              <a:solidFill>
                <a:srgbClr val="7030A0"/>
              </a:solidFill>
              <a:latin typeface="Century Gothic" charset="0"/>
              <a:ea typeface="Century Gothic" charset="0"/>
              <a:cs typeface="Century Gothic" charset="0"/>
            </a:endParaRPr>
          </a:p>
          <a:p>
            <a:r>
              <a:rPr lang="en-US" sz="2100" b="1" dirty="0" smtClean="0">
                <a:solidFill>
                  <a:srgbClr val="7030A0"/>
                </a:solidFill>
                <a:latin typeface="Century Gothic" charset="0"/>
                <a:ea typeface="Century Gothic" charset="0"/>
                <a:cs typeface="Century Gothic" charset="0"/>
              </a:rPr>
              <a:t>NATIONAL PARTNERSHIPS</a:t>
            </a:r>
            <a:endParaRPr lang="en-US" sz="2100" b="1" dirty="0">
              <a:solidFill>
                <a:srgbClr val="7030A0"/>
              </a:solidFill>
              <a:latin typeface="Century Gothic" charset="0"/>
              <a:ea typeface="Century Gothic" charset="0"/>
              <a:cs typeface="Century Gothic" charset="0"/>
            </a:endParaRPr>
          </a:p>
          <a:p>
            <a:pPr lvl="1">
              <a:buFont typeface="Wingdings" charset="2"/>
              <a:buChar char="²"/>
            </a:pPr>
            <a:r>
              <a:rPr lang="en-US" sz="2100" dirty="0">
                <a:solidFill>
                  <a:srgbClr val="7030A0"/>
                </a:solidFill>
                <a:latin typeface="Century Gothic" charset="0"/>
                <a:ea typeface="Century Gothic" charset="0"/>
                <a:cs typeface="Century Gothic" charset="0"/>
              </a:rPr>
              <a:t>NOAA, NEIC, PTWC, NTWC – assist with data flow &amp; delivery</a:t>
            </a:r>
          </a:p>
          <a:p>
            <a:pPr marL="457200" lvl="1" indent="0">
              <a:buNone/>
            </a:pPr>
            <a:endParaRPr lang="en-US" sz="2100" dirty="0" smtClean="0">
              <a:solidFill>
                <a:srgbClr val="7030A0"/>
              </a:solidFill>
              <a:latin typeface="Century Gothic" charset="0"/>
              <a:ea typeface="Century Gothic" charset="0"/>
              <a:cs typeface="Century Gothic" charset="0"/>
            </a:endParaRPr>
          </a:p>
          <a:p>
            <a:r>
              <a:rPr lang="en-US" sz="2100" b="1" dirty="0" smtClean="0">
                <a:solidFill>
                  <a:srgbClr val="7030A0"/>
                </a:solidFill>
                <a:latin typeface="Century Gothic" charset="0"/>
                <a:ea typeface="Century Gothic" charset="0"/>
                <a:cs typeface="Century Gothic" charset="0"/>
              </a:rPr>
              <a:t>INTERNATIONAL PARTNERSHIPS</a:t>
            </a:r>
          </a:p>
          <a:p>
            <a:pPr lvl="1">
              <a:buFont typeface="Wingdings" charset="2"/>
              <a:buChar char="²"/>
            </a:pPr>
            <a:r>
              <a:rPr lang="en-US" sz="2100" dirty="0" smtClean="0">
                <a:solidFill>
                  <a:srgbClr val="7030A0"/>
                </a:solidFill>
                <a:latin typeface="Century Gothic" charset="0"/>
                <a:ea typeface="Century Gothic" charset="0"/>
                <a:cs typeface="Century Gothic" charset="0"/>
              </a:rPr>
              <a:t>Host Country partnerships - Over 70 existing MOUs between foreign governments, private entities &amp; universities;</a:t>
            </a:r>
          </a:p>
          <a:p>
            <a:pPr lvl="1">
              <a:buFont typeface="Wingdings" charset="2"/>
              <a:buChar char="²"/>
            </a:pPr>
            <a:r>
              <a:rPr lang="en-US" sz="2100" dirty="0">
                <a:solidFill>
                  <a:srgbClr val="7030A0"/>
                </a:solidFill>
                <a:latin typeface="Century Gothic" charset="0"/>
                <a:ea typeface="Century Gothic" charset="0"/>
                <a:cs typeface="Century Gothic" charset="0"/>
              </a:rPr>
              <a:t>L</a:t>
            </a:r>
            <a:r>
              <a:rPr lang="en-US" sz="2100" dirty="0" smtClean="0">
                <a:solidFill>
                  <a:srgbClr val="7030A0"/>
                </a:solidFill>
                <a:latin typeface="Century Gothic" charset="0"/>
                <a:ea typeface="Century Gothic" charset="0"/>
                <a:cs typeface="Century Gothic" charset="0"/>
              </a:rPr>
              <a:t>ong-standing relationships between network operators and local personnel</a:t>
            </a:r>
          </a:p>
          <a:p>
            <a:pPr lvl="1">
              <a:buFont typeface="Wingdings" charset="2"/>
              <a:buChar char="²"/>
            </a:pPr>
            <a:r>
              <a:rPr lang="en-US" sz="2000" dirty="0">
                <a:solidFill>
                  <a:srgbClr val="7030A0"/>
                </a:solidFill>
                <a:latin typeface="Century Gothic" charset="0"/>
                <a:ea typeface="Century Gothic" charset="0"/>
                <a:cs typeface="Century Gothic" charset="0"/>
              </a:rPr>
              <a:t>International Federation of Digital Seismograph Networks (FDSN)</a:t>
            </a:r>
            <a:endParaRPr lang="en-US" sz="2000" dirty="0" smtClean="0">
              <a:solidFill>
                <a:srgbClr val="7030A0"/>
              </a:solidFill>
              <a:latin typeface="Century Gothic" charset="0"/>
              <a:ea typeface="Century Gothic" charset="0"/>
              <a:cs typeface="Century Gothic" charset="0"/>
            </a:endParaRPr>
          </a:p>
          <a:p>
            <a:pPr lvl="1"/>
            <a:endParaRPr lang="en-US" sz="1900" dirty="0">
              <a:solidFill>
                <a:srgbClr val="7030A0"/>
              </a:solidFill>
              <a:latin typeface="+mn-lt"/>
            </a:endParaRPr>
          </a:p>
        </p:txBody>
      </p:sp>
    </p:spTree>
    <p:extLst>
      <p:ext uri="{BB962C8B-B14F-4D97-AF65-F5344CB8AC3E}">
        <p14:creationId xmlns:p14="http://schemas.microsoft.com/office/powerpoint/2010/main" val="1918326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endParaRPr lang="en-US" dirty="0"/>
          </a:p>
        </p:txBody>
      </p:sp>
      <p:sp>
        <p:nvSpPr>
          <p:cNvPr id="3" name="Title 2"/>
          <p:cNvSpPr>
            <a:spLocks noGrp="1"/>
          </p:cNvSpPr>
          <p:nvPr>
            <p:ph type="title"/>
          </p:nvPr>
        </p:nvSpPr>
        <p:spPr>
          <a:xfrm>
            <a:off x="211893" y="-133024"/>
            <a:ext cx="9144000" cy="1143000"/>
          </a:xfrm>
        </p:spPr>
        <p:txBody>
          <a:bodyPr>
            <a:normAutofit/>
          </a:bodyPr>
          <a:lstStyle/>
          <a:p>
            <a:pPr algn="ctr"/>
            <a:r>
              <a:rPr lang="en-US" sz="3200" b="1" dirty="0" smtClean="0"/>
              <a:t>     </a:t>
            </a:r>
            <a:r>
              <a:rPr lang="en-US" sz="3000" b="1" dirty="0" smtClean="0">
                <a:solidFill>
                  <a:schemeClr val="bg1"/>
                </a:solidFill>
                <a:latin typeface="Century Gothic" charset="0"/>
                <a:ea typeface="Century Gothic" charset="0"/>
                <a:cs typeface="Century Gothic" charset="0"/>
              </a:rPr>
              <a:t>GSN OPERATIONS– </a:t>
            </a:r>
            <a:r>
              <a:rPr lang="en-US" sz="3000" b="1" smtClean="0">
                <a:solidFill>
                  <a:schemeClr val="bg1"/>
                </a:solidFill>
                <a:latin typeface="Century Gothic" charset="0"/>
                <a:ea typeface="Century Gothic" charset="0"/>
                <a:cs typeface="Century Gothic" charset="0"/>
              </a:rPr>
              <a:t>DUAL OPERATORS</a:t>
            </a:r>
            <a:endParaRPr lang="en-US" sz="3000" b="1" dirty="0">
              <a:solidFill>
                <a:schemeClr val="bg1"/>
              </a:solidFill>
              <a:latin typeface="Century Gothic" charset="0"/>
              <a:ea typeface="Century Gothic" charset="0"/>
              <a:cs typeface="Century Gothic" charset="0"/>
            </a:endParaRPr>
          </a:p>
        </p:txBody>
      </p:sp>
      <p:pic>
        <p:nvPicPr>
          <p:cNvPr id="6" name="Picture 5" descr="Group photo Jan2015.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09872" y="4044959"/>
            <a:ext cx="5547344" cy="2773672"/>
          </a:xfrm>
          <a:prstGeom prst="rect">
            <a:avLst/>
          </a:prstGeom>
        </p:spPr>
      </p:pic>
      <p:sp>
        <p:nvSpPr>
          <p:cNvPr id="9" name="TextBox 8"/>
          <p:cNvSpPr txBox="1"/>
          <p:nvPr/>
        </p:nvSpPr>
        <p:spPr>
          <a:xfrm>
            <a:off x="211893" y="4140975"/>
            <a:ext cx="3295184" cy="2677656"/>
          </a:xfrm>
          <a:prstGeom prst="rect">
            <a:avLst/>
          </a:prstGeom>
          <a:noFill/>
        </p:spPr>
        <p:txBody>
          <a:bodyPr wrap="square" rtlCol="0">
            <a:spAutoFit/>
          </a:bodyPr>
          <a:lstStyle/>
          <a:p>
            <a:pPr algn="ctr"/>
            <a:r>
              <a:rPr lang="en-US" sz="2400" dirty="0">
                <a:solidFill>
                  <a:srgbClr val="7030A0"/>
                </a:solidFill>
                <a:latin typeface="Century Gothic" charset="0"/>
                <a:ea typeface="Century Gothic" charset="0"/>
                <a:cs typeface="Century Gothic" charset="0"/>
              </a:rPr>
              <a:t>USGS/ASL</a:t>
            </a:r>
          </a:p>
          <a:p>
            <a:endParaRPr lang="en-US" sz="2400" dirty="0">
              <a:solidFill>
                <a:srgbClr val="7030A0"/>
              </a:solidFill>
              <a:latin typeface="Century Gothic" charset="0"/>
              <a:ea typeface="Century Gothic" charset="0"/>
              <a:cs typeface="Century Gothic" charset="0"/>
            </a:endParaRPr>
          </a:p>
          <a:p>
            <a:pPr algn="ctr"/>
            <a:r>
              <a:rPr lang="en-US" sz="2400" dirty="0">
                <a:solidFill>
                  <a:srgbClr val="7030A0"/>
                </a:solidFill>
                <a:latin typeface="Century Gothic" charset="0"/>
                <a:ea typeface="Century Gothic" charset="0"/>
                <a:cs typeface="Century Gothic" charset="0"/>
              </a:rPr>
              <a:t>Operates ~100 stations</a:t>
            </a:r>
          </a:p>
          <a:p>
            <a:pPr algn="ctr"/>
            <a:r>
              <a:rPr lang="en-US" sz="2400" dirty="0">
                <a:solidFill>
                  <a:srgbClr val="7030A0"/>
                </a:solidFill>
                <a:latin typeface="Century Gothic" charset="0"/>
                <a:ea typeface="Century Gothic" charset="0"/>
                <a:cs typeface="Century Gothic" charset="0"/>
              </a:rPr>
              <a:t>DCC at USGS/NEIC </a:t>
            </a:r>
          </a:p>
          <a:p>
            <a:pPr algn="ctr"/>
            <a:r>
              <a:rPr lang="en-US" sz="2400" dirty="0">
                <a:solidFill>
                  <a:srgbClr val="7030A0"/>
                </a:solidFill>
                <a:latin typeface="Century Gothic" charset="0"/>
                <a:ea typeface="Century Gothic" charset="0"/>
                <a:cs typeface="Century Gothic" charset="0"/>
              </a:rPr>
              <a:t>ships data to the IRIS DMC</a:t>
            </a:r>
          </a:p>
        </p:txBody>
      </p:sp>
      <p:sp>
        <p:nvSpPr>
          <p:cNvPr id="12" name="Rectangle 11"/>
          <p:cNvSpPr/>
          <p:nvPr/>
        </p:nvSpPr>
        <p:spPr>
          <a:xfrm>
            <a:off x="5372503" y="1118417"/>
            <a:ext cx="3182886" cy="2677656"/>
          </a:xfrm>
          <a:prstGeom prst="rect">
            <a:avLst/>
          </a:prstGeom>
        </p:spPr>
        <p:txBody>
          <a:bodyPr wrap="square">
            <a:spAutoFit/>
          </a:bodyPr>
          <a:lstStyle/>
          <a:p>
            <a:pPr algn="ctr"/>
            <a:r>
              <a:rPr lang="en-US" sz="2400" dirty="0">
                <a:solidFill>
                  <a:srgbClr val="7030A0"/>
                </a:solidFill>
                <a:latin typeface="Century Gothic" charset="0"/>
                <a:ea typeface="Century Gothic" charset="0"/>
                <a:cs typeface="Century Gothic" charset="0"/>
              </a:rPr>
              <a:t>IRIS/IDA</a:t>
            </a:r>
          </a:p>
          <a:p>
            <a:pPr algn="ctr"/>
            <a:endParaRPr lang="en-US" sz="2400" dirty="0">
              <a:solidFill>
                <a:srgbClr val="7030A0"/>
              </a:solidFill>
              <a:latin typeface="Century Gothic" charset="0"/>
              <a:ea typeface="Century Gothic" charset="0"/>
              <a:cs typeface="Century Gothic" charset="0"/>
            </a:endParaRPr>
          </a:p>
          <a:p>
            <a:pPr algn="ctr"/>
            <a:r>
              <a:rPr lang="en-US" sz="2400" dirty="0">
                <a:solidFill>
                  <a:srgbClr val="7030A0"/>
                </a:solidFill>
                <a:latin typeface="Century Gothic" charset="0"/>
                <a:ea typeface="Century Gothic" charset="0"/>
                <a:cs typeface="Century Gothic" charset="0"/>
              </a:rPr>
              <a:t>Operates ~ </a:t>
            </a:r>
            <a:r>
              <a:rPr lang="en-US" sz="2400" dirty="0" smtClean="0">
                <a:solidFill>
                  <a:srgbClr val="7030A0"/>
                </a:solidFill>
                <a:latin typeface="Century Gothic" charset="0"/>
                <a:ea typeface="Century Gothic" charset="0"/>
                <a:cs typeface="Century Gothic" charset="0"/>
              </a:rPr>
              <a:t>39 </a:t>
            </a:r>
            <a:r>
              <a:rPr lang="en-US" sz="2400" dirty="0">
                <a:solidFill>
                  <a:srgbClr val="7030A0"/>
                </a:solidFill>
                <a:latin typeface="Century Gothic" charset="0"/>
                <a:ea typeface="Century Gothic" charset="0"/>
                <a:cs typeface="Century Gothic" charset="0"/>
              </a:rPr>
              <a:t>stations</a:t>
            </a:r>
          </a:p>
          <a:p>
            <a:pPr algn="ctr"/>
            <a:r>
              <a:rPr lang="en-US" sz="2400" dirty="0">
                <a:solidFill>
                  <a:srgbClr val="7030A0"/>
                </a:solidFill>
                <a:latin typeface="Century Gothic" charset="0"/>
                <a:ea typeface="Century Gothic" charset="0"/>
                <a:cs typeface="Century Gothic" charset="0"/>
              </a:rPr>
              <a:t>DCC at UCSD</a:t>
            </a:r>
          </a:p>
          <a:p>
            <a:pPr algn="ctr"/>
            <a:r>
              <a:rPr lang="en-US" sz="2400" dirty="0">
                <a:solidFill>
                  <a:srgbClr val="7030A0"/>
                </a:solidFill>
                <a:latin typeface="Century Gothic" charset="0"/>
                <a:ea typeface="Century Gothic" charset="0"/>
                <a:cs typeface="Century Gothic" charset="0"/>
              </a:rPr>
              <a:t> ships data to the IRIS DMC</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8667" y="964370"/>
            <a:ext cx="4233333" cy="2897817"/>
          </a:xfrm>
          <a:prstGeom prst="rect">
            <a:avLst/>
          </a:prstGeom>
        </p:spPr>
      </p:pic>
    </p:spTree>
    <p:extLst>
      <p:ext uri="{BB962C8B-B14F-4D97-AF65-F5344CB8AC3E}">
        <p14:creationId xmlns:p14="http://schemas.microsoft.com/office/powerpoint/2010/main" val="2107199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825575-8417-AE4F-B7FA-96819348B97E}" type="slidenum">
              <a:rPr lang="en-US" smtClean="0">
                <a:solidFill>
                  <a:prstClr val="black">
                    <a:tint val="75000"/>
                  </a:prstClr>
                </a:solidFill>
                <a:latin typeface="Calibri"/>
              </a:rPr>
              <a:pPr/>
              <a:t>6</a:t>
            </a:fld>
            <a:endParaRPr lang="en-US" dirty="0">
              <a:solidFill>
                <a:prstClr val="black">
                  <a:tint val="75000"/>
                </a:prstClr>
              </a:solidFill>
              <a:latin typeface="Calibri"/>
            </a:endParaRPr>
          </a:p>
        </p:txBody>
      </p:sp>
      <p:pic>
        <p:nvPicPr>
          <p:cNvPr id="12" name="Picture 11" descr="GSN-Global Earthquakes-2016.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978" y="1311022"/>
            <a:ext cx="4634038" cy="2779953"/>
          </a:xfrm>
          <a:prstGeom prst="rect">
            <a:avLst/>
          </a:prstGeom>
        </p:spPr>
      </p:pic>
      <p:sp>
        <p:nvSpPr>
          <p:cNvPr id="3" name="Title 2"/>
          <p:cNvSpPr>
            <a:spLocks noGrp="1"/>
          </p:cNvSpPr>
          <p:nvPr>
            <p:ph type="title"/>
          </p:nvPr>
        </p:nvSpPr>
        <p:spPr>
          <a:xfrm>
            <a:off x="138307" y="147837"/>
            <a:ext cx="9105253" cy="508002"/>
          </a:xfrm>
        </p:spPr>
        <p:txBody>
          <a:bodyPr>
            <a:noAutofit/>
          </a:bodyPr>
          <a:lstStyle/>
          <a:p>
            <a:pPr algn="ctr"/>
            <a:r>
              <a:rPr lang="en-US" sz="3000" b="1" dirty="0" smtClean="0">
                <a:solidFill>
                  <a:schemeClr val="bg1"/>
                </a:solidFill>
                <a:latin typeface="Century Gothic" charset="0"/>
                <a:ea typeface="Century Gothic" charset="0"/>
                <a:cs typeface="Century Gothic" charset="0"/>
              </a:rPr>
              <a:t>MULTI-USE SEISMIC NETWORK</a:t>
            </a:r>
            <a:endParaRPr lang="en-US" sz="3000" b="1" dirty="0">
              <a:solidFill>
                <a:schemeClr val="bg1"/>
              </a:solidFill>
              <a:latin typeface="Century Gothic" charset="0"/>
              <a:ea typeface="Century Gothic" charset="0"/>
              <a:cs typeface="Century Gothic" charset="0"/>
            </a:endParaRPr>
          </a:p>
        </p:txBody>
      </p:sp>
      <p:sp>
        <p:nvSpPr>
          <p:cNvPr id="13" name="TextBox 12"/>
          <p:cNvSpPr txBox="1"/>
          <p:nvPr/>
        </p:nvSpPr>
        <p:spPr>
          <a:xfrm>
            <a:off x="138307" y="4343090"/>
            <a:ext cx="4487380" cy="1815882"/>
          </a:xfrm>
          <a:prstGeom prst="rect">
            <a:avLst/>
          </a:prstGeom>
          <a:noFill/>
        </p:spPr>
        <p:txBody>
          <a:bodyPr wrap="square" rtlCol="0">
            <a:spAutoFit/>
          </a:bodyPr>
          <a:lstStyle/>
          <a:p>
            <a:pPr algn="ctr"/>
            <a:r>
              <a:rPr lang="en-US" sz="1600" b="1" dirty="0" smtClean="0">
                <a:solidFill>
                  <a:srgbClr val="7030A0"/>
                </a:solidFill>
                <a:latin typeface="Century Gothic" charset="0"/>
                <a:ea typeface="Century Gothic" charset="0"/>
                <a:cs typeface="Century Gothic" charset="0"/>
              </a:rPr>
              <a:t>GLOBAL EARTHQUAKE MONITORING</a:t>
            </a:r>
          </a:p>
          <a:p>
            <a:pPr algn="ctr"/>
            <a:endParaRPr lang="en-US" b="1" dirty="0" smtClean="0">
              <a:solidFill>
                <a:srgbClr val="7030A0"/>
              </a:solidFill>
              <a:latin typeface="Century Gothic" charset="0"/>
              <a:ea typeface="Century Gothic" charset="0"/>
              <a:cs typeface="Century Gothic" charset="0"/>
            </a:endParaRPr>
          </a:p>
          <a:p>
            <a:r>
              <a:rPr lang="en-US" sz="1400" dirty="0" smtClean="0">
                <a:solidFill>
                  <a:srgbClr val="7030A0"/>
                </a:solidFill>
                <a:latin typeface="Century Gothic" charset="0"/>
                <a:ea typeface="Century Gothic" charset="0"/>
                <a:cs typeface="Century Gothic" charset="0"/>
              </a:rPr>
              <a:t>Large earthquakes (circles) recorded </a:t>
            </a:r>
          </a:p>
          <a:p>
            <a:r>
              <a:rPr lang="en-US" sz="1400" dirty="0" smtClean="0">
                <a:solidFill>
                  <a:srgbClr val="7030A0"/>
                </a:solidFill>
                <a:latin typeface="Century Gothic" charset="0"/>
                <a:ea typeface="Century Gothic" charset="0"/>
                <a:cs typeface="Century Gothic" charset="0"/>
              </a:rPr>
              <a:t>by the GSN stations  </a:t>
            </a:r>
            <a:r>
              <a:rPr lang="en-US" sz="1400" dirty="0">
                <a:solidFill>
                  <a:srgbClr val="7030A0"/>
                </a:solidFill>
                <a:latin typeface="Century Gothic" charset="0"/>
                <a:ea typeface="Century Gothic" charset="0"/>
                <a:cs typeface="Century Gothic" charset="0"/>
              </a:rPr>
              <a:t>(2008-2016)</a:t>
            </a:r>
          </a:p>
          <a:p>
            <a:endParaRPr lang="en-US" sz="1400" dirty="0" smtClean="0">
              <a:solidFill>
                <a:srgbClr val="7030A0"/>
              </a:solidFill>
              <a:latin typeface="Century Gothic" charset="0"/>
              <a:ea typeface="Century Gothic" charset="0"/>
              <a:cs typeface="Century Gothic" charset="0"/>
            </a:endParaRPr>
          </a:p>
          <a:p>
            <a:r>
              <a:rPr lang="en-US" sz="1400" dirty="0" smtClean="0">
                <a:solidFill>
                  <a:srgbClr val="7030A0"/>
                </a:solidFill>
                <a:latin typeface="Century Gothic" charset="0"/>
                <a:ea typeface="Century Gothic" charset="0"/>
                <a:cs typeface="Century Gothic" charset="0"/>
              </a:rPr>
              <a:t>Black - magnitude 5.0 - 5.9</a:t>
            </a:r>
          </a:p>
          <a:p>
            <a:r>
              <a:rPr lang="en-US" sz="1400" dirty="0" smtClean="0">
                <a:solidFill>
                  <a:srgbClr val="7030A0"/>
                </a:solidFill>
                <a:latin typeface="Century Gothic" charset="0"/>
                <a:ea typeface="Century Gothic" charset="0"/>
                <a:cs typeface="Century Gothic" charset="0"/>
              </a:rPr>
              <a:t> Red-magnitude 6.0 – 6.9 </a:t>
            </a:r>
          </a:p>
          <a:p>
            <a:r>
              <a:rPr lang="en-US" sz="1400" dirty="0" smtClean="0">
                <a:solidFill>
                  <a:srgbClr val="7030A0"/>
                </a:solidFill>
                <a:latin typeface="Century Gothic" charset="0"/>
                <a:ea typeface="Century Gothic" charset="0"/>
                <a:cs typeface="Century Gothic" charset="0"/>
              </a:rPr>
              <a:t>Yellow Magnitude 7+</a:t>
            </a:r>
            <a:endParaRPr lang="en-US" sz="1400" dirty="0">
              <a:solidFill>
                <a:srgbClr val="7030A0"/>
              </a:solidFill>
              <a:latin typeface="Century Gothic" charset="0"/>
              <a:ea typeface="Century Gothic" charset="0"/>
              <a:cs typeface="Century Gothic" charset="0"/>
            </a:endParaRPr>
          </a:p>
        </p:txBody>
      </p:sp>
      <p:sp>
        <p:nvSpPr>
          <p:cNvPr id="6" name="TextBox 5"/>
          <p:cNvSpPr txBox="1"/>
          <p:nvPr/>
        </p:nvSpPr>
        <p:spPr>
          <a:xfrm>
            <a:off x="4573378" y="4778890"/>
            <a:ext cx="4518313" cy="338554"/>
          </a:xfrm>
          <a:prstGeom prst="rect">
            <a:avLst/>
          </a:prstGeom>
          <a:noFill/>
        </p:spPr>
        <p:txBody>
          <a:bodyPr wrap="square" rtlCol="0">
            <a:spAutoFit/>
          </a:bodyPr>
          <a:lstStyle/>
          <a:p>
            <a:r>
              <a:rPr lang="en-US" dirty="0">
                <a:solidFill>
                  <a:srgbClr val="7030A0"/>
                </a:solidFill>
                <a:latin typeface="Century Gothic" charset="0"/>
                <a:ea typeface="Century Gothic" charset="0"/>
                <a:cs typeface="Century Gothic" charset="0"/>
              </a:rPr>
              <a:t>Ma, Z., Masters, G. and </a:t>
            </a:r>
            <a:r>
              <a:rPr lang="en-US" dirty="0" err="1">
                <a:solidFill>
                  <a:srgbClr val="7030A0"/>
                </a:solidFill>
                <a:latin typeface="Century Gothic" charset="0"/>
                <a:ea typeface="Century Gothic" charset="0"/>
                <a:cs typeface="Century Gothic" charset="0"/>
              </a:rPr>
              <a:t>Mancinelli</a:t>
            </a:r>
            <a:r>
              <a:rPr lang="en-US" dirty="0">
                <a:solidFill>
                  <a:srgbClr val="7030A0"/>
                </a:solidFill>
                <a:latin typeface="Century Gothic" charset="0"/>
                <a:ea typeface="Century Gothic" charset="0"/>
                <a:cs typeface="Century Gothic" charset="0"/>
              </a:rPr>
              <a:t>, N. (2016</a:t>
            </a:r>
            <a:r>
              <a:rPr lang="en-US" sz="1600" dirty="0">
                <a:solidFill>
                  <a:schemeClr val="accent5">
                    <a:lumMod val="75000"/>
                  </a:schemeClr>
                </a:solidFill>
                <a:latin typeface="Century Gothic" charset="0"/>
                <a:ea typeface="Century Gothic" charset="0"/>
                <a:cs typeface="Century Gothic" charset="0"/>
              </a:rPr>
              <a:t>) </a:t>
            </a:r>
          </a:p>
        </p:txBody>
      </p:sp>
      <p:pic>
        <p:nvPicPr>
          <p:cNvPr id="7" name="Picture 6" descr="Tomography for GSN.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20660" y="991302"/>
            <a:ext cx="4371031" cy="3793066"/>
          </a:xfrm>
          <a:prstGeom prst="rect">
            <a:avLst/>
          </a:prstGeom>
        </p:spPr>
      </p:pic>
      <p:sp>
        <p:nvSpPr>
          <p:cNvPr id="8" name="TextBox 7"/>
          <p:cNvSpPr txBox="1"/>
          <p:nvPr/>
        </p:nvSpPr>
        <p:spPr>
          <a:xfrm>
            <a:off x="5365626" y="5417403"/>
            <a:ext cx="2933815" cy="830997"/>
          </a:xfrm>
          <a:prstGeom prst="rect">
            <a:avLst/>
          </a:prstGeom>
          <a:noFill/>
        </p:spPr>
        <p:txBody>
          <a:bodyPr wrap="none" rtlCol="0">
            <a:spAutoFit/>
          </a:bodyPr>
          <a:lstStyle/>
          <a:p>
            <a:r>
              <a:rPr lang="en-US" sz="1600" b="1" dirty="0" smtClean="0">
                <a:solidFill>
                  <a:srgbClr val="7030A0"/>
                </a:solidFill>
                <a:latin typeface="Century Gothic" charset="0"/>
                <a:ea typeface="Century Gothic" charset="0"/>
                <a:cs typeface="Century Gothic" charset="0"/>
              </a:rPr>
              <a:t>FUNDAMENTAL  RESEARCH</a:t>
            </a:r>
          </a:p>
          <a:p>
            <a:endParaRPr lang="en-US" sz="1600" dirty="0">
              <a:solidFill>
                <a:srgbClr val="7030A0"/>
              </a:solidFill>
              <a:latin typeface="Century Gothic" charset="0"/>
              <a:ea typeface="Century Gothic" charset="0"/>
              <a:cs typeface="Century Gothic" charset="0"/>
            </a:endParaRPr>
          </a:p>
          <a:p>
            <a:r>
              <a:rPr lang="en-US" sz="1600" dirty="0" smtClean="0">
                <a:solidFill>
                  <a:srgbClr val="7030A0"/>
                </a:solidFill>
                <a:latin typeface="Century Gothic" charset="0"/>
                <a:ea typeface="Century Gothic" charset="0"/>
                <a:cs typeface="Century Gothic" charset="0"/>
              </a:rPr>
              <a:t>Global Tomography Studies</a:t>
            </a:r>
            <a:endParaRPr lang="en-US" sz="1600" dirty="0">
              <a:solidFill>
                <a:srgbClr val="7030A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4207928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825575-8417-AE4F-B7FA-96819348B97E}" type="slidenum">
              <a:rPr lang="en-US" smtClean="0">
                <a:solidFill>
                  <a:prstClr val="black">
                    <a:tint val="75000"/>
                  </a:prstClr>
                </a:solidFill>
                <a:latin typeface="Calibri"/>
              </a:rPr>
              <a:pPr/>
              <a:t>7</a:t>
            </a:fld>
            <a:endParaRPr lang="en-US">
              <a:solidFill>
                <a:prstClr val="black">
                  <a:tint val="75000"/>
                </a:prstClr>
              </a:solidFill>
              <a:latin typeface="Calibri"/>
            </a:endParaRPr>
          </a:p>
        </p:txBody>
      </p:sp>
      <p:pic>
        <p:nvPicPr>
          <p:cNvPr id="6" name="Picture 5" descr="Screen Shot 2015-04-22 at 3.16.11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4797" y="1039327"/>
            <a:ext cx="4037183" cy="3394706"/>
          </a:xfrm>
          <a:prstGeom prst="rect">
            <a:avLst/>
          </a:prstGeom>
        </p:spPr>
      </p:pic>
      <p:sp>
        <p:nvSpPr>
          <p:cNvPr id="7" name="TextBox 6"/>
          <p:cNvSpPr txBox="1"/>
          <p:nvPr/>
        </p:nvSpPr>
        <p:spPr>
          <a:xfrm>
            <a:off x="264797" y="4434033"/>
            <a:ext cx="4037183" cy="1107996"/>
          </a:xfrm>
          <a:prstGeom prst="rect">
            <a:avLst/>
          </a:prstGeom>
          <a:noFill/>
        </p:spPr>
        <p:txBody>
          <a:bodyPr wrap="square" rtlCol="0">
            <a:spAutoFit/>
          </a:bodyPr>
          <a:lstStyle/>
          <a:p>
            <a:pPr algn="ctr"/>
            <a:r>
              <a:rPr lang="en-US" sz="1400" i="1" dirty="0" smtClean="0">
                <a:solidFill>
                  <a:srgbClr val="7030A0"/>
                </a:solidFill>
                <a:latin typeface="Century Gothic" charset="0"/>
                <a:ea typeface="Century Gothic" charset="0"/>
                <a:cs typeface="Century Gothic" charset="0"/>
              </a:rPr>
              <a:t>GSN stations used in real-time Tsunami Warning for the Magnitude 9.1 Sumatra-Andaman Earthquake.</a:t>
            </a:r>
          </a:p>
          <a:p>
            <a:endParaRPr lang="en-US" dirty="0"/>
          </a:p>
          <a:p>
            <a:endParaRPr lang="en-US" dirty="0"/>
          </a:p>
        </p:txBody>
      </p:sp>
      <p:sp>
        <p:nvSpPr>
          <p:cNvPr id="4" name="Title 3"/>
          <p:cNvSpPr>
            <a:spLocks noGrp="1"/>
          </p:cNvSpPr>
          <p:nvPr>
            <p:ph type="title"/>
          </p:nvPr>
        </p:nvSpPr>
        <p:spPr>
          <a:xfrm>
            <a:off x="264798" y="150916"/>
            <a:ext cx="9533377" cy="545745"/>
          </a:xfrm>
        </p:spPr>
        <p:txBody>
          <a:bodyPr>
            <a:noAutofit/>
          </a:bodyPr>
          <a:lstStyle/>
          <a:p>
            <a:r>
              <a:rPr lang="en-US" sz="3000" b="1" dirty="0" smtClean="0">
                <a:solidFill>
                  <a:schemeClr val="bg1"/>
                </a:solidFill>
                <a:latin typeface="Century Gothic" charset="0"/>
                <a:ea typeface="Century Gothic" charset="0"/>
                <a:cs typeface="Century Gothic" charset="0"/>
              </a:rPr>
              <a:t>OTHER APPLICATIONS OF GSN DATA</a:t>
            </a:r>
            <a:endParaRPr lang="en-US" sz="3000" b="1" dirty="0">
              <a:solidFill>
                <a:schemeClr val="bg1"/>
              </a:solidFill>
              <a:latin typeface="Century Gothic" charset="0"/>
              <a:ea typeface="Century Gothic" charset="0"/>
              <a:cs typeface="Century Gothic" charset="0"/>
            </a:endParaRPr>
          </a:p>
        </p:txBody>
      </p:sp>
      <p:sp>
        <p:nvSpPr>
          <p:cNvPr id="5" name="Rectangle 4"/>
          <p:cNvSpPr/>
          <p:nvPr/>
        </p:nvSpPr>
        <p:spPr>
          <a:xfrm>
            <a:off x="0" y="5206230"/>
            <a:ext cx="4691359" cy="3231654"/>
          </a:xfrm>
          <a:prstGeom prst="rect">
            <a:avLst/>
          </a:prstGeom>
        </p:spPr>
        <p:txBody>
          <a:bodyPr wrap="square">
            <a:spAutoFit/>
          </a:bodyPr>
          <a:lstStyle/>
          <a:p>
            <a:r>
              <a:rPr lang="en-US" sz="2000" b="1" dirty="0">
                <a:solidFill>
                  <a:srgbClr val="7030A0"/>
                </a:solidFill>
                <a:latin typeface="Century Gothic" charset="0"/>
                <a:ea typeface="Century Gothic" charset="0"/>
                <a:cs typeface="Century Gothic" charset="0"/>
              </a:rPr>
              <a:t>Tsunami warning </a:t>
            </a:r>
            <a:r>
              <a:rPr lang="en-US" sz="2000" b="1" dirty="0" smtClean="0">
                <a:solidFill>
                  <a:srgbClr val="7030A0"/>
                </a:solidFill>
                <a:latin typeface="Century Gothic" charset="0"/>
                <a:ea typeface="Century Gothic" charset="0"/>
                <a:cs typeface="Century Gothic" charset="0"/>
              </a:rPr>
              <a:t> </a:t>
            </a:r>
          </a:p>
          <a:p>
            <a:r>
              <a:rPr lang="en-US" sz="1600" dirty="0" smtClean="0">
                <a:solidFill>
                  <a:srgbClr val="7030A0"/>
                </a:solidFill>
                <a:latin typeface="Century Gothic" charset="0"/>
                <a:ea typeface="Century Gothic" charset="0"/>
                <a:cs typeface="Century Gothic" charset="0"/>
              </a:rPr>
              <a:t>~</a:t>
            </a:r>
            <a:r>
              <a:rPr lang="en-US" sz="1600" dirty="0">
                <a:solidFill>
                  <a:srgbClr val="7030A0"/>
                </a:solidFill>
                <a:latin typeface="Century Gothic" charset="0"/>
                <a:ea typeface="Century Gothic" charset="0"/>
                <a:cs typeface="Century Gothic" charset="0"/>
              </a:rPr>
              <a:t>100 GSN stations are used for real-time analyses by the NTWC; coverage in oceans and international areas is key – sparse coverage by other networks</a:t>
            </a:r>
          </a:p>
          <a:p>
            <a:endParaRPr lang="en-US" sz="2000" dirty="0">
              <a:latin typeface="+mj-lt"/>
            </a:endParaRPr>
          </a:p>
          <a:p>
            <a:endParaRPr lang="en-US" sz="2000" dirty="0" smtClean="0">
              <a:latin typeface="+mj-lt"/>
            </a:endParaRPr>
          </a:p>
          <a:p>
            <a:endParaRPr lang="en-US" sz="2000" dirty="0">
              <a:latin typeface="+mj-lt"/>
            </a:endParaRPr>
          </a:p>
          <a:p>
            <a:endParaRPr lang="en-US" sz="2000" dirty="0" smtClean="0">
              <a:latin typeface="+mj-lt"/>
            </a:endParaRPr>
          </a:p>
          <a:p>
            <a:endParaRPr lang="en-US" sz="2000" dirty="0">
              <a:latin typeface="+mj-lt"/>
            </a:endParaRPr>
          </a:p>
          <a:p>
            <a:endParaRPr lang="en-US" sz="2000" dirty="0" smtClean="0">
              <a:latin typeface="+mj-lt"/>
            </a:endParaRPr>
          </a:p>
        </p:txBody>
      </p:sp>
      <p:pic>
        <p:nvPicPr>
          <p:cNvPr id="2" name="Picture 1" descr="Andy F - Nuclear Explosions at MDJ.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91359" y="2475013"/>
            <a:ext cx="4372467" cy="3290713"/>
          </a:xfrm>
          <a:prstGeom prst="rect">
            <a:avLst/>
          </a:prstGeom>
        </p:spPr>
      </p:pic>
      <p:sp>
        <p:nvSpPr>
          <p:cNvPr id="9" name="Rectangle 8"/>
          <p:cNvSpPr/>
          <p:nvPr/>
        </p:nvSpPr>
        <p:spPr>
          <a:xfrm>
            <a:off x="4472569" y="1116090"/>
            <a:ext cx="4572000" cy="1323439"/>
          </a:xfrm>
          <a:prstGeom prst="rect">
            <a:avLst/>
          </a:prstGeom>
        </p:spPr>
        <p:txBody>
          <a:bodyPr>
            <a:spAutoFit/>
          </a:bodyPr>
          <a:lstStyle/>
          <a:p>
            <a:r>
              <a:rPr lang="en-US" sz="2000" b="1" dirty="0">
                <a:solidFill>
                  <a:srgbClr val="7030A0"/>
                </a:solidFill>
                <a:latin typeface="Century Gothic" charset="0"/>
                <a:ea typeface="Century Gothic" charset="0"/>
                <a:cs typeface="Century Gothic" charset="0"/>
              </a:rPr>
              <a:t>Verification seismology (CTBTO</a:t>
            </a:r>
            <a:r>
              <a:rPr lang="en-US" sz="2000" b="1" dirty="0" smtClean="0">
                <a:solidFill>
                  <a:srgbClr val="7030A0"/>
                </a:solidFill>
                <a:latin typeface="Century Gothic" charset="0"/>
                <a:ea typeface="Century Gothic" charset="0"/>
                <a:cs typeface="Century Gothic" charset="0"/>
              </a:rPr>
              <a:t>)</a:t>
            </a:r>
          </a:p>
          <a:p>
            <a:r>
              <a:rPr lang="en-US" sz="1600" dirty="0" smtClean="0">
                <a:solidFill>
                  <a:srgbClr val="7030A0"/>
                </a:solidFill>
                <a:latin typeface="Century Gothic" charset="0"/>
                <a:ea typeface="Century Gothic" charset="0"/>
                <a:cs typeface="Century Gothic" charset="0"/>
              </a:rPr>
              <a:t>~</a:t>
            </a:r>
            <a:r>
              <a:rPr lang="en-US" sz="1600" dirty="0">
                <a:solidFill>
                  <a:srgbClr val="7030A0"/>
                </a:solidFill>
                <a:latin typeface="Century Gothic" charset="0"/>
                <a:ea typeface="Century Gothic" charset="0"/>
                <a:cs typeface="Century Gothic" charset="0"/>
              </a:rPr>
              <a:t>50 auxiliary seismic stations are contributed by </a:t>
            </a:r>
            <a:r>
              <a:rPr lang="en-US" sz="1600" dirty="0" smtClean="0">
                <a:solidFill>
                  <a:srgbClr val="7030A0"/>
                </a:solidFill>
                <a:latin typeface="Century Gothic" charset="0"/>
                <a:ea typeface="Century Gothic" charset="0"/>
                <a:cs typeface="Century Gothic" charset="0"/>
              </a:rPr>
              <a:t>GSN </a:t>
            </a:r>
          </a:p>
          <a:p>
            <a:r>
              <a:rPr lang="en-US" sz="1600" dirty="0" smtClean="0">
                <a:solidFill>
                  <a:srgbClr val="7030A0"/>
                </a:solidFill>
                <a:latin typeface="Century Gothic" charset="0"/>
                <a:ea typeface="Century Gothic" charset="0"/>
                <a:cs typeface="Century Gothic" charset="0"/>
              </a:rPr>
              <a:t>to nuclear explosion monitoring</a:t>
            </a:r>
            <a:endParaRPr lang="en-US" sz="1600" dirty="0">
              <a:solidFill>
                <a:srgbClr val="7030A0"/>
              </a:solidFill>
              <a:latin typeface="Century Gothic" charset="0"/>
              <a:ea typeface="Century Gothic" charset="0"/>
              <a:cs typeface="Century Gothic" charset="0"/>
            </a:endParaRPr>
          </a:p>
          <a:p>
            <a:endParaRPr lang="en-US" dirty="0"/>
          </a:p>
        </p:txBody>
      </p:sp>
      <p:sp>
        <p:nvSpPr>
          <p:cNvPr id="11" name="Rectangle 10"/>
          <p:cNvSpPr/>
          <p:nvPr/>
        </p:nvSpPr>
        <p:spPr>
          <a:xfrm>
            <a:off x="4830062" y="6079072"/>
            <a:ext cx="3911648" cy="523220"/>
          </a:xfrm>
          <a:prstGeom prst="rect">
            <a:avLst/>
          </a:prstGeom>
        </p:spPr>
        <p:txBody>
          <a:bodyPr wrap="none">
            <a:spAutoFit/>
          </a:bodyPr>
          <a:lstStyle/>
          <a:p>
            <a:pPr algn="ctr"/>
            <a:r>
              <a:rPr lang="en-US" sz="1400" i="1" dirty="0" smtClean="0">
                <a:solidFill>
                  <a:srgbClr val="7030A0"/>
                </a:solidFill>
                <a:latin typeface="Century Gothic" charset="0"/>
                <a:ea typeface="Century Gothic" charset="0"/>
                <a:cs typeface="Century Gothic" charset="0"/>
              </a:rPr>
              <a:t>Seismograms of Korean nuclear explosions</a:t>
            </a:r>
          </a:p>
          <a:p>
            <a:pPr algn="ctr"/>
            <a:r>
              <a:rPr lang="en-US" sz="1400" i="1" dirty="0">
                <a:solidFill>
                  <a:srgbClr val="7030A0"/>
                </a:solidFill>
                <a:latin typeface="Century Gothic" charset="0"/>
                <a:ea typeface="Century Gothic" charset="0"/>
                <a:cs typeface="Century Gothic" charset="0"/>
              </a:rPr>
              <a:t>r</a:t>
            </a:r>
            <a:r>
              <a:rPr lang="en-US" sz="1400" i="1" dirty="0" smtClean="0">
                <a:solidFill>
                  <a:srgbClr val="7030A0"/>
                </a:solidFill>
                <a:latin typeface="Century Gothic" charset="0"/>
                <a:ea typeface="Century Gothic" charset="0"/>
                <a:cs typeface="Century Gothic" charset="0"/>
              </a:rPr>
              <a:t>ecorded on GSN station MDJ</a:t>
            </a:r>
            <a:endParaRPr lang="en-US" sz="1400" i="1" dirty="0">
              <a:solidFill>
                <a:srgbClr val="7030A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4294773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aultVbh.ti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009213"/>
            <a:ext cx="9032488" cy="5612107"/>
          </a:xfrm>
          <a:prstGeom prst="rect">
            <a:avLst/>
          </a:prstGeom>
        </p:spPr>
      </p:pic>
      <p:sp>
        <p:nvSpPr>
          <p:cNvPr id="2" name="TextBox 1"/>
          <p:cNvSpPr txBox="1"/>
          <p:nvPr/>
        </p:nvSpPr>
        <p:spPr>
          <a:xfrm>
            <a:off x="1461287" y="223025"/>
            <a:ext cx="7186583" cy="553998"/>
          </a:xfrm>
          <a:prstGeom prst="rect">
            <a:avLst/>
          </a:prstGeom>
          <a:noFill/>
        </p:spPr>
        <p:txBody>
          <a:bodyPr wrap="none" rtlCol="0">
            <a:spAutoFit/>
          </a:bodyPr>
          <a:lstStyle/>
          <a:p>
            <a:r>
              <a:rPr lang="en-US" sz="3000" dirty="0" smtClean="0">
                <a:solidFill>
                  <a:schemeClr val="bg1"/>
                </a:solidFill>
                <a:latin typeface="Century Gothic" charset="0"/>
                <a:ea typeface="Century Gothic" charset="0"/>
                <a:cs typeface="Century Gothic" charset="0"/>
              </a:rPr>
              <a:t>INSTALLATIONS:  BOREHOLES &amp; VAULTS</a:t>
            </a:r>
            <a:endParaRPr lang="en-US" sz="3000" dirty="0"/>
          </a:p>
        </p:txBody>
      </p:sp>
    </p:spTree>
    <p:extLst>
      <p:ext uri="{BB962C8B-B14F-4D97-AF65-F5344CB8AC3E}">
        <p14:creationId xmlns:p14="http://schemas.microsoft.com/office/powerpoint/2010/main" val="1218188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981" y="137134"/>
            <a:ext cx="8229600" cy="737204"/>
          </a:xfrm>
        </p:spPr>
        <p:txBody>
          <a:bodyPr>
            <a:normAutofit/>
          </a:bodyPr>
          <a:lstStyle/>
          <a:p>
            <a:r>
              <a:rPr lang="en-US" sz="3000" b="1" dirty="0" smtClean="0">
                <a:solidFill>
                  <a:schemeClr val="bg1"/>
                </a:solidFill>
                <a:latin typeface="Century Gothic" charset="0"/>
                <a:ea typeface="Century Gothic" charset="0"/>
                <a:cs typeface="Century Gothic" charset="0"/>
              </a:rPr>
              <a:t>TYPICAL GSN STATIONS</a:t>
            </a:r>
            <a:endParaRPr lang="en-US" sz="3000" b="1" dirty="0">
              <a:solidFill>
                <a:schemeClr val="bg1"/>
              </a:solidFill>
              <a:latin typeface="Century Gothic" charset="0"/>
              <a:ea typeface="Century Gothic" charset="0"/>
              <a:cs typeface="Century Gothic" charset="0"/>
            </a:endParaRPr>
          </a:p>
        </p:txBody>
      </p:sp>
      <p:pic>
        <p:nvPicPr>
          <p:cNvPr id="4" name="Content Placeholder 3" descr="photo_collage_1-30-15.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154409" y="1326995"/>
            <a:ext cx="9298409" cy="4951141"/>
          </a:xfrm>
        </p:spPr>
      </p:pic>
    </p:spTree>
    <p:extLst>
      <p:ext uri="{BB962C8B-B14F-4D97-AF65-F5344CB8AC3E}">
        <p14:creationId xmlns:p14="http://schemas.microsoft.com/office/powerpoint/2010/main" val="1790004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Circle Strokes">
  <a:themeElements>
    <a:clrScheme name="Circle Strok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Circle Strokes">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alpha val="25000"/>
          </a:schemeClr>
        </a:solidFill>
        <a:ln w="19050" cap="flat" cmpd="sng" algn="ctr">
          <a:solidFill>
            <a:schemeClr val="tx1"/>
          </a:solidFill>
          <a:prstDash val="solid"/>
          <a:round/>
          <a:headEnd type="none" w="med" len="med"/>
          <a:tailEnd type="none" w="med" len="lg"/>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alpha val="25000"/>
          </a:schemeClr>
        </a:solidFill>
        <a:ln w="19050" cap="flat" cmpd="sng" algn="ctr">
          <a:solidFill>
            <a:schemeClr val="tx1"/>
          </a:solidFill>
          <a:prstDash val="solid"/>
          <a:round/>
          <a:headEnd type="none" w="med" len="med"/>
          <a:tailEnd type="none" w="med" len="lg"/>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109" charset="0"/>
          </a:defRPr>
        </a:defPPr>
      </a:lstStyle>
    </a:lnDef>
  </a:objectDefaults>
  <a:extraClrSchemeLst>
    <a:extraClrScheme>
      <a:clrScheme name="Circle Strok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rcle Strok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rcle Strok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2004:Templates:Presentations:Designs:Circle Strokes</Template>
  <TotalTime>31825</TotalTime>
  <Words>960</Words>
  <Application>Microsoft Macintosh PowerPoint</Application>
  <PresentationFormat>On-screen Show (4:3)</PresentationFormat>
  <Paragraphs>130</Paragraphs>
  <Slides>16</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Calibri</vt:lpstr>
      <vt:lpstr>Century Gothic</vt:lpstr>
      <vt:lpstr>Courier New</vt:lpstr>
      <vt:lpstr>ＭＳ Ｐゴシック</vt:lpstr>
      <vt:lpstr>Wingdings</vt:lpstr>
      <vt:lpstr>Arial</vt:lpstr>
      <vt:lpstr>Circle Strokes</vt:lpstr>
      <vt:lpstr>PowerPoint Presentation</vt:lpstr>
      <vt:lpstr>PowerPoint Presentation</vt:lpstr>
      <vt:lpstr>PowerPoint Presentation</vt:lpstr>
      <vt:lpstr>GSN PARTNERSHIPS</vt:lpstr>
      <vt:lpstr>     GSN OPERATIONS– DUAL OPERATORS</vt:lpstr>
      <vt:lpstr>MULTI-USE SEISMIC NETWORK</vt:lpstr>
      <vt:lpstr>OTHER APPLICATIONS OF GSN DATA</vt:lpstr>
      <vt:lpstr>PowerPoint Presentation</vt:lpstr>
      <vt:lpstr>TYPICAL GSN STATIONS</vt:lpstr>
      <vt:lpstr>PowerPoint Presentation</vt:lpstr>
      <vt:lpstr>NEXT GENERATION OF VBB SENSORS</vt:lpstr>
      <vt:lpstr>PowerPoint Presentation</vt:lpstr>
      <vt:lpstr>PowerPoint Presentation</vt:lpstr>
      <vt:lpstr>PowerPoint Presentation</vt:lpstr>
      <vt:lpstr>PowerPoint Presentation</vt:lpstr>
      <vt:lpstr>EQUIPMENT AT GSN STATIONS</vt:lpstr>
    </vt:vector>
  </TitlesOfParts>
  <Company>EarthScope</Company>
  <LinksUpToDate>false</LinksUpToDate>
  <SharedDoc>false</SharedDoc>
  <HyperlinkBase>www.earthscope.org</HyperlinkBase>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EarthScope</dc:title>
  <dc:creator>John DeLaughter</dc:creator>
  <cp:lastModifiedBy>Katrin Hafner</cp:lastModifiedBy>
  <cp:revision>1180</cp:revision>
  <cp:lastPrinted>2008-05-29T16:23:39Z</cp:lastPrinted>
  <dcterms:created xsi:type="dcterms:W3CDTF">2011-09-14T14:24:07Z</dcterms:created>
  <dcterms:modified xsi:type="dcterms:W3CDTF">2017-10-16T16:38:30Z</dcterms:modified>
</cp:coreProperties>
</file>