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67" r:id="rId4"/>
    <p:sldId id="261" r:id="rId5"/>
    <p:sldId id="258" r:id="rId6"/>
    <p:sldId id="259" r:id="rId7"/>
    <p:sldId id="260" r:id="rId8"/>
    <p:sldId id="271" r:id="rId9"/>
    <p:sldId id="272" r:id="rId10"/>
    <p:sldId id="273" r:id="rId11"/>
    <p:sldId id="268" r:id="rId12"/>
    <p:sldId id="257" r:id="rId13"/>
    <p:sldId id="262" r:id="rId14"/>
    <p:sldId id="263" r:id="rId15"/>
    <p:sldId id="264" r:id="rId16"/>
    <p:sldId id="265" r:id="rId17"/>
    <p:sldId id="266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 snapToObjects="1">
      <p:cViewPr varScale="1">
        <p:scale>
          <a:sx n="109" d="100"/>
          <a:sy n="109" d="100"/>
        </p:scale>
        <p:origin x="17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2332-5502-D448-A1F9-698D7DF7D101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2C635-4E94-B045-B72F-F078AC75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04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2332-5502-D448-A1F9-698D7DF7D101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2C635-4E94-B045-B72F-F078AC75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2332-5502-D448-A1F9-698D7DF7D101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2C635-4E94-B045-B72F-F078AC75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7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2332-5502-D448-A1F9-698D7DF7D101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2C635-4E94-B045-B72F-F078AC75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1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2332-5502-D448-A1F9-698D7DF7D101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2C635-4E94-B045-B72F-F078AC75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8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2332-5502-D448-A1F9-698D7DF7D101}" type="datetimeFigureOut">
              <a:rPr lang="en-US" smtClean="0"/>
              <a:t>8/6/18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2C635-4E94-B045-B72F-F078AC75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4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2332-5502-D448-A1F9-698D7DF7D101}" type="datetimeFigureOut">
              <a:rPr lang="en-US" smtClean="0"/>
              <a:t>8/6/18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2C635-4E94-B045-B72F-F078AC75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9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2332-5502-D448-A1F9-698D7DF7D101}" type="datetimeFigureOut">
              <a:rPr lang="en-US" smtClean="0"/>
              <a:t>8/6/18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2C635-4E94-B045-B72F-F078AC75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0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2332-5502-D448-A1F9-698D7DF7D101}" type="datetimeFigureOut">
              <a:rPr lang="en-US" smtClean="0"/>
              <a:t>8/6/18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2C635-4E94-B045-B72F-F078AC75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5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2332-5502-D448-A1F9-698D7DF7D101}" type="datetimeFigureOut">
              <a:rPr lang="en-US" smtClean="0"/>
              <a:t>8/6/18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2C635-4E94-B045-B72F-F078AC75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2332-5502-D448-A1F9-698D7DF7D101}" type="datetimeFigureOut">
              <a:rPr lang="en-US" smtClean="0"/>
              <a:t>8/6/18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2C635-4E94-B045-B72F-F078AC75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6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32332-5502-D448-A1F9-698D7DF7D101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2C635-4E94-B045-B72F-F078AC75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7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ds.iris.edu/data_available/IU/COLA/*/HH*?scaling=time_range&amp;byday=off&amp;timewindow=2018/06/01-2018/07/0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hyperlink" Target="http://ds.iris.edu/data_available/IU/ANMO/*/BH*?scaling=time_range&amp;byday=off&amp;timewindow=2018/01/01-2018/07/0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>
                <a:latin typeface="Franklin Gothic Book"/>
                <a:cs typeface="Franklin Gothic Book"/>
              </a:rPr>
              <a:t>IRIS QA Network Reports - Evaluating Issues</a:t>
            </a:r>
            <a:endParaRPr lang="en-US" dirty="0">
              <a:latin typeface="Franklin Gothic Book"/>
              <a:cs typeface="Franklin Gothic Boo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Tools to better understand what the metrics are telling us</a:t>
            </a:r>
          </a:p>
        </p:txBody>
      </p:sp>
      <p:sp>
        <p:nvSpPr>
          <p:cNvPr id="5" name="Rectangle 4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RISLogo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57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5439" y="225050"/>
            <a:ext cx="44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QA Reports – Evaluating Issues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309296" y="248627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Common Issues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439" y="1061455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Signal Fluctuations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60304" y="1444104"/>
            <a:ext cx="21469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Common thresholds: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hiAmp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lowAmp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2" y="2700050"/>
            <a:ext cx="5529120" cy="379967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" name="Picture 1" descr="Screen Shot 2018-07-20 at 12.00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99" y="1061456"/>
            <a:ext cx="4744397" cy="3785224"/>
          </a:xfrm>
          <a:prstGeom prst="rect">
            <a:avLst/>
          </a:prstGeom>
        </p:spPr>
      </p:pic>
      <p:pic>
        <p:nvPicPr>
          <p:cNvPr id="10" name="Picture 9" descr="IRISLogo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94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217050" y="237379"/>
            <a:ext cx="716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doQA</a:t>
            </a:r>
            <a:endParaRPr lang="en-US" dirty="0"/>
          </a:p>
        </p:txBody>
      </p:sp>
      <p:pic>
        <p:nvPicPr>
          <p:cNvPr id="25" name="Picture 24" descr="Screen Shot 2018-07-06 at 12.06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96" y="1051467"/>
            <a:ext cx="6314275" cy="298026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344334" y="3725333"/>
            <a:ext cx="1168400" cy="389467"/>
          </a:xfrm>
          <a:prstGeom prst="rect">
            <a:avLst/>
          </a:prstGeom>
          <a:noFill/>
          <a:effectLst>
            <a:glow rad="50800">
              <a:schemeClr val="accent1">
                <a:lumMod val="40000"/>
                <a:lumOff val="6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5439" y="1051467"/>
            <a:ext cx="1766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Examining Issues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198" y="1437732"/>
            <a:ext cx="19896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GUI to facilitate manual look at flagged issues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Python code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Preference file optional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723241" y="5095722"/>
            <a:ext cx="159874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Examine Issues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25041" y="5095722"/>
            <a:ext cx="112884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Issues File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6574" y="4957223"/>
            <a:ext cx="121360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Preference</a:t>
            </a:r>
          </a:p>
          <a:p>
            <a:r>
              <a:rPr lang="en-US" dirty="0"/>
              <a:t>File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8188" y="5785925"/>
            <a:ext cx="1128847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Issues File</a:t>
            </a:r>
          </a:p>
          <a:p>
            <a:pPr algn="ctr"/>
            <a:r>
              <a:rPr lang="en-US" dirty="0"/>
              <a:t>(altered)</a:t>
            </a:r>
          </a:p>
        </p:txBody>
      </p:sp>
      <p:cxnSp>
        <p:nvCxnSpPr>
          <p:cNvPr id="9" name="Straight Arrow Connector 8"/>
          <p:cNvCxnSpPr>
            <a:stCxn id="6" idx="3"/>
            <a:endCxn id="2" idx="1"/>
          </p:cNvCxnSpPr>
          <p:nvPr/>
        </p:nvCxnSpPr>
        <p:spPr>
          <a:xfrm flipV="1">
            <a:off x="3220180" y="5280388"/>
            <a:ext cx="503061" cy="1"/>
          </a:xfrm>
          <a:prstGeom prst="straightConnector1">
            <a:avLst/>
          </a:prstGeom>
          <a:ln w="12700" cmpd="sng">
            <a:solidFill>
              <a:srgbClr val="0000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1"/>
            <a:endCxn id="2" idx="3"/>
          </p:cNvCxnSpPr>
          <p:nvPr/>
        </p:nvCxnSpPr>
        <p:spPr>
          <a:xfrm flipH="1">
            <a:off x="5321981" y="5280388"/>
            <a:ext cx="503060" cy="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2"/>
            <a:endCxn id="7" idx="0"/>
          </p:cNvCxnSpPr>
          <p:nvPr/>
        </p:nvCxnSpPr>
        <p:spPr>
          <a:xfrm>
            <a:off x="4522611" y="5465054"/>
            <a:ext cx="1" cy="320871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684645" y="4043335"/>
            <a:ext cx="34345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OR: python </a:t>
            </a:r>
            <a:r>
              <a:rPr lang="en-US" sz="1000" dirty="0" err="1"/>
              <a:t>QuARG.py</a:t>
            </a:r>
            <a:r>
              <a:rPr lang="en-US" sz="1000" dirty="0"/>
              <a:t>  /path/to/</a:t>
            </a:r>
            <a:r>
              <a:rPr lang="en-US" sz="1000" dirty="0" err="1"/>
              <a:t>report.txt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305439" y="225050"/>
            <a:ext cx="44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QA Reports – Evaluating Issues</a:t>
            </a:r>
          </a:p>
        </p:txBody>
      </p:sp>
      <p:pic>
        <p:nvPicPr>
          <p:cNvPr id="18" name="Picture 17" descr="IRIS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1511" y="1108133"/>
            <a:ext cx="6288901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QuARG</a:t>
            </a:r>
            <a:r>
              <a:rPr lang="en-US" dirty="0"/>
              <a:t> as a utility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The MUSTANG thresholds have indicated an issue, now what?</a:t>
            </a:r>
          </a:p>
          <a:p>
            <a:endParaRPr lang="en-US" dirty="0"/>
          </a:p>
          <a:p>
            <a:r>
              <a:rPr lang="en-US" dirty="0"/>
              <a:t>Different issues have different tools that are more readily useful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Data availability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Web Services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/>
              <a:t>Databrowser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GOAT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Amplitudes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PDFs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Waveform review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/>
              <a:t>Databrowser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501" y="2813912"/>
            <a:ext cx="5459758" cy="24431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14420" y="5650168"/>
            <a:ext cx="795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most common tools I use are included in the GUI, but it’s not an exhaustive list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5439" y="225050"/>
            <a:ext cx="44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QA Reports – Evaluating Issues</a:t>
            </a:r>
          </a:p>
        </p:txBody>
      </p:sp>
      <p:pic>
        <p:nvPicPr>
          <p:cNvPr id="3" name="Picture 2" descr="IRIS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074322" y="245339"/>
            <a:ext cx="865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QuARG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456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675514" y="1085554"/>
            <a:ext cx="970263" cy="246221"/>
          </a:xfrm>
          <a:prstGeom prst="rect">
            <a:avLst/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Examine Issues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64244" y="1085554"/>
            <a:ext cx="709211" cy="2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Issues File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00748" y="1008610"/>
            <a:ext cx="756299" cy="4001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Preference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File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06040" y="1682620"/>
            <a:ext cx="709211" cy="4001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Issues File</a:t>
            </a:r>
          </a:p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(altered)</a:t>
            </a:r>
          </a:p>
        </p:txBody>
      </p:sp>
      <p:cxnSp>
        <p:nvCxnSpPr>
          <p:cNvPr id="30" name="Straight Arrow Connector 29"/>
          <p:cNvCxnSpPr>
            <a:stCxn id="28" idx="3"/>
            <a:endCxn id="26" idx="1"/>
          </p:cNvCxnSpPr>
          <p:nvPr/>
        </p:nvCxnSpPr>
        <p:spPr>
          <a:xfrm>
            <a:off x="6257047" y="1208665"/>
            <a:ext cx="418467" cy="0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7" idx="1"/>
            <a:endCxn id="26" idx="3"/>
          </p:cNvCxnSpPr>
          <p:nvPr/>
        </p:nvCxnSpPr>
        <p:spPr>
          <a:xfrm flipH="1">
            <a:off x="7645777" y="1208665"/>
            <a:ext cx="418467" cy="0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6" idx="2"/>
            <a:endCxn id="29" idx="0"/>
          </p:cNvCxnSpPr>
          <p:nvPr/>
        </p:nvCxnSpPr>
        <p:spPr>
          <a:xfrm>
            <a:off x="7160646" y="1331775"/>
            <a:ext cx="0" cy="350845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73" y="2607734"/>
            <a:ext cx="6054481" cy="27093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3627" y="6390087"/>
            <a:ext cx="61028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./</a:t>
            </a:r>
            <a:r>
              <a:rPr lang="en-US" sz="1400" dirty="0" err="1"/>
              <a:t>QuARG.py</a:t>
            </a:r>
            <a:r>
              <a:rPr lang="en-US" sz="1400" dirty="0"/>
              <a:t> /Users/</a:t>
            </a:r>
            <a:r>
              <a:rPr lang="en-US" sz="1400" dirty="0" err="1"/>
              <a:t>laura</a:t>
            </a:r>
            <a:r>
              <a:rPr lang="en-US" sz="1400" dirty="0"/>
              <a:t>/QA_REPORTS/</a:t>
            </a:r>
            <a:r>
              <a:rPr lang="en-US" sz="1400" dirty="0" err="1"/>
              <a:t>AK_reports</a:t>
            </a:r>
            <a:r>
              <a:rPr lang="en-US" sz="1400" dirty="0"/>
              <a:t>/AK/201805/</a:t>
            </a:r>
            <a:r>
              <a:rPr lang="en-US" sz="1400" dirty="0" err="1"/>
              <a:t>report.orig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372533" y="1227667"/>
            <a:ext cx="11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QuARG.py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14785" y="2836333"/>
            <a:ext cx="4185983" cy="2396067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34586" y="4800600"/>
            <a:ext cx="134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Issues Pane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66533" y="3073400"/>
            <a:ext cx="2142067" cy="152400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06644" y="2836333"/>
            <a:ext cx="194733" cy="389467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465362" y="2625342"/>
            <a:ext cx="119776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List of issues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Status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/>
              <a:t>Threhold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Target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N.S.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Start date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End date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N days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Notes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64083" y="3554511"/>
            <a:ext cx="2872363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Check boxes to select particular lines</a:t>
            </a:r>
          </a:p>
        </p:txBody>
      </p:sp>
      <p:cxnSp>
        <p:nvCxnSpPr>
          <p:cNvPr id="37" name="Straight Arrow Connector 36"/>
          <p:cNvCxnSpPr>
            <a:stCxn id="12" idx="3"/>
            <a:endCxn id="34" idx="1"/>
          </p:cNvCxnSpPr>
          <p:nvPr/>
        </p:nvCxnSpPr>
        <p:spPr>
          <a:xfrm>
            <a:off x="5308600" y="3149600"/>
            <a:ext cx="2156762" cy="491405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3" idx="2"/>
            <a:endCxn id="35" idx="1"/>
          </p:cNvCxnSpPr>
          <p:nvPr/>
        </p:nvCxnSpPr>
        <p:spPr>
          <a:xfrm>
            <a:off x="3104011" y="3225800"/>
            <a:ext cx="560072" cy="482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5439" y="225050"/>
            <a:ext cx="44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QA Reports – Evaluating Issues</a:t>
            </a:r>
          </a:p>
        </p:txBody>
      </p:sp>
      <p:pic>
        <p:nvPicPr>
          <p:cNvPr id="25" name="Picture 24" descr="IRIS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7074322" y="245339"/>
            <a:ext cx="865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QuARG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30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675514" y="1085554"/>
            <a:ext cx="970263" cy="246221"/>
          </a:xfrm>
          <a:prstGeom prst="rect">
            <a:avLst/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Examine Issues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64244" y="1085554"/>
            <a:ext cx="709211" cy="2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Issues File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00748" y="1008610"/>
            <a:ext cx="756299" cy="4001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Preference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File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06040" y="1682620"/>
            <a:ext cx="709211" cy="4001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Issues File</a:t>
            </a:r>
          </a:p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(altered)</a:t>
            </a:r>
          </a:p>
        </p:txBody>
      </p:sp>
      <p:cxnSp>
        <p:nvCxnSpPr>
          <p:cNvPr id="30" name="Straight Arrow Connector 29"/>
          <p:cNvCxnSpPr>
            <a:stCxn id="28" idx="3"/>
            <a:endCxn id="26" idx="1"/>
          </p:cNvCxnSpPr>
          <p:nvPr/>
        </p:nvCxnSpPr>
        <p:spPr>
          <a:xfrm>
            <a:off x="6257047" y="1208665"/>
            <a:ext cx="418467" cy="0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7" idx="1"/>
            <a:endCxn id="26" idx="3"/>
          </p:cNvCxnSpPr>
          <p:nvPr/>
        </p:nvCxnSpPr>
        <p:spPr>
          <a:xfrm flipH="1">
            <a:off x="7645777" y="1208665"/>
            <a:ext cx="418467" cy="0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6" idx="2"/>
            <a:endCxn id="29" idx="0"/>
          </p:cNvCxnSpPr>
          <p:nvPr/>
        </p:nvCxnSpPr>
        <p:spPr>
          <a:xfrm>
            <a:off x="7160646" y="1331775"/>
            <a:ext cx="0" cy="350845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73" y="2607734"/>
            <a:ext cx="6054481" cy="27093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3627" y="6390087"/>
            <a:ext cx="61028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./</a:t>
            </a:r>
            <a:r>
              <a:rPr lang="en-US" sz="1400" dirty="0" err="1"/>
              <a:t>QuARG.py</a:t>
            </a:r>
            <a:r>
              <a:rPr lang="en-US" sz="1400" dirty="0"/>
              <a:t> /Users/</a:t>
            </a:r>
            <a:r>
              <a:rPr lang="en-US" sz="1400" dirty="0" err="1"/>
              <a:t>laura</a:t>
            </a:r>
            <a:r>
              <a:rPr lang="en-US" sz="1400" dirty="0"/>
              <a:t>/QA_REPORTS/</a:t>
            </a:r>
            <a:r>
              <a:rPr lang="en-US" sz="1400" dirty="0" err="1"/>
              <a:t>AK_reports</a:t>
            </a:r>
            <a:r>
              <a:rPr lang="en-US" sz="1400" dirty="0"/>
              <a:t>/AK/201805/</a:t>
            </a:r>
            <a:r>
              <a:rPr lang="en-US" sz="1400" dirty="0" err="1"/>
              <a:t>report.orig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372533" y="1227667"/>
            <a:ext cx="11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QuARG.py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184910" y="2751666"/>
            <a:ext cx="1287358" cy="2396067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35712" y="4752348"/>
            <a:ext cx="1202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Pane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92199" y="2863149"/>
            <a:ext cx="1380069" cy="105075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92199" y="2990799"/>
            <a:ext cx="1380069" cy="111256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92199" y="3124629"/>
            <a:ext cx="1380069" cy="111256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92199" y="3253495"/>
            <a:ext cx="1380069" cy="111256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92199" y="3391039"/>
            <a:ext cx="1380069" cy="111256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17" idx="1"/>
            <a:endCxn id="5" idx="1"/>
          </p:cNvCxnSpPr>
          <p:nvPr/>
        </p:nvCxnSpPr>
        <p:spPr>
          <a:xfrm flipH="1" flipV="1">
            <a:off x="174534" y="1815020"/>
            <a:ext cx="917665" cy="1100667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8" idx="1"/>
            <a:endCxn id="6" idx="1"/>
          </p:cNvCxnSpPr>
          <p:nvPr/>
        </p:nvCxnSpPr>
        <p:spPr>
          <a:xfrm flipH="1" flipV="1">
            <a:off x="585233" y="2122797"/>
            <a:ext cx="506966" cy="92363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9" idx="1"/>
            <a:endCxn id="24" idx="1"/>
          </p:cNvCxnSpPr>
          <p:nvPr/>
        </p:nvCxnSpPr>
        <p:spPr>
          <a:xfrm flipH="1" flipV="1">
            <a:off x="876030" y="2433561"/>
            <a:ext cx="216169" cy="746696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4534" y="1661131"/>
            <a:ext cx="5506636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Metric </a:t>
            </a:r>
            <a:r>
              <a:rPr lang="mr-IN" sz="1400" dirty="0"/>
              <a:t>–</a:t>
            </a:r>
            <a:r>
              <a:rPr lang="en-US" sz="1400" dirty="0"/>
              <a:t> used to look up MUSTANG metrics. Default: </a:t>
            </a:r>
            <a:r>
              <a:rPr lang="en-US" sz="1400" dirty="0" err="1"/>
              <a:t>percent_availability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85233" y="1968908"/>
            <a:ext cx="5038721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Start Date </a:t>
            </a:r>
            <a:r>
              <a:rPr lang="mr-IN" sz="1400" dirty="0"/>
              <a:t>–</a:t>
            </a:r>
            <a:r>
              <a:rPr lang="en-US" sz="1400" dirty="0"/>
              <a:t> beginning of timespan. Default: first day of last month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6030" y="2279672"/>
            <a:ext cx="4491346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End Date </a:t>
            </a:r>
            <a:r>
              <a:rPr lang="mr-IN" sz="1400" dirty="0"/>
              <a:t>–</a:t>
            </a:r>
            <a:r>
              <a:rPr lang="en-US" sz="1400" dirty="0"/>
              <a:t> end of timespan. Default: first day of this month</a:t>
            </a:r>
          </a:p>
        </p:txBody>
      </p:sp>
      <p:cxnSp>
        <p:nvCxnSpPr>
          <p:cNvPr id="34" name="Straight Connector 33"/>
          <p:cNvCxnSpPr>
            <a:stCxn id="20" idx="3"/>
            <a:endCxn id="22" idx="1"/>
          </p:cNvCxnSpPr>
          <p:nvPr/>
        </p:nvCxnSpPr>
        <p:spPr>
          <a:xfrm flipH="1">
            <a:off x="708679" y="3309123"/>
            <a:ext cx="1763589" cy="2161833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1" idx="3"/>
            <a:endCxn id="37" idx="1"/>
          </p:cNvCxnSpPr>
          <p:nvPr/>
        </p:nvCxnSpPr>
        <p:spPr>
          <a:xfrm flipH="1">
            <a:off x="305439" y="3446667"/>
            <a:ext cx="2166829" cy="2332066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8679" y="5317067"/>
            <a:ext cx="4658697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SNCL </a:t>
            </a:r>
            <a:r>
              <a:rPr lang="mr-IN" sz="1400" dirty="0"/>
              <a:t>–</a:t>
            </a:r>
            <a:r>
              <a:rPr lang="en-US" sz="1400" dirty="0"/>
              <a:t> target, including wildcards. Defaults to NET.STA.*.*H*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5439" y="5624844"/>
            <a:ext cx="2066641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Notes </a:t>
            </a:r>
            <a:r>
              <a:rPr lang="mr-IN" sz="1400" dirty="0"/>
              <a:t>–</a:t>
            </a:r>
            <a:r>
              <a:rPr lang="en-US" sz="1400" dirty="0"/>
              <a:t> field to add notes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5439" y="225050"/>
            <a:ext cx="44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QA Reports – Evaluating Issues</a:t>
            </a:r>
          </a:p>
        </p:txBody>
      </p:sp>
      <p:pic>
        <p:nvPicPr>
          <p:cNvPr id="35" name="Picture 34" descr="IRIS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7074322" y="245339"/>
            <a:ext cx="865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QuARG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7" grpId="0" animBg="1"/>
      <p:bldP spid="18" grpId="0" animBg="1"/>
      <p:bldP spid="19" grpId="0" animBg="1"/>
      <p:bldP spid="20" grpId="0" animBg="1"/>
      <p:bldP spid="21" grpId="0" animBg="1"/>
      <p:bldP spid="5" grpId="0" animBg="1"/>
      <p:bldP spid="6" grpId="0" animBg="1"/>
      <p:bldP spid="24" grpId="0" animBg="1"/>
      <p:bldP spid="22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73" y="2607734"/>
            <a:ext cx="6054481" cy="2709333"/>
          </a:xfrm>
          <a:prstGeom prst="rect">
            <a:avLst/>
          </a:prstGeom>
        </p:spPr>
      </p:pic>
      <p:cxnSp>
        <p:nvCxnSpPr>
          <p:cNvPr id="20" name="Straight Connector 19"/>
          <p:cNvCxnSpPr>
            <a:stCxn id="34" idx="1"/>
            <a:endCxn id="5" idx="1"/>
          </p:cNvCxnSpPr>
          <p:nvPr/>
        </p:nvCxnSpPr>
        <p:spPr>
          <a:xfrm flipH="1" flipV="1">
            <a:off x="170954" y="1739048"/>
            <a:ext cx="2220148" cy="1169215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35" idx="1"/>
            <a:endCxn id="6" idx="1"/>
          </p:cNvCxnSpPr>
          <p:nvPr/>
        </p:nvCxnSpPr>
        <p:spPr>
          <a:xfrm flipH="1" flipV="1">
            <a:off x="433627" y="2091230"/>
            <a:ext cx="1958958" cy="952884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6" idx="1"/>
            <a:endCxn id="9" idx="1"/>
          </p:cNvCxnSpPr>
          <p:nvPr/>
        </p:nvCxnSpPr>
        <p:spPr>
          <a:xfrm flipH="1" flipV="1">
            <a:off x="764452" y="2423431"/>
            <a:ext cx="1626650" cy="760004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7" idx="3"/>
            <a:endCxn id="10" idx="1"/>
          </p:cNvCxnSpPr>
          <p:nvPr/>
        </p:nvCxnSpPr>
        <p:spPr>
          <a:xfrm>
            <a:off x="3144828" y="3315820"/>
            <a:ext cx="335828" cy="136077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8" idx="3"/>
            <a:endCxn id="11" idx="1"/>
          </p:cNvCxnSpPr>
          <p:nvPr/>
        </p:nvCxnSpPr>
        <p:spPr>
          <a:xfrm>
            <a:off x="3149783" y="3443398"/>
            <a:ext cx="330873" cy="39888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9" idx="3"/>
            <a:endCxn id="12" idx="1"/>
          </p:cNvCxnSpPr>
          <p:nvPr/>
        </p:nvCxnSpPr>
        <p:spPr>
          <a:xfrm>
            <a:off x="3149783" y="3575779"/>
            <a:ext cx="330873" cy="721748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0" idx="3"/>
            <a:endCxn id="13" idx="1"/>
          </p:cNvCxnSpPr>
          <p:nvPr/>
        </p:nvCxnSpPr>
        <p:spPr>
          <a:xfrm>
            <a:off x="3149783" y="3708297"/>
            <a:ext cx="330873" cy="1012046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1" idx="1"/>
            <a:endCxn id="14" idx="3"/>
          </p:cNvCxnSpPr>
          <p:nvPr/>
        </p:nvCxnSpPr>
        <p:spPr>
          <a:xfrm flipH="1" flipV="1">
            <a:off x="2246390" y="3809321"/>
            <a:ext cx="154255" cy="129066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2" idx="1"/>
            <a:endCxn id="16" idx="3"/>
          </p:cNvCxnSpPr>
          <p:nvPr/>
        </p:nvCxnSpPr>
        <p:spPr>
          <a:xfrm flipH="1">
            <a:off x="2246390" y="4081957"/>
            <a:ext cx="152986" cy="96696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3" idx="1"/>
            <a:endCxn id="17" idx="1"/>
          </p:cNvCxnSpPr>
          <p:nvPr/>
        </p:nvCxnSpPr>
        <p:spPr>
          <a:xfrm flipH="1">
            <a:off x="1344637" y="4312959"/>
            <a:ext cx="1046465" cy="1393274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4" idx="1"/>
            <a:endCxn id="18" idx="1"/>
          </p:cNvCxnSpPr>
          <p:nvPr/>
        </p:nvCxnSpPr>
        <p:spPr>
          <a:xfrm flipH="1">
            <a:off x="592116" y="4441203"/>
            <a:ext cx="1798986" cy="1659566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5" idx="3"/>
            <a:endCxn id="65" idx="1"/>
          </p:cNvCxnSpPr>
          <p:nvPr/>
        </p:nvCxnSpPr>
        <p:spPr>
          <a:xfrm>
            <a:off x="3140240" y="4678204"/>
            <a:ext cx="340416" cy="484975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675514" y="1085554"/>
            <a:ext cx="970263" cy="246221"/>
          </a:xfrm>
          <a:prstGeom prst="rect">
            <a:avLst/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Examine Issues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64244" y="1085554"/>
            <a:ext cx="709211" cy="2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Issues File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00748" y="1008610"/>
            <a:ext cx="756299" cy="4001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Preference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File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06040" y="1682620"/>
            <a:ext cx="709211" cy="4001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Issues File</a:t>
            </a:r>
          </a:p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(altered)</a:t>
            </a:r>
          </a:p>
        </p:txBody>
      </p:sp>
      <p:cxnSp>
        <p:nvCxnSpPr>
          <p:cNvPr id="30" name="Straight Arrow Connector 29"/>
          <p:cNvCxnSpPr>
            <a:stCxn id="28" idx="3"/>
            <a:endCxn id="26" idx="1"/>
          </p:cNvCxnSpPr>
          <p:nvPr/>
        </p:nvCxnSpPr>
        <p:spPr>
          <a:xfrm>
            <a:off x="6257047" y="1208665"/>
            <a:ext cx="418467" cy="0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7" idx="1"/>
            <a:endCxn id="26" idx="3"/>
          </p:cNvCxnSpPr>
          <p:nvPr/>
        </p:nvCxnSpPr>
        <p:spPr>
          <a:xfrm flipH="1">
            <a:off x="7645777" y="1208665"/>
            <a:ext cx="418467" cy="0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6" idx="2"/>
            <a:endCxn id="29" idx="0"/>
          </p:cNvCxnSpPr>
          <p:nvPr/>
        </p:nvCxnSpPr>
        <p:spPr>
          <a:xfrm>
            <a:off x="7160646" y="1331775"/>
            <a:ext cx="0" cy="350845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33627" y="6390087"/>
            <a:ext cx="61028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./</a:t>
            </a:r>
            <a:r>
              <a:rPr lang="en-US" sz="1400" dirty="0" err="1"/>
              <a:t>QuARG.py</a:t>
            </a:r>
            <a:r>
              <a:rPr lang="en-US" sz="1400" dirty="0"/>
              <a:t> /Users/</a:t>
            </a:r>
            <a:r>
              <a:rPr lang="en-US" sz="1400" dirty="0" err="1"/>
              <a:t>laura</a:t>
            </a:r>
            <a:r>
              <a:rPr lang="en-US" sz="1400" dirty="0"/>
              <a:t>/QA_REPORTS/</a:t>
            </a:r>
            <a:r>
              <a:rPr lang="en-US" sz="1400" dirty="0" err="1"/>
              <a:t>AK_reports</a:t>
            </a:r>
            <a:r>
              <a:rPr lang="en-US" sz="1400" dirty="0"/>
              <a:t>/AK/201805/</a:t>
            </a:r>
            <a:r>
              <a:rPr lang="en-US" sz="1400" dirty="0" err="1"/>
              <a:t>report.orig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372533" y="1227667"/>
            <a:ext cx="11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QuARG.py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458480" y="2751666"/>
            <a:ext cx="583634" cy="2396067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89837" y="5191153"/>
            <a:ext cx="111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Tool Pane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954" y="1585159"/>
            <a:ext cx="4343544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Create Ticket </a:t>
            </a:r>
            <a:r>
              <a:rPr lang="mr-IN" sz="1400" dirty="0"/>
              <a:t>–</a:t>
            </a:r>
            <a:r>
              <a:rPr lang="en-US" sz="1400" dirty="0"/>
              <a:t> opens a web page to our ticketing 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3627" y="1937341"/>
            <a:ext cx="3954929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/>
              <a:t>Databrowser</a:t>
            </a:r>
            <a:r>
              <a:rPr lang="en-US" sz="1400" dirty="0"/>
              <a:t> </a:t>
            </a:r>
            <a:r>
              <a:rPr lang="mr-IN" sz="1400" dirty="0"/>
              <a:t>–</a:t>
            </a:r>
            <a:r>
              <a:rPr lang="en-US" sz="1400" dirty="0"/>
              <a:t> opens a web page with </a:t>
            </a:r>
            <a:r>
              <a:rPr lang="en-US" sz="1400" dirty="0" err="1"/>
              <a:t>databrowser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64452" y="2269542"/>
            <a:ext cx="5940085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See Metrics </a:t>
            </a:r>
            <a:r>
              <a:rPr lang="mr-IN" sz="1400" dirty="0"/>
              <a:t>–</a:t>
            </a:r>
            <a:r>
              <a:rPr lang="en-US" sz="1400" dirty="0"/>
              <a:t> web page with the listed metrics for the SNCL and dates specified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80656" y="3298008"/>
            <a:ext cx="4476882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See PDFs </a:t>
            </a:r>
            <a:r>
              <a:rPr lang="mr-IN" sz="1400" dirty="0"/>
              <a:t>–</a:t>
            </a:r>
            <a:r>
              <a:rPr lang="en-US" sz="1400" dirty="0"/>
              <a:t> web page of the PDF browser for SNCL specified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0656" y="3688389"/>
            <a:ext cx="5205284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GOAT </a:t>
            </a:r>
            <a:r>
              <a:rPr lang="mr-IN" sz="1400" dirty="0"/>
              <a:t>–</a:t>
            </a:r>
            <a:r>
              <a:rPr lang="en-US" sz="1400" dirty="0"/>
              <a:t> web page with GOAT availability for SNCL and dates specified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80656" y="4143638"/>
            <a:ext cx="5363518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Events </a:t>
            </a:r>
            <a:r>
              <a:rPr lang="mr-IN" sz="1400" dirty="0"/>
              <a:t>–</a:t>
            </a:r>
            <a:r>
              <a:rPr lang="en-US" sz="1400" dirty="0"/>
              <a:t> web page to the USGS event service for dates specified, &gt;5.5M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0656" y="4566454"/>
            <a:ext cx="4635905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Station </a:t>
            </a:r>
            <a:r>
              <a:rPr lang="mr-IN" sz="1400" dirty="0"/>
              <a:t>–</a:t>
            </a:r>
            <a:r>
              <a:rPr lang="en-US" sz="1400" dirty="0"/>
              <a:t> web page to IRIS station service for station specified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821" y="3655432"/>
            <a:ext cx="1567569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Next </a:t>
            </a:r>
            <a:r>
              <a:rPr lang="mr-IN" sz="1400" dirty="0"/>
              <a:t>–</a:t>
            </a:r>
            <a:r>
              <a:rPr lang="en-US" sz="1400" dirty="0"/>
              <a:t> next station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542" y="4024764"/>
            <a:ext cx="2156848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Previous </a:t>
            </a:r>
            <a:r>
              <a:rPr lang="mr-IN" sz="1400" dirty="0"/>
              <a:t>–</a:t>
            </a:r>
            <a:r>
              <a:rPr lang="en-US" sz="1400" dirty="0"/>
              <a:t> previous station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44637" y="5552344"/>
            <a:ext cx="5142779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/>
              <a:t>Todo</a:t>
            </a:r>
            <a:r>
              <a:rPr lang="en-US" sz="1400" dirty="0"/>
              <a:t> </a:t>
            </a:r>
            <a:r>
              <a:rPr lang="mr-IN" sz="1400" dirty="0"/>
              <a:t>–</a:t>
            </a:r>
            <a:r>
              <a:rPr lang="en-US" sz="1400" dirty="0"/>
              <a:t> toggle; see only TODO issues, grouped by station like normal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2116" y="5946880"/>
            <a:ext cx="3829043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Remaining </a:t>
            </a:r>
            <a:r>
              <a:rPr lang="mr-IN" sz="1400" dirty="0"/>
              <a:t>–</a:t>
            </a:r>
            <a:r>
              <a:rPr lang="en-US" sz="1400" dirty="0"/>
              <a:t> toggle; see all TODO issues in one list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391102" y="2850346"/>
            <a:ext cx="749138" cy="115833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392585" y="2986197"/>
            <a:ext cx="749138" cy="115833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391102" y="3125518"/>
            <a:ext cx="749138" cy="115833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395690" y="3257903"/>
            <a:ext cx="749138" cy="115833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400645" y="3385481"/>
            <a:ext cx="749138" cy="115833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400645" y="3517862"/>
            <a:ext cx="749138" cy="115833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400645" y="3650380"/>
            <a:ext cx="749138" cy="115833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400645" y="3880470"/>
            <a:ext cx="749138" cy="115833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399376" y="4024040"/>
            <a:ext cx="749138" cy="115833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391102" y="4255042"/>
            <a:ext cx="749138" cy="115833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391102" y="4383286"/>
            <a:ext cx="749138" cy="115833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2391102" y="4620287"/>
            <a:ext cx="749138" cy="115833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480656" y="5009290"/>
            <a:ext cx="2689846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Exit </a:t>
            </a:r>
            <a:r>
              <a:rPr lang="mr-IN" sz="1400" dirty="0"/>
              <a:t>–</a:t>
            </a:r>
            <a:r>
              <a:rPr lang="en-US" sz="1400" dirty="0"/>
              <a:t> exit (make sure to save first)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5439" y="225050"/>
            <a:ext cx="44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QA Reports – Evaluating Issues</a:t>
            </a:r>
          </a:p>
        </p:txBody>
      </p:sp>
      <p:pic>
        <p:nvPicPr>
          <p:cNvPr id="53" name="Picture 52" descr="IRIS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7074322" y="245339"/>
            <a:ext cx="865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QuARG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12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675514" y="1085554"/>
            <a:ext cx="970263" cy="246221"/>
          </a:xfrm>
          <a:prstGeom prst="rect">
            <a:avLst/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Examine Issues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64244" y="1085554"/>
            <a:ext cx="709211" cy="2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Issues File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00748" y="1008610"/>
            <a:ext cx="756299" cy="4001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Preference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File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06040" y="1682620"/>
            <a:ext cx="709211" cy="4001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Issues File</a:t>
            </a:r>
          </a:p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(altered)</a:t>
            </a:r>
          </a:p>
        </p:txBody>
      </p:sp>
      <p:cxnSp>
        <p:nvCxnSpPr>
          <p:cNvPr id="30" name="Straight Arrow Connector 29"/>
          <p:cNvCxnSpPr>
            <a:stCxn id="28" idx="3"/>
            <a:endCxn id="26" idx="1"/>
          </p:cNvCxnSpPr>
          <p:nvPr/>
        </p:nvCxnSpPr>
        <p:spPr>
          <a:xfrm>
            <a:off x="6257047" y="1208665"/>
            <a:ext cx="418467" cy="0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7" idx="1"/>
            <a:endCxn id="26" idx="3"/>
          </p:cNvCxnSpPr>
          <p:nvPr/>
        </p:nvCxnSpPr>
        <p:spPr>
          <a:xfrm flipH="1">
            <a:off x="7645777" y="1208665"/>
            <a:ext cx="418467" cy="0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6" idx="2"/>
            <a:endCxn id="29" idx="0"/>
          </p:cNvCxnSpPr>
          <p:nvPr/>
        </p:nvCxnSpPr>
        <p:spPr>
          <a:xfrm>
            <a:off x="7160646" y="1331775"/>
            <a:ext cx="0" cy="350845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73" y="2607734"/>
            <a:ext cx="6054481" cy="27093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3627" y="6390087"/>
            <a:ext cx="61028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./</a:t>
            </a:r>
            <a:r>
              <a:rPr lang="en-US" sz="1400" dirty="0" err="1"/>
              <a:t>QuARG.py</a:t>
            </a:r>
            <a:r>
              <a:rPr lang="en-US" sz="1400" dirty="0"/>
              <a:t> /Users/</a:t>
            </a:r>
            <a:r>
              <a:rPr lang="en-US" sz="1400" dirty="0" err="1"/>
              <a:t>laura</a:t>
            </a:r>
            <a:r>
              <a:rPr lang="en-US" sz="1400" dirty="0"/>
              <a:t>/QA_REPORTS/</a:t>
            </a:r>
            <a:r>
              <a:rPr lang="en-US" sz="1400" dirty="0" err="1"/>
              <a:t>AK_reports</a:t>
            </a:r>
            <a:r>
              <a:rPr lang="en-US" sz="1400" dirty="0"/>
              <a:t>/AK/201805/</a:t>
            </a:r>
            <a:r>
              <a:rPr lang="en-US" sz="1400" dirty="0" err="1"/>
              <a:t>report.orig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372533" y="1227667"/>
            <a:ext cx="11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QuARG.py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886293" y="2632157"/>
            <a:ext cx="4520379" cy="290557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15251" y="2632157"/>
            <a:ext cx="1285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Status Pane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004344" y="2722606"/>
            <a:ext cx="488156" cy="115833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492501" y="2720268"/>
            <a:ext cx="519908" cy="115833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012409" y="2720268"/>
            <a:ext cx="558797" cy="115833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571207" y="2722606"/>
            <a:ext cx="568326" cy="115833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139534" y="2720268"/>
            <a:ext cx="412748" cy="115833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552282" y="2722649"/>
            <a:ext cx="519905" cy="115833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072187" y="2724280"/>
            <a:ext cx="460290" cy="115833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615112" y="2724280"/>
            <a:ext cx="652142" cy="115833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>
            <a:stCxn id="34" idx="0"/>
            <a:endCxn id="2" idx="2"/>
          </p:cNvCxnSpPr>
          <p:nvPr/>
        </p:nvCxnSpPr>
        <p:spPr>
          <a:xfrm flipH="1" flipV="1">
            <a:off x="1147564" y="2083645"/>
            <a:ext cx="2100858" cy="638961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35" idx="0"/>
            <a:endCxn id="5" idx="3"/>
          </p:cNvCxnSpPr>
          <p:nvPr/>
        </p:nvCxnSpPr>
        <p:spPr>
          <a:xfrm flipH="1" flipV="1">
            <a:off x="2804194" y="2384657"/>
            <a:ext cx="948261" cy="335611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6" idx="0"/>
            <a:endCxn id="6" idx="2"/>
          </p:cNvCxnSpPr>
          <p:nvPr/>
        </p:nvCxnSpPr>
        <p:spPr>
          <a:xfrm flipH="1" flipV="1">
            <a:off x="3858052" y="2067647"/>
            <a:ext cx="433756" cy="652621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7" idx="0"/>
            <a:endCxn id="9" idx="2"/>
          </p:cNvCxnSpPr>
          <p:nvPr/>
        </p:nvCxnSpPr>
        <p:spPr>
          <a:xfrm flipH="1" flipV="1">
            <a:off x="4465267" y="2538545"/>
            <a:ext cx="390103" cy="184061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8" idx="0"/>
            <a:endCxn id="10" idx="1"/>
          </p:cNvCxnSpPr>
          <p:nvPr/>
        </p:nvCxnSpPr>
        <p:spPr>
          <a:xfrm flipV="1">
            <a:off x="5345908" y="2384657"/>
            <a:ext cx="691094" cy="335611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9" idx="2"/>
            <a:endCxn id="11" idx="1"/>
          </p:cNvCxnSpPr>
          <p:nvPr/>
        </p:nvCxnSpPr>
        <p:spPr>
          <a:xfrm>
            <a:off x="5812235" y="2838482"/>
            <a:ext cx="214495" cy="1258364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0" idx="2"/>
            <a:endCxn id="12" idx="1"/>
          </p:cNvCxnSpPr>
          <p:nvPr/>
        </p:nvCxnSpPr>
        <p:spPr>
          <a:xfrm>
            <a:off x="6302332" y="2840113"/>
            <a:ext cx="269614" cy="80395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1" idx="2"/>
            <a:endCxn id="13" idx="0"/>
          </p:cNvCxnSpPr>
          <p:nvPr/>
        </p:nvCxnSpPr>
        <p:spPr>
          <a:xfrm>
            <a:off x="6941183" y="2840113"/>
            <a:ext cx="973145" cy="30956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5439" y="1775868"/>
            <a:ext cx="1684250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Mark status as Open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1315" y="2230768"/>
            <a:ext cx="1772879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Mark status as Closed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9941" y="1759870"/>
            <a:ext cx="2596221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Mark status as pre-existing ticket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11802" y="2230768"/>
            <a:ext cx="2306929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Mark status as support ticket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37002" y="2230768"/>
            <a:ext cx="2254418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Mark status as Not Ticketing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26730" y="3942957"/>
            <a:ext cx="2267831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Mark status as False Positive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1946" y="3490174"/>
            <a:ext cx="2170699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Add Notes to selected lines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2691" y="3149673"/>
            <a:ext cx="1983273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Save work (to </a:t>
            </a:r>
            <a:r>
              <a:rPr lang="en-US" sz="1400" dirty="0" err="1"/>
              <a:t>report.txt</a:t>
            </a:r>
            <a:r>
              <a:rPr lang="en-US" sz="1400" dirty="0"/>
              <a:t>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5439" y="225050"/>
            <a:ext cx="44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QA Reports – Evaluating Issues</a:t>
            </a:r>
          </a:p>
        </p:txBody>
      </p:sp>
      <p:pic>
        <p:nvPicPr>
          <p:cNvPr id="43" name="Picture 42" descr="IRIS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7074322" y="245339"/>
            <a:ext cx="865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QuARG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3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2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5876" y="2677968"/>
            <a:ext cx="6544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Dependencies:</a:t>
            </a:r>
          </a:p>
          <a:p>
            <a:pPr lvl="1"/>
            <a:r>
              <a:rPr lang="en-US" dirty="0"/>
              <a:t>sys, </a:t>
            </a:r>
            <a:r>
              <a:rPr lang="en-US" dirty="0" err="1"/>
              <a:t>os</a:t>
            </a:r>
            <a:r>
              <a:rPr lang="en-US" dirty="0"/>
              <a:t>, pandas, </a:t>
            </a:r>
            <a:r>
              <a:rPr lang="en-US" dirty="0" err="1"/>
              <a:t>numpy</a:t>
            </a:r>
            <a:r>
              <a:rPr lang="en-US" dirty="0"/>
              <a:t>, </a:t>
            </a:r>
            <a:r>
              <a:rPr lang="en-US" dirty="0" err="1"/>
              <a:t>Tkinter</a:t>
            </a:r>
            <a:r>
              <a:rPr lang="en-US" dirty="0"/>
              <a:t>, </a:t>
            </a:r>
            <a:r>
              <a:rPr lang="en-US" dirty="0" err="1"/>
              <a:t>webbrowser</a:t>
            </a:r>
            <a:r>
              <a:rPr lang="en-US" dirty="0"/>
              <a:t>, </a:t>
            </a:r>
            <a:r>
              <a:rPr lang="en-US" dirty="0" err="1"/>
              <a:t>datetime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75514" y="1085554"/>
            <a:ext cx="970263" cy="246221"/>
          </a:xfrm>
          <a:prstGeom prst="rect">
            <a:avLst/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Examine Issues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64244" y="1085554"/>
            <a:ext cx="709211" cy="24622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Issues File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0748" y="1008610"/>
            <a:ext cx="756299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Preference</a:t>
            </a:r>
          </a:p>
          <a:p>
            <a:r>
              <a:rPr lang="en-US" sz="1000" dirty="0"/>
              <a:t>File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06040" y="1682620"/>
            <a:ext cx="709211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Issues File</a:t>
            </a:r>
          </a:p>
          <a:p>
            <a:pPr algn="ctr"/>
            <a:r>
              <a:rPr lang="en-US" sz="1000" dirty="0"/>
              <a:t>(altered)</a:t>
            </a:r>
          </a:p>
        </p:txBody>
      </p:sp>
      <p:cxnSp>
        <p:nvCxnSpPr>
          <p:cNvPr id="9" name="Straight Arrow Connector 8"/>
          <p:cNvCxnSpPr>
            <a:stCxn id="7" idx="3"/>
            <a:endCxn id="5" idx="1"/>
          </p:cNvCxnSpPr>
          <p:nvPr/>
        </p:nvCxnSpPr>
        <p:spPr>
          <a:xfrm>
            <a:off x="6257047" y="1208665"/>
            <a:ext cx="418467" cy="0"/>
          </a:xfrm>
          <a:prstGeom prst="straightConnector1">
            <a:avLst/>
          </a:prstGeom>
          <a:ln w="12700" cmpd="sng">
            <a:solidFill>
              <a:srgbClr val="0000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1"/>
            <a:endCxn id="5" idx="3"/>
          </p:cNvCxnSpPr>
          <p:nvPr/>
        </p:nvCxnSpPr>
        <p:spPr>
          <a:xfrm flipH="1">
            <a:off x="7645777" y="1208665"/>
            <a:ext cx="418467" cy="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8" idx="0"/>
          </p:cNvCxnSpPr>
          <p:nvPr/>
        </p:nvCxnSpPr>
        <p:spPr>
          <a:xfrm>
            <a:off x="7160646" y="1331775"/>
            <a:ext cx="0" cy="350845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39697" y="1208665"/>
            <a:ext cx="5044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QuARG.py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Goal: understand the structure enough to make changes if necessary to adapt to your network and your reports.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5875" y="4215532"/>
            <a:ext cx="5315855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The </a:t>
            </a:r>
            <a:r>
              <a:rPr lang="en-US" dirty="0" err="1"/>
              <a:t>ExamineIssues</a:t>
            </a:r>
            <a:r>
              <a:rPr lang="en-US" dirty="0"/>
              <a:t> class is where the GUI is created. Within there, there are these main sections: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Set up the “Frames” for each section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Create buttons and input fields, place them in the layout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Define tasks for the buttons</a:t>
            </a:r>
          </a:p>
        </p:txBody>
      </p:sp>
      <p:pic>
        <p:nvPicPr>
          <p:cNvPr id="16" name="Picture 15" descr="Screen Shot 2018-07-10 at 12.07.3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46"/>
          <a:stretch/>
        </p:blipFill>
        <p:spPr>
          <a:xfrm>
            <a:off x="5706604" y="3956654"/>
            <a:ext cx="3307142" cy="264006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5439" y="225050"/>
            <a:ext cx="44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QA Reports – Evaluating Issues</a:t>
            </a:r>
          </a:p>
        </p:txBody>
      </p:sp>
      <p:pic>
        <p:nvPicPr>
          <p:cNvPr id="22" name="Picture 21" descr="IRIS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074322" y="245339"/>
            <a:ext cx="865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QuARG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23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5439" y="225050"/>
            <a:ext cx="44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QA Reports – Evaluating Issues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9316" y="1047664"/>
            <a:ext cx="2814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ticketing system we use</a:t>
            </a:r>
          </a:p>
        </p:txBody>
      </p:sp>
      <p:pic>
        <p:nvPicPr>
          <p:cNvPr id="8" name="Picture 7" descr="Screen Shot 2018-07-17 at 13.47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0" y="1592772"/>
            <a:ext cx="6054808" cy="3274836"/>
          </a:xfrm>
          <a:prstGeom prst="rect">
            <a:avLst/>
          </a:prstGeom>
        </p:spPr>
      </p:pic>
      <p:pic>
        <p:nvPicPr>
          <p:cNvPr id="9" name="Picture 8" descr="Screen Shot 2018-07-17 at 13.48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00" y="3028911"/>
            <a:ext cx="5920241" cy="35045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07656" y="1592772"/>
            <a:ext cx="3135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Powered by </a:t>
            </a:r>
            <a:r>
              <a:rPr lang="en-US" dirty="0" err="1"/>
              <a:t>Redmine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Project for each network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Custom queries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Easy to track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3278" y="4985728"/>
            <a:ext cx="172354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Fields for: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Start and end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Status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Metrics used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Descriptions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Images</a:t>
            </a:r>
          </a:p>
        </p:txBody>
      </p:sp>
      <p:pic>
        <p:nvPicPr>
          <p:cNvPr id="12" name="Picture 11" descr="IRISLogo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5439" y="225050"/>
            <a:ext cx="44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QA Reports – A Brief Outline</a:t>
            </a:r>
          </a:p>
        </p:txBody>
      </p:sp>
      <p:pic>
        <p:nvPicPr>
          <p:cNvPr id="11" name="Picture 10" descr="IRISLogo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175" y="1208241"/>
            <a:ext cx="7591465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that we have a list of issues</a:t>
            </a:r>
            <a:r>
              <a:rPr lang="is-IS" dirty="0"/>
              <a:t>…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Cover some common issues and the thresholds that find them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Knowing what issues arise from certain thresholds can make the evaluation process quicker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Go over the GUI used to keep track of issues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This was created as a mechanism to simplify the evaluation process, allowing easy access to tools like PDFs and MUSTANG metrics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Delve into the code so that you can adapt it where necessary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Adapting the code to your own network and own needs can make it a more useful tool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A quick look at the ticketing system we use at the DMC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While we use our own ticketing system, you may want to include similar information </a:t>
            </a:r>
          </a:p>
        </p:txBody>
      </p:sp>
    </p:spTree>
    <p:extLst>
      <p:ext uri="{BB962C8B-B14F-4D97-AF65-F5344CB8AC3E}">
        <p14:creationId xmlns:p14="http://schemas.microsoft.com/office/powerpoint/2010/main" val="357739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2463" y="1028639"/>
            <a:ext cx="25077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Process:</a:t>
            </a:r>
          </a:p>
          <a:p>
            <a:r>
              <a:rPr lang="en-US" dirty="0"/>
              <a:t>	Find Issues</a:t>
            </a:r>
          </a:p>
          <a:p>
            <a:r>
              <a:rPr lang="en-US" dirty="0"/>
              <a:t>	Evaluate Issues</a:t>
            </a:r>
          </a:p>
          <a:p>
            <a:r>
              <a:rPr lang="en-US" dirty="0"/>
              <a:t>	Generate Report</a:t>
            </a:r>
          </a:p>
          <a:p>
            <a:r>
              <a:rPr lang="en-US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463" y="1028639"/>
            <a:ext cx="25077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Process: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D9D9D9"/>
                </a:solidFill>
              </a:rPr>
              <a:t>Find Issues</a:t>
            </a:r>
          </a:p>
          <a:p>
            <a:r>
              <a:rPr lang="en-US" dirty="0"/>
              <a:t>	Evaluate Issues</a:t>
            </a:r>
          </a:p>
          <a:p>
            <a:r>
              <a:rPr lang="en-US" dirty="0">
                <a:solidFill>
                  <a:srgbClr val="D9D9D9"/>
                </a:solidFill>
              </a:rPr>
              <a:t>	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Generate Report</a:t>
            </a:r>
          </a:p>
          <a:p>
            <a:r>
              <a:rPr lang="en-US" dirty="0"/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2491" y="1619676"/>
            <a:ext cx="5521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web services and waveform review to look at issues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81400" y="1804342"/>
            <a:ext cx="123782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96" y="2328403"/>
            <a:ext cx="4085877" cy="4347437"/>
          </a:xfrm>
          <a:prstGeom prst="rect">
            <a:avLst/>
          </a:prstGeom>
        </p:spPr>
      </p:pic>
      <p:pic>
        <p:nvPicPr>
          <p:cNvPr id="16" name="Picture 15" descr="Screen Shot 2018-07-10 at 10.31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9" y="2978161"/>
            <a:ext cx="4301897" cy="28347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5439" y="225050"/>
            <a:ext cx="44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QA Reports – Evaluating Issues</a:t>
            </a:r>
          </a:p>
        </p:txBody>
      </p:sp>
      <p:pic>
        <p:nvPicPr>
          <p:cNvPr id="11" name="Picture 10" descr="IRISLogo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439" y="225050"/>
            <a:ext cx="44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QA Reports – Evaluating Issues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05439" y="1174522"/>
            <a:ext cx="825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Some issues come up more frequently – dependent on network, environmental difficulties, instrumentation, telemetry setups, </a:t>
            </a:r>
            <a:r>
              <a:rPr lang="en-US" dirty="0" err="1"/>
              <a:t>etc</a:t>
            </a:r>
            <a:r>
              <a:rPr lang="en-US" dirty="0"/>
              <a:t>, etc.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091" y="2075653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Completeness: 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Gaps and outages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86091" y="3119843"/>
            <a:ext cx="53756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Amplitudes: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Masses off center, re-centering, or hitting stops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Shifting vaults and seasonal fluctuations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Metadata issues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Instrument damage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Signal fluctuations and losses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Power cycles</a:t>
            </a:r>
          </a:p>
        </p:txBody>
      </p:sp>
      <p:pic>
        <p:nvPicPr>
          <p:cNvPr id="8" name="Picture 7" descr="IRISLogo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09296" y="248627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Common Issues</a:t>
            </a:r>
          </a:p>
        </p:txBody>
      </p:sp>
    </p:spTree>
    <p:extLst>
      <p:ext uri="{BB962C8B-B14F-4D97-AF65-F5344CB8AC3E}">
        <p14:creationId xmlns:p14="http://schemas.microsoft.com/office/powerpoint/2010/main" val="390810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5439" y="225050"/>
            <a:ext cx="44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QA Reports – Evaluating Issues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011" y="1043567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Completeness:  gaps and outages</a:t>
            </a:r>
          </a:p>
        </p:txBody>
      </p:sp>
      <p:pic>
        <p:nvPicPr>
          <p:cNvPr id="9" name="Picture 8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30" y="1538854"/>
            <a:ext cx="3221048" cy="4360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8326" y="1423395"/>
            <a:ext cx="5331595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Common thresholds: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noData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gapRatioGt012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avgGaps</a:t>
            </a:r>
            <a:endParaRPr lang="en-US" dirty="0"/>
          </a:p>
          <a:p>
            <a:endParaRPr lang="en-US" dirty="0"/>
          </a:p>
          <a:p>
            <a:r>
              <a:rPr lang="en-US" dirty="0"/>
              <a:t>GOAT and </a:t>
            </a:r>
            <a:r>
              <a:rPr lang="en-US" dirty="0" err="1"/>
              <a:t>Databrowser</a:t>
            </a:r>
            <a:r>
              <a:rPr lang="en-US" dirty="0"/>
              <a:t> are useful for finding patterns in outages and gaps</a:t>
            </a:r>
          </a:p>
          <a:p>
            <a:endParaRPr lang="en-US" dirty="0"/>
          </a:p>
          <a:p>
            <a:r>
              <a:rPr lang="en-US" dirty="0"/>
              <a:t>Sensor </a:t>
            </a:r>
            <a:r>
              <a:rPr lang="en-US" dirty="0" err="1"/>
              <a:t>vs</a:t>
            </a:r>
            <a:r>
              <a:rPr lang="en-US" dirty="0"/>
              <a:t> transmission: spatial patterns, signals in the data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2287" y="6229615"/>
            <a:ext cx="80393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http://ds.iris.edu/data_available/IU/ANMO/*/BH*?scaling=time_range&amp;byday=off&amp;timewindow=2018/01/01-2018/07/01</a:t>
            </a:r>
            <a:r>
              <a:rPr lang="en-US" sz="1200" dirty="0"/>
              <a:t> </a:t>
            </a:r>
          </a:p>
        </p:txBody>
      </p:sp>
      <p:pic>
        <p:nvPicPr>
          <p:cNvPr id="15" name="Picture 14" descr="Screen Shot 2018-07-17 at 1.31.3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790" y="4071433"/>
            <a:ext cx="3963785" cy="2137190"/>
          </a:xfrm>
          <a:prstGeom prst="rect">
            <a:avLst/>
          </a:prstGeom>
        </p:spPr>
      </p:pic>
      <p:pic>
        <p:nvPicPr>
          <p:cNvPr id="10" name="Picture 9" descr="IRISLogo_whit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309296" y="248627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Common Issues</a:t>
            </a:r>
          </a:p>
        </p:txBody>
      </p:sp>
    </p:spTree>
    <p:extLst>
      <p:ext uri="{BB962C8B-B14F-4D97-AF65-F5344CB8AC3E}">
        <p14:creationId xmlns:p14="http://schemas.microsoft.com/office/powerpoint/2010/main" val="2360322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8-07-20 at 8.53.3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1"/>
          <a:stretch/>
        </p:blipFill>
        <p:spPr>
          <a:xfrm>
            <a:off x="3916951" y="961485"/>
            <a:ext cx="5000554" cy="399686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5439" y="225050"/>
            <a:ext cx="44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QA Reports – Evaluating Issues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05439" y="1111629"/>
            <a:ext cx="3470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Masses off center or hitting stops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2166" y="1492802"/>
            <a:ext cx="29319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Common thresholds: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xTalk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nSpikes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noise1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noise2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dcOffsets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hiAmp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6" name="Picture 5" descr="659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66" y="3664989"/>
            <a:ext cx="4442385" cy="29687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IRISLogo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09296" y="248627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Common Issues</a:t>
            </a:r>
          </a:p>
        </p:txBody>
      </p:sp>
    </p:spTree>
    <p:extLst>
      <p:ext uri="{BB962C8B-B14F-4D97-AF65-F5344CB8AC3E}">
        <p14:creationId xmlns:p14="http://schemas.microsoft.com/office/powerpoint/2010/main" val="3264599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5439" y="225050"/>
            <a:ext cx="44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QA Reports – Evaluating Issues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05439" y="1208057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Dead channels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3514" y="1671964"/>
            <a:ext cx="23546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Common thresholds: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lowAmp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lowRms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Dead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Flat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416" y="1119827"/>
            <a:ext cx="5243620" cy="418351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Screen Shot 2018-07-20 at 09.02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28" y="3634052"/>
            <a:ext cx="4473664" cy="299205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 descr="IRISLogo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309296" y="248627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Common Issues</a:t>
            </a:r>
          </a:p>
        </p:txBody>
      </p:sp>
    </p:spTree>
    <p:extLst>
      <p:ext uri="{BB962C8B-B14F-4D97-AF65-F5344CB8AC3E}">
        <p14:creationId xmlns:p14="http://schemas.microsoft.com/office/powerpoint/2010/main" val="134992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8-07-20 at 10.13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711" y="1174521"/>
            <a:ext cx="4664265" cy="371575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5439" y="225050"/>
            <a:ext cx="44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QA Reports – Evaluating Issues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05439" y="1174522"/>
            <a:ext cx="4063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Diurnal signals and seasonal fluctuations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1427" y="1567522"/>
            <a:ext cx="24806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Common thresholds: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xTalk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rmsRatio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dcOffsets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3" name="Picture 2" descr="66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94" y="3373913"/>
            <a:ext cx="4458314" cy="297699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 descr="IRISLogo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309296" y="248627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Common Issues</a:t>
            </a:r>
          </a:p>
        </p:txBody>
      </p:sp>
    </p:spTree>
    <p:extLst>
      <p:ext uri="{BB962C8B-B14F-4D97-AF65-F5344CB8AC3E}">
        <p14:creationId xmlns:p14="http://schemas.microsoft.com/office/powerpoint/2010/main" val="3625786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5439" y="225050"/>
            <a:ext cx="44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QA Reports – Evaluating Issues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439" y="1061455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Signal Fluctuations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60304" y="1444104"/>
            <a:ext cx="21469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Common thresholds: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lowAmp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lowRms</a:t>
            </a:r>
            <a:endParaRPr lang="en-US" dirty="0"/>
          </a:p>
        </p:txBody>
      </p:sp>
      <p:pic>
        <p:nvPicPr>
          <p:cNvPr id="9" name="Picture 8" descr="657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2" y="2638402"/>
            <a:ext cx="4302596" cy="40014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 descr="IRIS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09296" y="248627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Common Issues</a:t>
            </a:r>
          </a:p>
        </p:txBody>
      </p:sp>
      <p:pic>
        <p:nvPicPr>
          <p:cNvPr id="2" name="Picture 1" descr="Screen Shot 2018-07-30 at 7.52.1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70" y="1282215"/>
            <a:ext cx="4629240" cy="328676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844181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5970</TotalTime>
  <Words>1055</Words>
  <Application>Microsoft Macintosh PowerPoint</Application>
  <PresentationFormat>On-screen Show (4:3)</PresentationFormat>
  <Paragraphs>229</Paragraphs>
  <Slides>18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Franklin Gothic Book</vt:lpstr>
      <vt:lpstr>Mangal</vt:lpstr>
      <vt:lpstr>Office Theme</vt:lpstr>
      <vt:lpstr>IRIS QA Network Reports - Evaluating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IRIS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IRIS QA Network Reports - Evaluating Issues</dc:title>
  <dc:creator>Laura Hutchinson</dc:creator>
  <cp:lastModifiedBy>Gale Cox</cp:lastModifiedBy>
  <cp:revision>80</cp:revision>
  <dcterms:created xsi:type="dcterms:W3CDTF">2018-07-06T15:52:18Z</dcterms:created>
  <dcterms:modified xsi:type="dcterms:W3CDTF">2018-08-06T19:36:16Z</dcterms:modified>
</cp:coreProperties>
</file>