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sldIdLst>
    <p:sldId id="256" r:id="rId2"/>
    <p:sldId id="541" r:id="rId3"/>
    <p:sldId id="542" r:id="rId4"/>
    <p:sldId id="545" r:id="rId5"/>
    <p:sldId id="257" r:id="rId6"/>
    <p:sldId id="546" r:id="rId7"/>
    <p:sldId id="547" r:id="rId8"/>
    <p:sldId id="548" r:id="rId9"/>
    <p:sldId id="55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5AE7"/>
    <a:srgbClr val="0432FF"/>
    <a:srgbClr val="011893"/>
    <a:srgbClr val="005493"/>
    <a:srgbClr val="0096FF"/>
    <a:srgbClr val="7A8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93"/>
    <p:restoredTop sz="76958"/>
  </p:normalViewPr>
  <p:slideViewPr>
    <p:cSldViewPr snapToGrid="0" snapToObjects="1">
      <p:cViewPr varScale="1">
        <p:scale>
          <a:sx n="87" d="100"/>
          <a:sy n="87" d="100"/>
        </p:scale>
        <p:origin x="1896" y="184"/>
      </p:cViewPr>
      <p:guideLst/>
    </p:cSldViewPr>
  </p:slideViewPr>
  <p:outlineViewPr>
    <p:cViewPr>
      <p:scale>
        <a:sx n="33" d="100"/>
        <a:sy n="33" d="100"/>
      </p:scale>
      <p:origin x="0" y="-2376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43692F-AD08-2E47-A807-0C71C72FCCEA}" type="datetimeFigureOut">
              <a:t>8/6/18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1A84E4-0142-7D4A-9B63-FCB0255C1FEA}" type="slidenum">
              <a:t>‹#›</a:t>
            </a:fld>
            <a:endParaRPr lang="en-US"/>
          </a:p>
        </p:txBody>
      </p:sp>
    </p:spTree>
    <p:extLst>
      <p:ext uri="{BB962C8B-B14F-4D97-AF65-F5344CB8AC3E}">
        <p14:creationId xmlns:p14="http://schemas.microsoft.com/office/powerpoint/2010/main" val="251571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Methods for ensuring that a product is “fit for purpose” -&gt; basic research, hazard assessment, education</a:t>
            </a:r>
          </a:p>
        </p:txBody>
      </p:sp>
      <p:sp>
        <p:nvSpPr>
          <p:cNvPr id="4" name="Slide Number Placeholder 3"/>
          <p:cNvSpPr>
            <a:spLocks noGrp="1"/>
          </p:cNvSpPr>
          <p:nvPr>
            <p:ph type="sldNum" sz="quarter" idx="10"/>
          </p:nvPr>
        </p:nvSpPr>
        <p:spPr/>
        <p:txBody>
          <a:bodyPr/>
          <a:lstStyle/>
          <a:p>
            <a:fld id="{7E1A84E4-0142-7D4A-9B63-FCB0255C1FEA}" type="slidenum">
              <a:rPr lang="en-US" smtClean="0"/>
              <a:t>2</a:t>
            </a:fld>
            <a:endParaRPr lang="en-US" dirty="0"/>
          </a:p>
        </p:txBody>
      </p:sp>
    </p:spTree>
    <p:extLst>
      <p:ext uri="{BB962C8B-B14F-4D97-AF65-F5344CB8AC3E}">
        <p14:creationId xmlns:p14="http://schemas.microsoft.com/office/powerpoint/2010/main" val="330058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Water and humidity is the enemy of electronic equipment</a:t>
            </a:r>
          </a:p>
          <a:p>
            <a:r>
              <a:rPr lang="en-US" dirty="0"/>
              <a:t>Noise tends to be intermittent</a:t>
            </a:r>
          </a:p>
          <a:p>
            <a:r>
              <a:rPr lang="en-US" dirty="0"/>
              <a:t>Metrics : </a:t>
            </a:r>
            <a:r>
              <a:rPr lang="en-US" dirty="0" err="1"/>
              <a:t>dead_channel_lin</a:t>
            </a:r>
            <a:r>
              <a:rPr lang="en-US" dirty="0"/>
              <a:t>, </a:t>
            </a:r>
            <a:r>
              <a:rPr lang="en-US" dirty="0" err="1"/>
              <a:t>num_spikes</a:t>
            </a:r>
            <a:r>
              <a:rPr lang="en-US" dirty="0"/>
              <a:t>, </a:t>
            </a:r>
            <a:r>
              <a:rPr lang="en-US" dirty="0" err="1"/>
              <a:t>dc_offsets</a:t>
            </a:r>
            <a:r>
              <a:rPr lang="en-US" dirty="0"/>
              <a:t> </a:t>
            </a:r>
          </a:p>
        </p:txBody>
      </p:sp>
      <p:sp>
        <p:nvSpPr>
          <p:cNvPr id="4" name="Slide Number Placeholder 3"/>
          <p:cNvSpPr>
            <a:spLocks noGrp="1"/>
          </p:cNvSpPr>
          <p:nvPr>
            <p:ph type="sldNum" sz="quarter" idx="10"/>
          </p:nvPr>
        </p:nvSpPr>
        <p:spPr/>
        <p:txBody>
          <a:bodyPr/>
          <a:lstStyle/>
          <a:p>
            <a:fld id="{7E1A84E4-0142-7D4A-9B63-FCB0255C1FEA}" type="slidenum">
              <a:rPr lang="en-US"/>
              <a:t>6</a:t>
            </a:fld>
            <a:endParaRPr lang="en-US"/>
          </a:p>
        </p:txBody>
      </p:sp>
    </p:spTree>
    <p:extLst>
      <p:ext uri="{BB962C8B-B14F-4D97-AF65-F5344CB8AC3E}">
        <p14:creationId xmlns:p14="http://schemas.microsoft.com/office/powerpoint/2010/main" val="3856355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Sensors often use differential signaling to minimize electromagnetic noise.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Wikipedia: "Differential signaling is a method for electrically transmitting information using two complementary signals. The technique sends the same electrical signal as a differential pair of signals, each in its own conductor... The receiving circuit responds to the electrical difference between the two signals... external electromagnetic interference tends to affect both conductors identically. Since the receiving circuit only detects the difference between the wires, the technique resists electromagnetic noise”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Metrics: dc_offset</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E1A84E4-0142-7D4A-9B63-FCB0255C1FEA}" type="slidenum">
              <a:rPr lang="en-US"/>
              <a:t>7</a:t>
            </a:fld>
            <a:endParaRPr lang="en-US"/>
          </a:p>
        </p:txBody>
      </p:sp>
    </p:spTree>
    <p:extLst>
      <p:ext uri="{BB962C8B-B14F-4D97-AF65-F5344CB8AC3E}">
        <p14:creationId xmlns:p14="http://schemas.microsoft.com/office/powerpoint/2010/main" val="1410029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Long period noise &gt; 10 seconds, best seen filtered but large amplitude noise can be seen unfiltered</a:t>
            </a:r>
          </a:p>
        </p:txBody>
      </p:sp>
      <p:sp>
        <p:nvSpPr>
          <p:cNvPr id="4" name="Slide Number Placeholder 3"/>
          <p:cNvSpPr>
            <a:spLocks noGrp="1"/>
          </p:cNvSpPr>
          <p:nvPr>
            <p:ph type="sldNum" sz="quarter" idx="10"/>
          </p:nvPr>
        </p:nvSpPr>
        <p:spPr/>
        <p:txBody>
          <a:bodyPr/>
          <a:lstStyle/>
          <a:p>
            <a:fld id="{7E1A84E4-0142-7D4A-9B63-FCB0255C1FEA}" type="slidenum">
              <a:rPr lang="en-US"/>
              <a:t>8</a:t>
            </a:fld>
            <a:endParaRPr lang="en-US"/>
          </a:p>
        </p:txBody>
      </p:sp>
    </p:spTree>
    <p:extLst>
      <p:ext uri="{BB962C8B-B14F-4D97-AF65-F5344CB8AC3E}">
        <p14:creationId xmlns:p14="http://schemas.microsoft.com/office/powerpoint/2010/main" val="2996075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1A84E4-0142-7D4A-9B63-FCB0255C1FEA}" type="slidenum">
              <a:rPr lang="en-US"/>
              <a:t>9</a:t>
            </a:fld>
            <a:endParaRPr lang="en-US"/>
          </a:p>
        </p:txBody>
      </p:sp>
    </p:spTree>
    <p:extLst>
      <p:ext uri="{BB962C8B-B14F-4D97-AF65-F5344CB8AC3E}">
        <p14:creationId xmlns:p14="http://schemas.microsoft.com/office/powerpoint/2010/main" val="2582350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5493"/>
        </a:solidFill>
        <a:effectLst/>
      </p:bgPr>
    </p:bg>
    <p:spTree>
      <p:nvGrpSpPr>
        <p:cNvPr id="1" name=""/>
        <p:cNvGrpSpPr/>
        <p:nvPr/>
      </p:nvGrpSpPr>
      <p:grpSpPr>
        <a:xfrm>
          <a:off x="0" y="0"/>
          <a:ext cx="0" cy="0"/>
          <a:chOff x="0" y="0"/>
          <a:chExt cx="0" cy="0"/>
        </a:xfrm>
      </p:grpSpPr>
      <p:sp>
        <p:nvSpPr>
          <p:cNvPr id="2143235" name="Rectangle 3"/>
          <p:cNvSpPr>
            <a:spLocks noGrp="1" noChangeArrowheads="1"/>
          </p:cNvSpPr>
          <p:nvPr>
            <p:ph type="ctrTitle"/>
          </p:nvPr>
        </p:nvSpPr>
        <p:spPr>
          <a:xfrm>
            <a:off x="838200" y="228600"/>
            <a:ext cx="7772400" cy="1143000"/>
          </a:xfrm>
        </p:spPr>
        <p:txBody>
          <a:bodyPr/>
          <a:lstStyle>
            <a:lvl1pPr>
              <a:defRPr>
                <a:solidFill>
                  <a:schemeClr val="bg1"/>
                </a:solidFill>
              </a:defRPr>
            </a:lvl1pPr>
          </a:lstStyle>
          <a:p>
            <a:r>
              <a:rPr lang="en-US"/>
              <a:t>Click to edit Master title style</a:t>
            </a:r>
          </a:p>
        </p:txBody>
      </p:sp>
      <p:sp>
        <p:nvSpPr>
          <p:cNvPr id="2143236" name="Rectangle 4"/>
          <p:cNvSpPr>
            <a:spLocks noGrp="1" noChangeArrowheads="1"/>
          </p:cNvSpPr>
          <p:nvPr>
            <p:ph type="subTitle" idx="1"/>
          </p:nvPr>
        </p:nvSpPr>
        <p:spPr>
          <a:xfrm>
            <a:off x="1371600" y="1676400"/>
            <a:ext cx="6400800" cy="1752600"/>
          </a:xfrm>
        </p:spPr>
        <p:txBody>
          <a:bodyPr/>
          <a:lstStyle>
            <a:lvl1pPr marL="0" indent="0" algn="ctr">
              <a:buFont typeface="Arial" pitchFamily="-109" charset="0"/>
              <a:buNone/>
              <a:defRPr>
                <a:solidFill>
                  <a:schemeClr val="bg1"/>
                </a:solidFill>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solidFill>
                  <a:schemeClr val="bg1"/>
                </a:solidFill>
              </a:defRPr>
            </a:lvl1pPr>
          </a:lstStyle>
          <a:p>
            <a:fld id="{52E182AD-17A0-D840-B9F0-20BB7A0EC6B4}" type="datetimeFigureOut">
              <a:t>8/6/18</a:t>
            </a:fld>
            <a:endParaRPr lang="en-US"/>
          </a:p>
        </p:txBody>
      </p:sp>
      <p:sp>
        <p:nvSpPr>
          <p:cNvPr id="6" name="Rectangle 6"/>
          <p:cNvSpPr>
            <a:spLocks noGrp="1" noChangeArrowheads="1"/>
          </p:cNvSpPr>
          <p:nvPr>
            <p:ph type="ftr" sz="quarter" idx="11"/>
          </p:nvPr>
        </p:nvSpPr>
        <p:spPr/>
        <p:txBody>
          <a:bodyPr/>
          <a:lstStyle>
            <a:lvl1pPr>
              <a:defRPr>
                <a:solidFill>
                  <a:schemeClr val="bg1"/>
                </a:solidFill>
              </a:defRPr>
            </a:lvl1pPr>
          </a:lstStyle>
          <a:p>
            <a:endParaRPr lang="en-US"/>
          </a:p>
        </p:txBody>
      </p:sp>
      <p:sp>
        <p:nvSpPr>
          <p:cNvPr id="7" name="Rectangle 7"/>
          <p:cNvSpPr>
            <a:spLocks noGrp="1" noChangeArrowheads="1"/>
          </p:cNvSpPr>
          <p:nvPr>
            <p:ph type="sldNum" sz="quarter" idx="12"/>
          </p:nvPr>
        </p:nvSpPr>
        <p:spPr>
          <a:xfrm>
            <a:off x="6553200" y="6248400"/>
            <a:ext cx="1905000" cy="457200"/>
          </a:xfrm>
        </p:spPr>
        <p:txBody>
          <a:bodyPr/>
          <a:lstStyle>
            <a:lvl1pPr>
              <a:defRPr>
                <a:solidFill>
                  <a:schemeClr val="bg1"/>
                </a:solidFill>
              </a:defRPr>
            </a:lvl1pPr>
          </a:lstStyle>
          <a:p>
            <a:fld id="{8F1CD014-91F9-F641-B991-DA6A9FA414F9}" type="slidenum">
              <a:t>‹#›</a:t>
            </a:fld>
            <a:endParaRPr lang="en-US"/>
          </a:p>
        </p:txBody>
      </p:sp>
    </p:spTree>
    <p:extLst>
      <p:ext uri="{BB962C8B-B14F-4D97-AF65-F5344CB8AC3E}">
        <p14:creationId xmlns:p14="http://schemas.microsoft.com/office/powerpoint/2010/main" val="1492447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fld id="{52E182AD-17A0-D840-B9F0-20BB7A0EC6B4}" type="datetimeFigureOut">
              <a:t>8/6/18</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8F1CD014-91F9-F641-B991-DA6A9FA414F9}" type="slidenum">
              <a:t>‹#›</a:t>
            </a:fld>
            <a:endParaRPr lang="en-US"/>
          </a:p>
        </p:txBody>
      </p:sp>
    </p:spTree>
    <p:extLst>
      <p:ext uri="{BB962C8B-B14F-4D97-AF65-F5344CB8AC3E}">
        <p14:creationId xmlns:p14="http://schemas.microsoft.com/office/powerpoint/2010/main" val="18342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66800"/>
            <a:ext cx="19431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066800"/>
            <a:ext cx="5676900" cy="4953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fld id="{52E182AD-17A0-D840-B9F0-20BB7A0EC6B4}" type="datetimeFigureOut">
              <a:t>8/6/18</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8F1CD014-91F9-F641-B991-DA6A9FA414F9}" type="slidenum">
              <a:t>‹#›</a:t>
            </a:fld>
            <a:endParaRPr lang="en-US"/>
          </a:p>
        </p:txBody>
      </p:sp>
    </p:spTree>
    <p:extLst>
      <p:ext uri="{BB962C8B-B14F-4D97-AF65-F5344CB8AC3E}">
        <p14:creationId xmlns:p14="http://schemas.microsoft.com/office/powerpoint/2010/main" val="3761345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2209800"/>
            <a:ext cx="3810000" cy="381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2209800"/>
            <a:ext cx="3810000" cy="3810000"/>
          </a:xfrm>
        </p:spPr>
        <p:txBody>
          <a:bodyPr/>
          <a:lstStyle/>
          <a:p>
            <a:pPr lvl="0"/>
            <a:r>
              <a:rPr lang="en-US" noProof="0" dirty="0"/>
              <a:t>Click icon to add chart</a:t>
            </a:r>
          </a:p>
        </p:txBody>
      </p:sp>
      <p:sp>
        <p:nvSpPr>
          <p:cNvPr id="5" name="Rectangle 5"/>
          <p:cNvSpPr>
            <a:spLocks noGrp="1" noChangeArrowheads="1"/>
          </p:cNvSpPr>
          <p:nvPr>
            <p:ph type="dt" sz="half" idx="10"/>
          </p:nvPr>
        </p:nvSpPr>
        <p:spPr>
          <a:ln/>
        </p:spPr>
        <p:txBody>
          <a:bodyPr/>
          <a:lstStyle>
            <a:lvl1pPr>
              <a:defRPr/>
            </a:lvl1pPr>
          </a:lstStyle>
          <a:p>
            <a:fld id="{52E182AD-17A0-D840-B9F0-20BB7A0EC6B4}" type="datetimeFigureOut">
              <a:t>8/6/18</a:t>
            </a:fld>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8F1CD014-91F9-F641-B991-DA6A9FA414F9}" type="slidenum">
              <a:t>‹#›</a:t>
            </a:fld>
            <a:endParaRPr lang="en-US"/>
          </a:p>
        </p:txBody>
      </p:sp>
    </p:spTree>
    <p:extLst>
      <p:ext uri="{BB962C8B-B14F-4D97-AF65-F5344CB8AC3E}">
        <p14:creationId xmlns:p14="http://schemas.microsoft.com/office/powerpoint/2010/main" val="1436250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2209800"/>
            <a:ext cx="3810000" cy="381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0"/>
            <a:ext cx="3810000" cy="381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fld id="{52E182AD-17A0-D840-B9F0-20BB7A0EC6B4}" type="datetimeFigureOut">
              <a:t>8/6/18</a:t>
            </a:fld>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8F1CD014-91F9-F641-B991-DA6A9FA414F9}" type="slidenum">
              <a:t>‹#›</a:t>
            </a:fld>
            <a:endParaRPr lang="en-US"/>
          </a:p>
        </p:txBody>
      </p:sp>
    </p:spTree>
    <p:extLst>
      <p:ext uri="{BB962C8B-B14F-4D97-AF65-F5344CB8AC3E}">
        <p14:creationId xmlns:p14="http://schemas.microsoft.com/office/powerpoint/2010/main" val="3875160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fld id="{52E182AD-17A0-D840-B9F0-20BB7A0EC6B4}" type="datetimeFigureOut">
              <a:t>8/6/18</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8F1CD014-91F9-F641-B991-DA6A9FA414F9}" type="slidenum">
              <a:t>‹#›</a:t>
            </a:fld>
            <a:endParaRPr lang="en-US"/>
          </a:p>
        </p:txBody>
      </p:sp>
    </p:spTree>
    <p:extLst>
      <p:ext uri="{BB962C8B-B14F-4D97-AF65-F5344CB8AC3E}">
        <p14:creationId xmlns:p14="http://schemas.microsoft.com/office/powerpoint/2010/main" val="3506556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5"/>
          <p:cNvSpPr>
            <a:spLocks noGrp="1" noChangeArrowheads="1"/>
          </p:cNvSpPr>
          <p:nvPr>
            <p:ph type="dt" sz="half" idx="10"/>
          </p:nvPr>
        </p:nvSpPr>
        <p:spPr>
          <a:ln/>
        </p:spPr>
        <p:txBody>
          <a:bodyPr/>
          <a:lstStyle>
            <a:lvl1pPr>
              <a:defRPr/>
            </a:lvl1pPr>
          </a:lstStyle>
          <a:p>
            <a:fld id="{52E182AD-17A0-D840-B9F0-20BB7A0EC6B4}" type="datetimeFigureOut">
              <a:t>8/6/18</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8F1CD014-91F9-F641-B991-DA6A9FA414F9}" type="slidenum">
              <a:t>‹#›</a:t>
            </a:fld>
            <a:endParaRPr lang="en-US"/>
          </a:p>
        </p:txBody>
      </p:sp>
    </p:spTree>
    <p:extLst>
      <p:ext uri="{BB962C8B-B14F-4D97-AF65-F5344CB8AC3E}">
        <p14:creationId xmlns:p14="http://schemas.microsoft.com/office/powerpoint/2010/main" val="1794926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2098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fld id="{52E182AD-17A0-D840-B9F0-20BB7A0EC6B4}" type="datetimeFigureOut">
              <a:t>8/6/18</a:t>
            </a:fld>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8F1CD014-91F9-F641-B991-DA6A9FA414F9}" type="slidenum">
              <a:t>‹#›</a:t>
            </a:fld>
            <a:endParaRPr lang="en-US"/>
          </a:p>
        </p:txBody>
      </p:sp>
    </p:spTree>
    <p:extLst>
      <p:ext uri="{BB962C8B-B14F-4D97-AF65-F5344CB8AC3E}">
        <p14:creationId xmlns:p14="http://schemas.microsoft.com/office/powerpoint/2010/main" val="105545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fld id="{52E182AD-17A0-D840-B9F0-20BB7A0EC6B4}" type="datetimeFigureOut">
              <a:t>8/6/18</a:t>
            </a:fld>
            <a:endParaRPr lang="en-US"/>
          </a:p>
        </p:txBody>
      </p:sp>
      <p:sp>
        <p:nvSpPr>
          <p:cNvPr id="8" name="Rectangle 6"/>
          <p:cNvSpPr>
            <a:spLocks noGrp="1" noChangeArrowheads="1"/>
          </p:cNvSpPr>
          <p:nvPr>
            <p:ph type="ftr" sz="quarter" idx="11"/>
          </p:nvPr>
        </p:nvSpPr>
        <p:spPr>
          <a:ln/>
        </p:spPr>
        <p:txBody>
          <a:bodyPr/>
          <a:lstStyle>
            <a:lvl1pPr>
              <a:defRPr/>
            </a:lvl1pPr>
          </a:lstStyle>
          <a:p>
            <a:endParaRPr lang="en-US"/>
          </a:p>
        </p:txBody>
      </p:sp>
      <p:sp>
        <p:nvSpPr>
          <p:cNvPr id="9" name="Rectangle 7"/>
          <p:cNvSpPr>
            <a:spLocks noGrp="1" noChangeArrowheads="1"/>
          </p:cNvSpPr>
          <p:nvPr>
            <p:ph type="sldNum" sz="quarter" idx="12"/>
          </p:nvPr>
        </p:nvSpPr>
        <p:spPr>
          <a:ln/>
        </p:spPr>
        <p:txBody>
          <a:bodyPr/>
          <a:lstStyle>
            <a:lvl1pPr>
              <a:defRPr/>
            </a:lvl1pPr>
          </a:lstStyle>
          <a:p>
            <a:fld id="{8F1CD014-91F9-F641-B991-DA6A9FA414F9}" type="slidenum">
              <a:t>‹#›</a:t>
            </a:fld>
            <a:endParaRPr lang="en-US"/>
          </a:p>
        </p:txBody>
      </p:sp>
    </p:spTree>
    <p:extLst>
      <p:ext uri="{BB962C8B-B14F-4D97-AF65-F5344CB8AC3E}">
        <p14:creationId xmlns:p14="http://schemas.microsoft.com/office/powerpoint/2010/main" val="2338134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fld id="{52E182AD-17A0-D840-B9F0-20BB7A0EC6B4}" type="datetimeFigureOut">
              <a:t>8/6/18</a:t>
            </a:fld>
            <a:endParaRPr lang="en-US"/>
          </a:p>
        </p:txBody>
      </p:sp>
      <p:sp>
        <p:nvSpPr>
          <p:cNvPr id="4" name="Rectangle 6"/>
          <p:cNvSpPr>
            <a:spLocks noGrp="1" noChangeArrowheads="1"/>
          </p:cNvSpPr>
          <p:nvPr>
            <p:ph type="ftr" sz="quarter" idx="11"/>
          </p:nvPr>
        </p:nvSpPr>
        <p:spPr>
          <a:ln/>
        </p:spPr>
        <p:txBody>
          <a:bodyPr/>
          <a:lstStyle>
            <a:lvl1pPr>
              <a:defRPr/>
            </a:lvl1pPr>
          </a:lstStyle>
          <a:p>
            <a:endParaRPr lang="en-US"/>
          </a:p>
        </p:txBody>
      </p:sp>
      <p:sp>
        <p:nvSpPr>
          <p:cNvPr id="5" name="Rectangle 7"/>
          <p:cNvSpPr>
            <a:spLocks noGrp="1" noChangeArrowheads="1"/>
          </p:cNvSpPr>
          <p:nvPr>
            <p:ph type="sldNum" sz="quarter" idx="12"/>
          </p:nvPr>
        </p:nvSpPr>
        <p:spPr>
          <a:ln/>
        </p:spPr>
        <p:txBody>
          <a:bodyPr/>
          <a:lstStyle>
            <a:lvl1pPr>
              <a:defRPr/>
            </a:lvl1pPr>
          </a:lstStyle>
          <a:p>
            <a:fld id="{8F1CD014-91F9-F641-B991-DA6A9FA414F9}" type="slidenum">
              <a:t>‹#›</a:t>
            </a:fld>
            <a:endParaRPr lang="en-US"/>
          </a:p>
        </p:txBody>
      </p:sp>
    </p:spTree>
    <p:extLst>
      <p:ext uri="{BB962C8B-B14F-4D97-AF65-F5344CB8AC3E}">
        <p14:creationId xmlns:p14="http://schemas.microsoft.com/office/powerpoint/2010/main" val="3971337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52E182AD-17A0-D840-B9F0-20BB7A0EC6B4}" type="datetimeFigureOut">
              <a:t>8/6/18</a:t>
            </a:fld>
            <a:endParaRPr lang="en-US"/>
          </a:p>
        </p:txBody>
      </p:sp>
      <p:sp>
        <p:nvSpPr>
          <p:cNvPr id="3" name="Rectangle 6"/>
          <p:cNvSpPr>
            <a:spLocks noGrp="1" noChangeArrowheads="1"/>
          </p:cNvSpPr>
          <p:nvPr>
            <p:ph type="ftr" sz="quarter" idx="11"/>
          </p:nvPr>
        </p:nvSpPr>
        <p:spPr>
          <a:ln/>
        </p:spPr>
        <p:txBody>
          <a:bodyPr/>
          <a:lstStyle>
            <a:lvl1pPr>
              <a:defRPr/>
            </a:lvl1pPr>
          </a:lstStyle>
          <a:p>
            <a:endParaRPr lang="en-US"/>
          </a:p>
        </p:txBody>
      </p:sp>
      <p:sp>
        <p:nvSpPr>
          <p:cNvPr id="4" name="Rectangle 7"/>
          <p:cNvSpPr>
            <a:spLocks noGrp="1" noChangeArrowheads="1"/>
          </p:cNvSpPr>
          <p:nvPr>
            <p:ph type="sldNum" sz="quarter" idx="12"/>
          </p:nvPr>
        </p:nvSpPr>
        <p:spPr>
          <a:ln/>
        </p:spPr>
        <p:txBody>
          <a:bodyPr/>
          <a:lstStyle>
            <a:lvl1pPr>
              <a:defRPr/>
            </a:lvl1pPr>
          </a:lstStyle>
          <a:p>
            <a:fld id="{8F1CD014-91F9-F641-B991-DA6A9FA414F9}" type="slidenum">
              <a:t>‹#›</a:t>
            </a:fld>
            <a:endParaRPr lang="en-US"/>
          </a:p>
        </p:txBody>
      </p:sp>
    </p:spTree>
    <p:extLst>
      <p:ext uri="{BB962C8B-B14F-4D97-AF65-F5344CB8AC3E}">
        <p14:creationId xmlns:p14="http://schemas.microsoft.com/office/powerpoint/2010/main" val="736705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5"/>
          <p:cNvSpPr>
            <a:spLocks noGrp="1" noChangeArrowheads="1"/>
          </p:cNvSpPr>
          <p:nvPr>
            <p:ph type="dt" sz="half" idx="10"/>
          </p:nvPr>
        </p:nvSpPr>
        <p:spPr>
          <a:ln/>
        </p:spPr>
        <p:txBody>
          <a:bodyPr/>
          <a:lstStyle>
            <a:lvl1pPr>
              <a:defRPr/>
            </a:lvl1pPr>
          </a:lstStyle>
          <a:p>
            <a:fld id="{52E182AD-17A0-D840-B9F0-20BB7A0EC6B4}" type="datetimeFigureOut">
              <a:t>8/6/18</a:t>
            </a:fld>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8F1CD014-91F9-F641-B991-DA6A9FA414F9}" type="slidenum">
              <a:t>‹#›</a:t>
            </a:fld>
            <a:endParaRPr lang="en-US"/>
          </a:p>
        </p:txBody>
      </p:sp>
    </p:spTree>
    <p:extLst>
      <p:ext uri="{BB962C8B-B14F-4D97-AF65-F5344CB8AC3E}">
        <p14:creationId xmlns:p14="http://schemas.microsoft.com/office/powerpoint/2010/main" val="370950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5"/>
          <p:cNvSpPr>
            <a:spLocks noGrp="1" noChangeArrowheads="1"/>
          </p:cNvSpPr>
          <p:nvPr>
            <p:ph type="dt" sz="half" idx="10"/>
          </p:nvPr>
        </p:nvSpPr>
        <p:spPr>
          <a:ln/>
        </p:spPr>
        <p:txBody>
          <a:bodyPr/>
          <a:lstStyle>
            <a:lvl1pPr>
              <a:defRPr/>
            </a:lvl1pPr>
          </a:lstStyle>
          <a:p>
            <a:fld id="{52E182AD-17A0-D840-B9F0-20BB7A0EC6B4}" type="datetimeFigureOut">
              <a:t>8/6/18</a:t>
            </a:fld>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8F1CD014-91F9-F641-B991-DA6A9FA414F9}" type="slidenum">
              <a:t>‹#›</a:t>
            </a:fld>
            <a:endParaRPr lang="en-US"/>
          </a:p>
        </p:txBody>
      </p:sp>
    </p:spTree>
    <p:extLst>
      <p:ext uri="{BB962C8B-B14F-4D97-AF65-F5344CB8AC3E}">
        <p14:creationId xmlns:p14="http://schemas.microsoft.com/office/powerpoint/2010/main" val="3172285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685800" y="1066800"/>
            <a:ext cx="7772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4"/>
          <p:cNvSpPr>
            <a:spLocks noGrp="1" noChangeArrowheads="1"/>
          </p:cNvSpPr>
          <p:nvPr>
            <p:ph type="body" idx="1"/>
          </p:nvPr>
        </p:nvSpPr>
        <p:spPr bwMode="auto">
          <a:xfrm>
            <a:off x="685800" y="2209800"/>
            <a:ext cx="7772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142213"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b="0">
                <a:latin typeface="Arial" pitchFamily="-109" charset="0"/>
                <a:ea typeface="+mn-ea"/>
                <a:cs typeface="+mn-cs"/>
              </a:defRPr>
            </a:lvl1pPr>
          </a:lstStyle>
          <a:p>
            <a:fld id="{52E182AD-17A0-D840-B9F0-20BB7A0EC6B4}" type="datetimeFigureOut">
              <a:t>8/6/18</a:t>
            </a:fld>
            <a:endParaRPr lang="en-US"/>
          </a:p>
        </p:txBody>
      </p:sp>
      <p:sp>
        <p:nvSpPr>
          <p:cNvPr id="214221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b="0">
                <a:latin typeface="Arial" pitchFamily="-109" charset="0"/>
                <a:ea typeface="+mn-ea"/>
                <a:cs typeface="+mn-cs"/>
              </a:defRPr>
            </a:lvl1pPr>
          </a:lstStyle>
          <a:p>
            <a:endParaRPr lang="en-US"/>
          </a:p>
        </p:txBody>
      </p:sp>
      <p:sp>
        <p:nvSpPr>
          <p:cNvPr id="2142215" name="Rectangle 7"/>
          <p:cNvSpPr>
            <a:spLocks noGrp="1" noChangeArrowheads="1"/>
          </p:cNvSpPr>
          <p:nvPr>
            <p:ph type="sldNum" sz="quarter" idx="4"/>
          </p:nvPr>
        </p:nvSpPr>
        <p:spPr bwMode="auto">
          <a:xfrm>
            <a:off x="7034213"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b="0">
                <a:latin typeface="Arial" pitchFamily="-109" charset="0"/>
                <a:ea typeface="+mn-ea"/>
                <a:cs typeface="+mn-cs"/>
              </a:defRPr>
            </a:lvl1pPr>
          </a:lstStyle>
          <a:p>
            <a:fld id="{8F1CD014-91F9-F641-B991-DA6A9FA414F9}" type="slidenum">
              <a:t>‹#›</a:t>
            </a:fld>
            <a:endParaRPr lang="en-US"/>
          </a:p>
        </p:txBody>
      </p:sp>
      <p:sp>
        <p:nvSpPr>
          <p:cNvPr id="2" name="Rectangle 1"/>
          <p:cNvSpPr/>
          <p:nvPr/>
        </p:nvSpPr>
        <p:spPr bwMode="auto">
          <a:xfrm>
            <a:off x="0" y="0"/>
            <a:ext cx="9144000" cy="868680"/>
          </a:xfrm>
          <a:prstGeom prst="rect">
            <a:avLst/>
          </a:prstGeom>
          <a:solidFill>
            <a:srgbClr val="005493"/>
          </a:solidFill>
          <a:ln w="19050" cap="flat" cmpd="sng" algn="ctr">
            <a:solidFill>
              <a:schemeClr val="tx1"/>
            </a:solidFill>
            <a:prstDash val="solid"/>
            <a:round/>
            <a:headEnd type="none" w="med" len="med"/>
            <a:tailEnd type="none" w="med"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chemeClr val="tx1"/>
              </a:solidFill>
              <a:effectLst/>
              <a:latin typeface="Arial" pitchFamily="-109" charset="0"/>
            </a:endParaRPr>
          </a:p>
        </p:txBody>
      </p:sp>
      <p:pic>
        <p:nvPicPr>
          <p:cNvPr id="9" name="Picture 8" descr="iris_color_screen_lrg.png">
            <a:extLst>
              <a:ext uri="{FF2B5EF4-FFF2-40B4-BE49-F238E27FC236}">
                <a16:creationId xmlns:a16="http://schemas.microsoft.com/office/drawing/2014/main" id="{B327FA1B-A8EF-2C49-9E99-C26B45AEA88D}"/>
              </a:ext>
            </a:extLst>
          </p:cNvPr>
          <p:cNvPicPr>
            <a:picLocks noChangeAspect="1"/>
          </p:cNvPicPr>
          <p:nvPr userDrawn="1"/>
        </p:nvPicPr>
        <p:blipFill>
          <a:blip r:embed="rId16">
            <a:extLst>
              <a:ext uri="{BEBA8EAE-BF5A-486C-A8C5-ECC9F3942E4B}">
                <a14:imgProps xmlns:a14="http://schemas.microsoft.com/office/drawing/2010/main">
                  <a14:imgLayer r:embed="rId17">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74520" y="0"/>
            <a:ext cx="1022560" cy="809529"/>
          </a:xfrm>
          <a:prstGeom prst="rect">
            <a:avLst/>
          </a:prstGeom>
        </p:spPr>
      </p:pic>
    </p:spTree>
    <p:extLst>
      <p:ext uri="{BB962C8B-B14F-4D97-AF65-F5344CB8AC3E}">
        <p14:creationId xmlns:p14="http://schemas.microsoft.com/office/powerpoint/2010/main" val="18960815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2pPr>
      <a:lvl3pPr algn="ctr" rtl="0" eaLnBrk="1" fontAlgn="base" hangingPunct="1">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3pPr>
      <a:lvl4pPr algn="ctr" rtl="0" eaLnBrk="1" fontAlgn="base" hangingPunct="1">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4pPr>
      <a:lvl5pPr algn="ctr" rtl="0" eaLnBrk="1" fontAlgn="base" hangingPunct="1">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5pPr>
      <a:lvl6pPr marL="457200" algn="ctr" rtl="0" eaLnBrk="1" fontAlgn="base" hangingPunct="1">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6pPr>
      <a:lvl7pPr marL="914400" algn="ctr" rtl="0" eaLnBrk="1" fontAlgn="base" hangingPunct="1">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7pPr>
      <a:lvl8pPr marL="1371600" algn="ctr" rtl="0" eaLnBrk="1" fontAlgn="base" hangingPunct="1">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8pPr>
      <a:lvl9pPr marL="1828800" algn="ctr" rtl="0" eaLnBrk="1" fontAlgn="base" hangingPunct="1">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9pPr>
    </p:titleStyle>
    <p:bodyStyle>
      <a:lvl1pPr marL="342900" indent="-342900" algn="l" rtl="0" eaLnBrk="1" fontAlgn="base" hangingPunct="1">
        <a:spcBef>
          <a:spcPct val="20000"/>
        </a:spcBef>
        <a:spcAft>
          <a:spcPct val="0"/>
        </a:spcAft>
        <a:buFont typeface="Arial" pitchFamily="-112" charset="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112" charset="0"/>
        <a:buChar char="•"/>
        <a:defRPr sz="2800">
          <a:solidFill>
            <a:schemeClr val="tx1"/>
          </a:solidFill>
          <a:latin typeface="+mn-lt"/>
          <a:ea typeface="+mn-ea"/>
        </a:defRPr>
      </a:lvl2pPr>
      <a:lvl3pPr marL="1143000" indent="-228600" algn="l" rtl="0" eaLnBrk="1" fontAlgn="base" hangingPunct="1">
        <a:spcBef>
          <a:spcPct val="20000"/>
        </a:spcBef>
        <a:spcAft>
          <a:spcPct val="0"/>
        </a:spcAft>
        <a:buFont typeface="Arial" pitchFamily="-112" charset="0"/>
        <a:buChar char="•"/>
        <a:defRPr sz="2400">
          <a:solidFill>
            <a:schemeClr val="tx1"/>
          </a:solidFill>
          <a:latin typeface="+mn-lt"/>
          <a:ea typeface="+mn-ea"/>
        </a:defRPr>
      </a:lvl3pPr>
      <a:lvl4pPr marL="1600200" indent="-228600" algn="l" rtl="0" eaLnBrk="1" fontAlgn="base" hangingPunct="1">
        <a:spcBef>
          <a:spcPct val="20000"/>
        </a:spcBef>
        <a:spcAft>
          <a:spcPct val="0"/>
        </a:spcAft>
        <a:buFont typeface="Arial" pitchFamily="-112" charset="0"/>
        <a:buChar char="•"/>
        <a:defRPr sz="2000">
          <a:solidFill>
            <a:schemeClr val="tx1"/>
          </a:solidFill>
          <a:latin typeface="+mn-lt"/>
          <a:ea typeface="+mn-ea"/>
        </a:defRPr>
      </a:lvl4pPr>
      <a:lvl5pPr marL="2057400" indent="-228600" algn="l" rtl="0" eaLnBrk="1" fontAlgn="base" hangingPunct="1">
        <a:spcBef>
          <a:spcPct val="20000"/>
        </a:spcBef>
        <a:spcAft>
          <a:spcPct val="0"/>
        </a:spcAft>
        <a:buFont typeface="Arial" pitchFamily="-112" charset="0"/>
        <a:buChar char="•"/>
        <a:defRPr sz="2000">
          <a:solidFill>
            <a:schemeClr val="tx1"/>
          </a:solidFill>
          <a:latin typeface="+mn-lt"/>
          <a:ea typeface="+mn-ea"/>
        </a:defRPr>
      </a:lvl5pPr>
      <a:lvl6pPr marL="2514600" indent="-228600" algn="l" rtl="0" eaLnBrk="1" fontAlgn="base" hangingPunct="1">
        <a:spcBef>
          <a:spcPct val="20000"/>
        </a:spcBef>
        <a:spcAft>
          <a:spcPct val="0"/>
        </a:spcAft>
        <a:buFont typeface="Arial" pitchFamily="-109" charset="0"/>
        <a:buChar char="•"/>
        <a:defRPr sz="2000">
          <a:solidFill>
            <a:schemeClr val="tx1"/>
          </a:solidFill>
          <a:latin typeface="+mn-lt"/>
          <a:ea typeface="+mn-ea"/>
        </a:defRPr>
      </a:lvl6pPr>
      <a:lvl7pPr marL="2971800" indent="-228600" algn="l" rtl="0" eaLnBrk="1" fontAlgn="base" hangingPunct="1">
        <a:spcBef>
          <a:spcPct val="20000"/>
        </a:spcBef>
        <a:spcAft>
          <a:spcPct val="0"/>
        </a:spcAft>
        <a:buFont typeface="Arial" pitchFamily="-109" charset="0"/>
        <a:buChar char="•"/>
        <a:defRPr sz="2000">
          <a:solidFill>
            <a:schemeClr val="tx1"/>
          </a:solidFill>
          <a:latin typeface="+mn-lt"/>
          <a:ea typeface="+mn-ea"/>
        </a:defRPr>
      </a:lvl7pPr>
      <a:lvl8pPr marL="3429000" indent="-228600" algn="l" rtl="0" eaLnBrk="1" fontAlgn="base" hangingPunct="1">
        <a:spcBef>
          <a:spcPct val="20000"/>
        </a:spcBef>
        <a:spcAft>
          <a:spcPct val="0"/>
        </a:spcAft>
        <a:buFont typeface="Arial" pitchFamily="-109" charset="0"/>
        <a:buChar char="•"/>
        <a:defRPr sz="2000">
          <a:solidFill>
            <a:schemeClr val="tx1"/>
          </a:solidFill>
          <a:latin typeface="+mn-lt"/>
          <a:ea typeface="+mn-ea"/>
        </a:defRPr>
      </a:lvl8pPr>
      <a:lvl9pPr marL="3886200" indent="-228600" algn="l" rtl="0" eaLnBrk="1" fontAlgn="base" hangingPunct="1">
        <a:spcBef>
          <a:spcPct val="20000"/>
        </a:spcBef>
        <a:spcAft>
          <a:spcPct val="0"/>
        </a:spcAft>
        <a:buFont typeface="Arial" pitchFamily="-109"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1785/0220140182"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en.wikipedia.org/wiki/File:Zinc_whiskers.jpg" TargetMode="Externa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DA27E-B867-C84B-869F-E4D4434E461C}"/>
              </a:ext>
            </a:extLst>
          </p:cNvPr>
          <p:cNvSpPr>
            <a:spLocks noGrp="1"/>
          </p:cNvSpPr>
          <p:nvPr>
            <p:ph type="ctrTitle"/>
          </p:nvPr>
        </p:nvSpPr>
        <p:spPr>
          <a:xfrm>
            <a:off x="956733" y="1318306"/>
            <a:ext cx="7230534" cy="2387600"/>
          </a:xfrm>
        </p:spPr>
        <p:txBody>
          <a:bodyPr>
            <a:normAutofit/>
          </a:bodyPr>
          <a:lstStyle/>
          <a:p>
            <a:pPr algn="l"/>
            <a:r>
              <a:rPr lang="en-US" sz="4800" dirty="0"/>
              <a:t>Quality </a:t>
            </a:r>
            <a:r>
              <a:rPr lang="en-US" sz="4800"/>
              <a:t>Assurance</a:t>
            </a:r>
            <a:r>
              <a:rPr lang="en-US" sz="4800">
                <a:latin typeface="Helvetica" pitchFamily="2" charset="0"/>
              </a:rPr>
              <a:t> and Examples </a:t>
            </a:r>
            <a:r>
              <a:rPr lang="en-US" sz="4800" dirty="0">
                <a:latin typeface="Helvetica" pitchFamily="2" charset="0"/>
              </a:rPr>
              <a:t>from the </a:t>
            </a:r>
            <a:r>
              <a:rPr lang="en-US" sz="4800">
                <a:latin typeface="Helvetica" pitchFamily="2" charset="0"/>
              </a:rPr>
              <a:t>Transportable Array (TA)</a:t>
            </a:r>
            <a:endParaRPr lang="en-US" sz="4800" dirty="0">
              <a:latin typeface="Helvetica" pitchFamily="2" charset="0"/>
            </a:endParaRPr>
          </a:p>
        </p:txBody>
      </p:sp>
      <p:pic>
        <p:nvPicPr>
          <p:cNvPr id="4" name="Picture 3" descr="iris_color_screen_lrg.png">
            <a:extLst>
              <a:ext uri="{FF2B5EF4-FFF2-40B4-BE49-F238E27FC236}">
                <a16:creationId xmlns:a16="http://schemas.microsoft.com/office/drawing/2014/main" id="{42BADE7B-869E-8B4E-99CA-378ACD115B2D}"/>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626087" y="4790300"/>
            <a:ext cx="1848044" cy="1463040"/>
          </a:xfrm>
          <a:prstGeom prst="rect">
            <a:avLst/>
          </a:prstGeom>
        </p:spPr>
      </p:pic>
      <p:sp>
        <p:nvSpPr>
          <p:cNvPr id="3" name="Rectangle 2">
            <a:extLst>
              <a:ext uri="{FF2B5EF4-FFF2-40B4-BE49-F238E27FC236}">
                <a16:creationId xmlns:a16="http://schemas.microsoft.com/office/drawing/2014/main" id="{FA92BA40-63A5-984F-ACAA-F019F897A452}"/>
              </a:ext>
            </a:extLst>
          </p:cNvPr>
          <p:cNvSpPr/>
          <p:nvPr/>
        </p:nvSpPr>
        <p:spPr>
          <a:xfrm>
            <a:off x="4102100" y="4745235"/>
            <a:ext cx="4572000" cy="1631216"/>
          </a:xfrm>
          <a:prstGeom prst="rect">
            <a:avLst/>
          </a:prstGeom>
        </p:spPr>
        <p:txBody>
          <a:bodyPr>
            <a:spAutoFit/>
          </a:bodyPr>
          <a:lstStyle/>
          <a:p>
            <a:pPr>
              <a:spcBef>
                <a:spcPts val="1200"/>
              </a:spcBef>
            </a:pPr>
            <a:r>
              <a:rPr lang="en-US" sz="2000" kern="0" dirty="0">
                <a:solidFill>
                  <a:schemeClr val="bg1"/>
                </a:solidFill>
                <a:latin typeface="Helvetica" pitchFamily="2" charset="0"/>
              </a:rPr>
              <a:t>Gillian Sharer</a:t>
            </a:r>
          </a:p>
          <a:p>
            <a:pPr>
              <a:spcBef>
                <a:spcPts val="1200"/>
              </a:spcBef>
            </a:pPr>
            <a:r>
              <a:rPr lang="en-US" sz="2000" dirty="0">
                <a:solidFill>
                  <a:schemeClr val="bg1"/>
                </a:solidFill>
              </a:rPr>
              <a:t>North American Seismic Network Training Workshop, Quality Assurance </a:t>
            </a:r>
          </a:p>
          <a:p>
            <a:pPr>
              <a:spcBef>
                <a:spcPts val="1200"/>
              </a:spcBef>
            </a:pPr>
            <a:r>
              <a:rPr lang="en-US" sz="2000" kern="0" dirty="0">
                <a:solidFill>
                  <a:schemeClr val="bg1"/>
                </a:solidFill>
                <a:latin typeface="Helvetica" pitchFamily="2" charset="0"/>
              </a:rPr>
              <a:t>August 1-2, 2018</a:t>
            </a:r>
          </a:p>
        </p:txBody>
      </p:sp>
    </p:spTree>
    <p:extLst>
      <p:ext uri="{BB962C8B-B14F-4D97-AF65-F5344CB8AC3E}">
        <p14:creationId xmlns:p14="http://schemas.microsoft.com/office/powerpoint/2010/main" val="352640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373839-D433-9149-957F-B799D58A4F05}"/>
              </a:ext>
            </a:extLst>
          </p:cNvPr>
          <p:cNvSpPr txBox="1"/>
          <p:nvPr/>
        </p:nvSpPr>
        <p:spPr>
          <a:xfrm>
            <a:off x="3868971" y="113607"/>
            <a:ext cx="5195653" cy="584775"/>
          </a:xfrm>
          <a:prstGeom prst="rect">
            <a:avLst/>
          </a:prstGeom>
          <a:noFill/>
        </p:spPr>
        <p:txBody>
          <a:bodyPr wrap="none" rtlCol="0">
            <a:spAutoFit/>
          </a:bodyPr>
          <a:lstStyle/>
          <a:p>
            <a:pPr algn="r"/>
            <a:r>
              <a:rPr lang="en-US" sz="3200" dirty="0">
                <a:solidFill>
                  <a:schemeClr val="bg1"/>
                </a:solidFill>
              </a:rPr>
              <a:t>What is quality assurance? </a:t>
            </a:r>
          </a:p>
        </p:txBody>
      </p:sp>
      <p:sp>
        <p:nvSpPr>
          <p:cNvPr id="3" name="TextBox 2">
            <a:extLst>
              <a:ext uri="{FF2B5EF4-FFF2-40B4-BE49-F238E27FC236}">
                <a16:creationId xmlns:a16="http://schemas.microsoft.com/office/drawing/2014/main" id="{F1ACE593-8CFD-544F-9F3B-3D22BC316527}"/>
              </a:ext>
            </a:extLst>
          </p:cNvPr>
          <p:cNvSpPr txBox="1"/>
          <p:nvPr/>
        </p:nvSpPr>
        <p:spPr>
          <a:xfrm>
            <a:off x="1183710" y="1469422"/>
            <a:ext cx="6856364" cy="1077218"/>
          </a:xfrm>
          <a:prstGeom prst="rect">
            <a:avLst/>
          </a:prstGeom>
          <a:noFill/>
        </p:spPr>
        <p:txBody>
          <a:bodyPr wrap="none" rtlCol="0">
            <a:spAutoFit/>
          </a:bodyPr>
          <a:lstStyle/>
          <a:p>
            <a:r>
              <a:rPr lang="en-US" sz="3200" dirty="0"/>
              <a:t>What does “quality assurance” mean</a:t>
            </a:r>
          </a:p>
          <a:p>
            <a:r>
              <a:rPr lang="en-US" sz="3200" dirty="0"/>
              <a:t>to you as a network operator? </a:t>
            </a:r>
          </a:p>
        </p:txBody>
      </p:sp>
    </p:spTree>
    <p:extLst>
      <p:ext uri="{BB962C8B-B14F-4D97-AF65-F5344CB8AC3E}">
        <p14:creationId xmlns:p14="http://schemas.microsoft.com/office/powerpoint/2010/main" val="4253028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373839-D433-9149-957F-B799D58A4F05}"/>
              </a:ext>
            </a:extLst>
          </p:cNvPr>
          <p:cNvSpPr txBox="1"/>
          <p:nvPr/>
        </p:nvSpPr>
        <p:spPr>
          <a:xfrm>
            <a:off x="1371600" y="155171"/>
            <a:ext cx="7766871" cy="584775"/>
          </a:xfrm>
          <a:prstGeom prst="rect">
            <a:avLst/>
          </a:prstGeom>
          <a:noFill/>
        </p:spPr>
        <p:txBody>
          <a:bodyPr wrap="none" rtlCol="0">
            <a:spAutoFit/>
          </a:bodyPr>
          <a:lstStyle/>
          <a:p>
            <a:pPr algn="r"/>
            <a:r>
              <a:rPr lang="en-US" sz="3200" dirty="0">
                <a:solidFill>
                  <a:schemeClr val="bg1"/>
                </a:solidFill>
              </a:rPr>
              <a:t>Reasons for performing quality assurance</a:t>
            </a:r>
          </a:p>
        </p:txBody>
      </p:sp>
      <p:sp>
        <p:nvSpPr>
          <p:cNvPr id="3" name="TextBox 2">
            <a:extLst>
              <a:ext uri="{FF2B5EF4-FFF2-40B4-BE49-F238E27FC236}">
                <a16:creationId xmlns:a16="http://schemas.microsoft.com/office/drawing/2014/main" id="{D7481024-DE87-204A-B216-E4034C97B46C}"/>
              </a:ext>
            </a:extLst>
          </p:cNvPr>
          <p:cNvSpPr txBox="1"/>
          <p:nvPr/>
        </p:nvSpPr>
        <p:spPr>
          <a:xfrm>
            <a:off x="591196" y="1330693"/>
            <a:ext cx="7961608" cy="4955203"/>
          </a:xfrm>
          <a:prstGeom prst="rect">
            <a:avLst/>
          </a:prstGeom>
          <a:noFill/>
        </p:spPr>
        <p:txBody>
          <a:bodyPr wrap="square" rtlCol="0">
            <a:spAutoFit/>
          </a:bodyPr>
          <a:lstStyle/>
          <a:p>
            <a:pPr marL="457200" indent="-457200">
              <a:buFont typeface="Wingdings" pitchFamily="2" charset="2"/>
              <a:buChar char="Ø"/>
            </a:pPr>
            <a:r>
              <a:rPr lang="en-US" sz="2400" dirty="0"/>
              <a:t>Find station problems in a timely manner so that they can be fixed and/or documented</a:t>
            </a:r>
          </a:p>
          <a:p>
            <a:pPr marL="457200" indent="-457200">
              <a:spcBef>
                <a:spcPts val="2400"/>
              </a:spcBef>
              <a:buFont typeface="Wingdings" pitchFamily="2" charset="2"/>
              <a:buChar char="Ø"/>
            </a:pPr>
            <a:r>
              <a:rPr lang="en-US" sz="2400" dirty="0"/>
              <a:t>Provide correct response information to maximize data utility</a:t>
            </a:r>
          </a:p>
          <a:p>
            <a:pPr marL="457200" indent="-457200">
              <a:spcBef>
                <a:spcPts val="2400"/>
              </a:spcBef>
              <a:buFont typeface="Wingdings" pitchFamily="2" charset="2"/>
              <a:buChar char="Ø"/>
            </a:pPr>
            <a:r>
              <a:rPr lang="en-US" sz="2400" dirty="0"/>
              <a:t>Mitigate environmental conditions and inform station siting, installation, and maintenance</a:t>
            </a:r>
          </a:p>
          <a:p>
            <a:pPr marL="457200" indent="-457200">
              <a:spcBef>
                <a:spcPts val="2400"/>
              </a:spcBef>
              <a:buFont typeface="Wingdings" pitchFamily="2" charset="2"/>
              <a:buChar char="Ø"/>
            </a:pPr>
            <a:r>
              <a:rPr lang="en-US" sz="2400" dirty="0"/>
              <a:t>Assess the effect of station upgrades</a:t>
            </a:r>
          </a:p>
          <a:p>
            <a:pPr marL="457200" indent="-457200">
              <a:spcBef>
                <a:spcPts val="2400"/>
              </a:spcBef>
              <a:buFont typeface="Wingdings" pitchFamily="2" charset="2"/>
              <a:buChar char="Ø"/>
            </a:pPr>
            <a:r>
              <a:rPr lang="en-US" sz="2400" dirty="0"/>
              <a:t>Document the “goodness” of the network</a:t>
            </a:r>
          </a:p>
          <a:p>
            <a:pPr marL="457200" indent="-457200">
              <a:spcBef>
                <a:spcPts val="2400"/>
              </a:spcBef>
              <a:buFont typeface="Wingdings" pitchFamily="2" charset="2"/>
              <a:buChar char="Ø"/>
            </a:pPr>
            <a:r>
              <a:rPr lang="en-US" sz="2400" dirty="0"/>
              <a:t>Determine data suitability for research objectives</a:t>
            </a:r>
          </a:p>
        </p:txBody>
      </p:sp>
    </p:spTree>
    <p:extLst>
      <p:ext uri="{BB962C8B-B14F-4D97-AF65-F5344CB8AC3E}">
        <p14:creationId xmlns:p14="http://schemas.microsoft.com/office/powerpoint/2010/main" val="1393337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373839-D433-9149-957F-B799D58A4F05}"/>
              </a:ext>
            </a:extLst>
          </p:cNvPr>
          <p:cNvSpPr txBox="1"/>
          <p:nvPr/>
        </p:nvSpPr>
        <p:spPr>
          <a:xfrm>
            <a:off x="3108960" y="113607"/>
            <a:ext cx="5923416" cy="584775"/>
          </a:xfrm>
          <a:prstGeom prst="rect">
            <a:avLst/>
          </a:prstGeom>
          <a:noFill/>
        </p:spPr>
        <p:txBody>
          <a:bodyPr wrap="none" rtlCol="0">
            <a:spAutoFit/>
          </a:bodyPr>
          <a:lstStyle/>
          <a:p>
            <a:pPr algn="r"/>
            <a:r>
              <a:rPr lang="en-US" sz="3200" dirty="0">
                <a:solidFill>
                  <a:schemeClr val="bg1"/>
                </a:solidFill>
              </a:rPr>
              <a:t>Categories of quality assurance</a:t>
            </a:r>
          </a:p>
        </p:txBody>
      </p:sp>
      <p:sp>
        <p:nvSpPr>
          <p:cNvPr id="3" name="TextBox 2">
            <a:extLst>
              <a:ext uri="{FF2B5EF4-FFF2-40B4-BE49-F238E27FC236}">
                <a16:creationId xmlns:a16="http://schemas.microsoft.com/office/drawing/2014/main" id="{D15E4204-0BD5-614C-90A7-B55A74D02E81}"/>
              </a:ext>
            </a:extLst>
          </p:cNvPr>
          <p:cNvSpPr txBox="1"/>
          <p:nvPr/>
        </p:nvSpPr>
        <p:spPr>
          <a:xfrm>
            <a:off x="1079698" y="1371600"/>
            <a:ext cx="6984604" cy="3890424"/>
          </a:xfrm>
          <a:prstGeom prst="rect">
            <a:avLst/>
          </a:prstGeom>
          <a:noFill/>
        </p:spPr>
        <p:txBody>
          <a:bodyPr wrap="none" rtlCol="0">
            <a:spAutoFit/>
          </a:bodyPr>
          <a:lstStyle/>
          <a:p>
            <a:pPr marL="457200" indent="-457200">
              <a:lnSpc>
                <a:spcPct val="150000"/>
              </a:lnSpc>
              <a:buFont typeface="Wingdings" pitchFamily="2" charset="2"/>
              <a:buChar char="Ø"/>
            </a:pPr>
            <a:r>
              <a:rPr lang="en-US" sz="2800" dirty="0"/>
              <a:t> Sensor and digitizer health</a:t>
            </a:r>
          </a:p>
          <a:p>
            <a:pPr marL="457200" indent="-457200">
              <a:lnSpc>
                <a:spcPct val="150000"/>
              </a:lnSpc>
              <a:buFont typeface="Wingdings" pitchFamily="2" charset="2"/>
              <a:buChar char="Ø"/>
            </a:pPr>
            <a:r>
              <a:rPr lang="en-US" sz="2800" dirty="0"/>
              <a:t> Metadata accuracy</a:t>
            </a:r>
          </a:p>
          <a:p>
            <a:pPr marL="457200" indent="-457200">
              <a:lnSpc>
                <a:spcPct val="150000"/>
              </a:lnSpc>
              <a:buFont typeface="Wingdings" pitchFamily="2" charset="2"/>
              <a:buChar char="Ø"/>
            </a:pPr>
            <a:r>
              <a:rPr lang="en-US" sz="2800" dirty="0"/>
              <a:t> Timing quality and GPS</a:t>
            </a:r>
          </a:p>
          <a:p>
            <a:pPr marL="457200" indent="-457200">
              <a:lnSpc>
                <a:spcPct val="150000"/>
              </a:lnSpc>
              <a:buFont typeface="Wingdings" pitchFamily="2" charset="2"/>
              <a:buChar char="Ø"/>
            </a:pPr>
            <a:r>
              <a:rPr lang="en-US" sz="2800" dirty="0"/>
              <a:t> Availability and telemetry</a:t>
            </a:r>
          </a:p>
          <a:p>
            <a:pPr marL="457200" indent="-457200">
              <a:lnSpc>
                <a:spcPct val="150000"/>
              </a:lnSpc>
              <a:buFont typeface="Wingdings" pitchFamily="2" charset="2"/>
              <a:buChar char="Ø"/>
            </a:pPr>
            <a:r>
              <a:rPr lang="en-US" sz="2800" dirty="0"/>
              <a:t> Environmental conditions and noise</a:t>
            </a:r>
          </a:p>
          <a:p>
            <a:pPr marL="457200" indent="-457200">
              <a:lnSpc>
                <a:spcPct val="150000"/>
              </a:lnSpc>
              <a:buFont typeface="Wingdings" pitchFamily="2" charset="2"/>
              <a:buChar char="Ø"/>
            </a:pPr>
            <a:r>
              <a:rPr lang="en-US" sz="2800" dirty="0"/>
              <a:t> Compliance with data format standards</a:t>
            </a:r>
          </a:p>
        </p:txBody>
      </p:sp>
    </p:spTree>
    <p:extLst>
      <p:ext uri="{BB962C8B-B14F-4D97-AF65-F5344CB8AC3E}">
        <p14:creationId xmlns:p14="http://schemas.microsoft.com/office/powerpoint/2010/main" val="3567196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AFD0F1-F9C6-DB4A-9AB8-E7DF21BDD632}"/>
              </a:ext>
            </a:extLst>
          </p:cNvPr>
          <p:cNvSpPr txBox="1"/>
          <p:nvPr/>
        </p:nvSpPr>
        <p:spPr>
          <a:xfrm>
            <a:off x="859055" y="2887579"/>
            <a:ext cx="7425891" cy="1200329"/>
          </a:xfrm>
          <a:prstGeom prst="rect">
            <a:avLst/>
          </a:prstGeom>
          <a:noFill/>
        </p:spPr>
        <p:txBody>
          <a:bodyPr wrap="square" rtlCol="0">
            <a:spAutoFit/>
          </a:bodyPr>
          <a:lstStyle/>
          <a:p>
            <a:pPr algn="ctr"/>
            <a:r>
              <a:rPr lang="en-US" sz="3600"/>
              <a:t>Station quality examples from the USArray Transportable Array</a:t>
            </a:r>
          </a:p>
        </p:txBody>
      </p:sp>
      <p:sp>
        <p:nvSpPr>
          <p:cNvPr id="3" name="TextBox 2">
            <a:extLst>
              <a:ext uri="{FF2B5EF4-FFF2-40B4-BE49-F238E27FC236}">
                <a16:creationId xmlns:a16="http://schemas.microsoft.com/office/drawing/2014/main" id="{6F4A8C23-C692-7B44-BA74-93F7FCA54620}"/>
              </a:ext>
            </a:extLst>
          </p:cNvPr>
          <p:cNvSpPr txBox="1"/>
          <p:nvPr/>
        </p:nvSpPr>
        <p:spPr>
          <a:xfrm>
            <a:off x="5697564" y="113607"/>
            <a:ext cx="3328155" cy="584775"/>
          </a:xfrm>
          <a:prstGeom prst="rect">
            <a:avLst/>
          </a:prstGeom>
          <a:noFill/>
        </p:spPr>
        <p:txBody>
          <a:bodyPr wrap="none" rtlCol="0">
            <a:spAutoFit/>
          </a:bodyPr>
          <a:lstStyle/>
          <a:p>
            <a:pPr algn="r"/>
            <a:r>
              <a:rPr lang="en-US" sz="3200" dirty="0">
                <a:solidFill>
                  <a:schemeClr val="bg1"/>
                </a:solidFill>
              </a:rPr>
              <a:t>Station examples</a:t>
            </a:r>
          </a:p>
        </p:txBody>
      </p:sp>
    </p:spTree>
    <p:extLst>
      <p:ext uri="{BB962C8B-B14F-4D97-AF65-F5344CB8AC3E}">
        <p14:creationId xmlns:p14="http://schemas.microsoft.com/office/powerpoint/2010/main" val="293728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53CC127-BCC1-884B-B984-27CF194587B4}"/>
              </a:ext>
            </a:extLst>
          </p:cNvPr>
          <p:cNvSpPr txBox="1"/>
          <p:nvPr/>
        </p:nvSpPr>
        <p:spPr>
          <a:xfrm>
            <a:off x="4701758" y="144378"/>
            <a:ext cx="4442242" cy="584775"/>
          </a:xfrm>
          <a:prstGeom prst="rect">
            <a:avLst/>
          </a:prstGeom>
          <a:noFill/>
        </p:spPr>
        <p:txBody>
          <a:bodyPr wrap="none" rtlCol="0">
            <a:spAutoFit/>
          </a:bodyPr>
          <a:lstStyle/>
          <a:p>
            <a:r>
              <a:rPr lang="en-US" sz="3200">
                <a:solidFill>
                  <a:schemeClr val="bg1"/>
                </a:solidFill>
              </a:rPr>
              <a:t>Corrosion-related noise</a:t>
            </a:r>
          </a:p>
        </p:txBody>
      </p:sp>
      <p:pic>
        <p:nvPicPr>
          <p:cNvPr id="6" name="Picture 5">
            <a:extLst>
              <a:ext uri="{FF2B5EF4-FFF2-40B4-BE49-F238E27FC236}">
                <a16:creationId xmlns:a16="http://schemas.microsoft.com/office/drawing/2014/main" id="{F71DEC5A-4774-4E45-A3FF-E57AEBE91E0C}"/>
              </a:ext>
            </a:extLst>
          </p:cNvPr>
          <p:cNvPicPr>
            <a:picLocks/>
          </p:cNvPicPr>
          <p:nvPr/>
        </p:nvPicPr>
        <p:blipFill rotWithShape="1">
          <a:blip r:embed="rId3"/>
          <a:srcRect t="3061"/>
          <a:stretch/>
        </p:blipFill>
        <p:spPr>
          <a:xfrm>
            <a:off x="384048" y="1463040"/>
            <a:ext cx="5943600" cy="4343400"/>
          </a:xfrm>
          <a:prstGeom prst="rect">
            <a:avLst/>
          </a:prstGeom>
          <a:ln>
            <a:solidFill>
              <a:srgbClr val="7030A0"/>
            </a:solidFill>
          </a:ln>
        </p:spPr>
      </p:pic>
      <p:sp>
        <p:nvSpPr>
          <p:cNvPr id="7" name="TextBox 6">
            <a:extLst>
              <a:ext uri="{FF2B5EF4-FFF2-40B4-BE49-F238E27FC236}">
                <a16:creationId xmlns:a16="http://schemas.microsoft.com/office/drawing/2014/main" id="{58446700-6B0F-DD48-AADF-7E49B1EA93E9}"/>
              </a:ext>
            </a:extLst>
          </p:cNvPr>
          <p:cNvSpPr txBox="1"/>
          <p:nvPr/>
        </p:nvSpPr>
        <p:spPr>
          <a:xfrm>
            <a:off x="137159" y="4803044"/>
            <a:ext cx="658368" cy="369332"/>
          </a:xfrm>
          <a:prstGeom prst="rect">
            <a:avLst/>
          </a:prstGeom>
          <a:solidFill>
            <a:schemeClr val="bg1"/>
          </a:solidFill>
        </p:spPr>
        <p:txBody>
          <a:bodyPr wrap="square" rtlCol="0">
            <a:spAutoFit/>
          </a:bodyPr>
          <a:lstStyle/>
          <a:p>
            <a:r>
              <a:rPr lang="en-US"/>
              <a:t>BHZ</a:t>
            </a:r>
          </a:p>
        </p:txBody>
      </p:sp>
      <p:sp>
        <p:nvSpPr>
          <p:cNvPr id="8" name="TextBox 7">
            <a:extLst>
              <a:ext uri="{FF2B5EF4-FFF2-40B4-BE49-F238E27FC236}">
                <a16:creationId xmlns:a16="http://schemas.microsoft.com/office/drawing/2014/main" id="{AB6A9EAC-0EAC-804B-A0D9-375BAD9FC32F}"/>
              </a:ext>
            </a:extLst>
          </p:cNvPr>
          <p:cNvSpPr txBox="1"/>
          <p:nvPr/>
        </p:nvSpPr>
        <p:spPr>
          <a:xfrm>
            <a:off x="137160" y="2011680"/>
            <a:ext cx="667512" cy="369332"/>
          </a:xfrm>
          <a:prstGeom prst="rect">
            <a:avLst/>
          </a:prstGeom>
          <a:solidFill>
            <a:schemeClr val="bg1"/>
          </a:solidFill>
        </p:spPr>
        <p:txBody>
          <a:bodyPr wrap="square" rtlCol="0">
            <a:spAutoFit/>
          </a:bodyPr>
          <a:lstStyle/>
          <a:p>
            <a:r>
              <a:rPr lang="en-US"/>
              <a:t>BHE</a:t>
            </a:r>
          </a:p>
        </p:txBody>
      </p:sp>
      <p:sp>
        <p:nvSpPr>
          <p:cNvPr id="9" name="TextBox 8">
            <a:extLst>
              <a:ext uri="{FF2B5EF4-FFF2-40B4-BE49-F238E27FC236}">
                <a16:creationId xmlns:a16="http://schemas.microsoft.com/office/drawing/2014/main" id="{6E29211E-4451-2046-9244-32615C173294}"/>
              </a:ext>
            </a:extLst>
          </p:cNvPr>
          <p:cNvSpPr txBox="1"/>
          <p:nvPr/>
        </p:nvSpPr>
        <p:spPr>
          <a:xfrm>
            <a:off x="137160" y="3431443"/>
            <a:ext cx="667512" cy="369332"/>
          </a:xfrm>
          <a:prstGeom prst="rect">
            <a:avLst/>
          </a:prstGeom>
          <a:solidFill>
            <a:schemeClr val="bg1"/>
          </a:solidFill>
        </p:spPr>
        <p:txBody>
          <a:bodyPr wrap="square" rtlCol="0">
            <a:spAutoFit/>
          </a:bodyPr>
          <a:lstStyle/>
          <a:p>
            <a:r>
              <a:rPr lang="en-US"/>
              <a:t>BHN</a:t>
            </a:r>
          </a:p>
        </p:txBody>
      </p:sp>
      <p:sp>
        <p:nvSpPr>
          <p:cNvPr id="10" name="TextBox 9">
            <a:extLst>
              <a:ext uri="{FF2B5EF4-FFF2-40B4-BE49-F238E27FC236}">
                <a16:creationId xmlns:a16="http://schemas.microsoft.com/office/drawing/2014/main" id="{74C58D56-D3FD-D349-A49F-C62EC07D171F}"/>
              </a:ext>
            </a:extLst>
          </p:cNvPr>
          <p:cNvSpPr txBox="1"/>
          <p:nvPr/>
        </p:nvSpPr>
        <p:spPr>
          <a:xfrm>
            <a:off x="309493" y="5909950"/>
            <a:ext cx="1338828" cy="369332"/>
          </a:xfrm>
          <a:prstGeom prst="rect">
            <a:avLst/>
          </a:prstGeom>
          <a:noFill/>
        </p:spPr>
        <p:txBody>
          <a:bodyPr wrap="none" rtlCol="0">
            <a:spAutoFit/>
          </a:bodyPr>
          <a:lstStyle/>
          <a:p>
            <a:r>
              <a:rPr lang="en-US"/>
              <a:t>2018/04/01</a:t>
            </a:r>
          </a:p>
        </p:txBody>
      </p:sp>
      <p:sp>
        <p:nvSpPr>
          <p:cNvPr id="11" name="TextBox 10">
            <a:extLst>
              <a:ext uri="{FF2B5EF4-FFF2-40B4-BE49-F238E27FC236}">
                <a16:creationId xmlns:a16="http://schemas.microsoft.com/office/drawing/2014/main" id="{A219008C-66B9-A440-8222-8C10CA109305}"/>
              </a:ext>
            </a:extLst>
          </p:cNvPr>
          <p:cNvSpPr txBox="1"/>
          <p:nvPr/>
        </p:nvSpPr>
        <p:spPr>
          <a:xfrm>
            <a:off x="3905981" y="5909950"/>
            <a:ext cx="1338828" cy="369332"/>
          </a:xfrm>
          <a:prstGeom prst="rect">
            <a:avLst/>
          </a:prstGeom>
          <a:noFill/>
        </p:spPr>
        <p:txBody>
          <a:bodyPr wrap="none" rtlCol="0">
            <a:spAutoFit/>
          </a:bodyPr>
          <a:lstStyle/>
          <a:p>
            <a:r>
              <a:rPr lang="en-US"/>
              <a:t>2018/04/02</a:t>
            </a:r>
          </a:p>
        </p:txBody>
      </p:sp>
      <p:sp>
        <p:nvSpPr>
          <p:cNvPr id="13" name="TextBox 12">
            <a:extLst>
              <a:ext uri="{FF2B5EF4-FFF2-40B4-BE49-F238E27FC236}">
                <a16:creationId xmlns:a16="http://schemas.microsoft.com/office/drawing/2014/main" id="{81F8D8E6-7F78-3046-A87C-8EEFF6E0D0B3}"/>
              </a:ext>
            </a:extLst>
          </p:cNvPr>
          <p:cNvSpPr txBox="1"/>
          <p:nvPr/>
        </p:nvSpPr>
        <p:spPr>
          <a:xfrm>
            <a:off x="2743200" y="914400"/>
            <a:ext cx="1495538" cy="461665"/>
          </a:xfrm>
          <a:prstGeom prst="rect">
            <a:avLst/>
          </a:prstGeom>
          <a:noFill/>
        </p:spPr>
        <p:txBody>
          <a:bodyPr wrap="none" rtlCol="0">
            <a:spAutoFit/>
          </a:bodyPr>
          <a:lstStyle/>
          <a:p>
            <a:r>
              <a:rPr lang="en-US" sz="2400"/>
              <a:t>TA.SUSD</a:t>
            </a:r>
          </a:p>
        </p:txBody>
      </p:sp>
      <p:sp>
        <p:nvSpPr>
          <p:cNvPr id="15" name="TextBox 14">
            <a:extLst>
              <a:ext uri="{FF2B5EF4-FFF2-40B4-BE49-F238E27FC236}">
                <a16:creationId xmlns:a16="http://schemas.microsoft.com/office/drawing/2014/main" id="{0026729F-ECCF-A941-9F66-711CAECE396F}"/>
              </a:ext>
            </a:extLst>
          </p:cNvPr>
          <p:cNvSpPr txBox="1"/>
          <p:nvPr/>
        </p:nvSpPr>
        <p:spPr>
          <a:xfrm>
            <a:off x="310896" y="6236208"/>
            <a:ext cx="3089307" cy="369332"/>
          </a:xfrm>
          <a:prstGeom prst="rect">
            <a:avLst/>
          </a:prstGeom>
          <a:noFill/>
        </p:spPr>
        <p:txBody>
          <a:bodyPr wrap="none" rtlCol="0">
            <a:spAutoFit/>
          </a:bodyPr>
          <a:lstStyle/>
          <a:p>
            <a:r>
              <a:rPr lang="en-US"/>
              <a:t>scale +25000/-25000 counts</a:t>
            </a:r>
          </a:p>
        </p:txBody>
      </p:sp>
      <p:sp>
        <p:nvSpPr>
          <p:cNvPr id="16" name="TextBox 15">
            <a:extLst>
              <a:ext uri="{FF2B5EF4-FFF2-40B4-BE49-F238E27FC236}">
                <a16:creationId xmlns:a16="http://schemas.microsoft.com/office/drawing/2014/main" id="{851D73EE-127A-074F-9398-7A1F030372B3}"/>
              </a:ext>
            </a:extLst>
          </p:cNvPr>
          <p:cNvSpPr txBox="1"/>
          <p:nvPr/>
        </p:nvSpPr>
        <p:spPr>
          <a:xfrm>
            <a:off x="6400800" y="1479278"/>
            <a:ext cx="2526633" cy="3139321"/>
          </a:xfrm>
          <a:prstGeom prst="rect">
            <a:avLst/>
          </a:prstGeom>
          <a:noFill/>
        </p:spPr>
        <p:txBody>
          <a:bodyPr wrap="square" rtlCol="0">
            <a:spAutoFit/>
          </a:bodyPr>
          <a:lstStyle/>
          <a:p>
            <a:r>
              <a:rPr lang="en-US"/>
              <a:t>A service visit on 2018/05/03 found "Damp concrete, damp bedding sand, white corrosion in plug"</a:t>
            </a:r>
          </a:p>
          <a:p>
            <a:endParaRPr lang="en-US"/>
          </a:p>
          <a:p>
            <a:r>
              <a:rPr lang="en-US"/>
              <a:t>The noise resolved after cleaning the sensor connectors and mating plug and drying out the vault</a:t>
            </a:r>
          </a:p>
        </p:txBody>
      </p:sp>
    </p:spTree>
    <p:extLst>
      <p:ext uri="{BB962C8B-B14F-4D97-AF65-F5344CB8AC3E}">
        <p14:creationId xmlns:p14="http://schemas.microsoft.com/office/powerpoint/2010/main" val="879254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53CC127-BCC1-884B-B984-27CF194587B4}"/>
              </a:ext>
            </a:extLst>
          </p:cNvPr>
          <p:cNvSpPr txBox="1"/>
          <p:nvPr/>
        </p:nvSpPr>
        <p:spPr>
          <a:xfrm>
            <a:off x="4390198" y="134752"/>
            <a:ext cx="4753802" cy="584775"/>
          </a:xfrm>
          <a:prstGeom prst="rect">
            <a:avLst/>
          </a:prstGeom>
          <a:noFill/>
        </p:spPr>
        <p:txBody>
          <a:bodyPr wrap="none" rtlCol="0">
            <a:spAutoFit/>
          </a:bodyPr>
          <a:lstStyle/>
          <a:p>
            <a:r>
              <a:rPr lang="en-US" sz="3200">
                <a:solidFill>
                  <a:schemeClr val="bg1"/>
                </a:solidFill>
              </a:rPr>
              <a:t>Loss of differential output</a:t>
            </a:r>
          </a:p>
        </p:txBody>
      </p:sp>
      <p:pic>
        <p:nvPicPr>
          <p:cNvPr id="5" name="Picture 4">
            <a:extLst>
              <a:ext uri="{FF2B5EF4-FFF2-40B4-BE49-F238E27FC236}">
                <a16:creationId xmlns:a16="http://schemas.microsoft.com/office/drawing/2014/main" id="{7B5EE786-D35C-CE47-ABC3-E8510B564A3F}"/>
              </a:ext>
            </a:extLst>
          </p:cNvPr>
          <p:cNvPicPr>
            <a:picLocks/>
          </p:cNvPicPr>
          <p:nvPr/>
        </p:nvPicPr>
        <p:blipFill rotWithShape="1">
          <a:blip r:embed="rId3"/>
          <a:srcRect l="1" t="3061" r="771"/>
          <a:stretch/>
        </p:blipFill>
        <p:spPr>
          <a:xfrm>
            <a:off x="384048" y="1463040"/>
            <a:ext cx="5943600" cy="4343400"/>
          </a:xfrm>
          <a:prstGeom prst="rect">
            <a:avLst/>
          </a:prstGeom>
          <a:ln>
            <a:solidFill>
              <a:srgbClr val="7030A0"/>
            </a:solidFill>
          </a:ln>
        </p:spPr>
      </p:pic>
      <p:sp>
        <p:nvSpPr>
          <p:cNvPr id="6" name="TextBox 5">
            <a:extLst>
              <a:ext uri="{FF2B5EF4-FFF2-40B4-BE49-F238E27FC236}">
                <a16:creationId xmlns:a16="http://schemas.microsoft.com/office/drawing/2014/main" id="{FDDDF2BF-564F-E74F-918F-F99DB257DA36}"/>
              </a:ext>
            </a:extLst>
          </p:cNvPr>
          <p:cNvSpPr txBox="1"/>
          <p:nvPr/>
        </p:nvSpPr>
        <p:spPr>
          <a:xfrm>
            <a:off x="109727" y="4803044"/>
            <a:ext cx="658368" cy="369332"/>
          </a:xfrm>
          <a:prstGeom prst="rect">
            <a:avLst/>
          </a:prstGeom>
          <a:solidFill>
            <a:schemeClr val="bg1"/>
          </a:solidFill>
        </p:spPr>
        <p:txBody>
          <a:bodyPr wrap="square" rtlCol="0">
            <a:spAutoFit/>
          </a:bodyPr>
          <a:lstStyle/>
          <a:p>
            <a:r>
              <a:rPr lang="en-US"/>
              <a:t>BHZ</a:t>
            </a:r>
          </a:p>
        </p:txBody>
      </p:sp>
      <p:sp>
        <p:nvSpPr>
          <p:cNvPr id="7" name="TextBox 6">
            <a:extLst>
              <a:ext uri="{FF2B5EF4-FFF2-40B4-BE49-F238E27FC236}">
                <a16:creationId xmlns:a16="http://schemas.microsoft.com/office/drawing/2014/main" id="{BEA8684C-130F-7C44-BE2A-727154E0D30E}"/>
              </a:ext>
            </a:extLst>
          </p:cNvPr>
          <p:cNvSpPr txBox="1"/>
          <p:nvPr/>
        </p:nvSpPr>
        <p:spPr>
          <a:xfrm>
            <a:off x="109728" y="2011680"/>
            <a:ext cx="667512" cy="369332"/>
          </a:xfrm>
          <a:prstGeom prst="rect">
            <a:avLst/>
          </a:prstGeom>
          <a:solidFill>
            <a:schemeClr val="bg1"/>
          </a:solidFill>
        </p:spPr>
        <p:txBody>
          <a:bodyPr wrap="square" rtlCol="0">
            <a:spAutoFit/>
          </a:bodyPr>
          <a:lstStyle/>
          <a:p>
            <a:r>
              <a:rPr lang="en-US"/>
              <a:t>BHE</a:t>
            </a:r>
          </a:p>
        </p:txBody>
      </p:sp>
      <p:sp>
        <p:nvSpPr>
          <p:cNvPr id="8" name="TextBox 7">
            <a:extLst>
              <a:ext uri="{FF2B5EF4-FFF2-40B4-BE49-F238E27FC236}">
                <a16:creationId xmlns:a16="http://schemas.microsoft.com/office/drawing/2014/main" id="{3B65C771-E63C-2446-A899-54A42F24DB9A}"/>
              </a:ext>
            </a:extLst>
          </p:cNvPr>
          <p:cNvSpPr txBox="1"/>
          <p:nvPr/>
        </p:nvSpPr>
        <p:spPr>
          <a:xfrm>
            <a:off x="109728" y="3431443"/>
            <a:ext cx="667512" cy="369332"/>
          </a:xfrm>
          <a:prstGeom prst="rect">
            <a:avLst/>
          </a:prstGeom>
          <a:solidFill>
            <a:schemeClr val="bg1"/>
          </a:solidFill>
        </p:spPr>
        <p:txBody>
          <a:bodyPr wrap="square" rtlCol="0">
            <a:spAutoFit/>
          </a:bodyPr>
          <a:lstStyle/>
          <a:p>
            <a:r>
              <a:rPr lang="en-US"/>
              <a:t>BHN</a:t>
            </a:r>
          </a:p>
        </p:txBody>
      </p:sp>
      <p:sp>
        <p:nvSpPr>
          <p:cNvPr id="9" name="TextBox 8">
            <a:extLst>
              <a:ext uri="{FF2B5EF4-FFF2-40B4-BE49-F238E27FC236}">
                <a16:creationId xmlns:a16="http://schemas.microsoft.com/office/drawing/2014/main" id="{4B840BD2-CFF7-5540-AF00-CA0157CE95B9}"/>
              </a:ext>
            </a:extLst>
          </p:cNvPr>
          <p:cNvSpPr txBox="1"/>
          <p:nvPr/>
        </p:nvSpPr>
        <p:spPr>
          <a:xfrm>
            <a:off x="327781" y="5909950"/>
            <a:ext cx="1338828" cy="369332"/>
          </a:xfrm>
          <a:prstGeom prst="rect">
            <a:avLst/>
          </a:prstGeom>
          <a:noFill/>
        </p:spPr>
        <p:txBody>
          <a:bodyPr wrap="none" rtlCol="0">
            <a:spAutoFit/>
          </a:bodyPr>
          <a:lstStyle/>
          <a:p>
            <a:r>
              <a:rPr lang="en-US"/>
              <a:t>2017/12/03</a:t>
            </a:r>
          </a:p>
        </p:txBody>
      </p:sp>
      <p:sp>
        <p:nvSpPr>
          <p:cNvPr id="10" name="TextBox 9">
            <a:extLst>
              <a:ext uri="{FF2B5EF4-FFF2-40B4-BE49-F238E27FC236}">
                <a16:creationId xmlns:a16="http://schemas.microsoft.com/office/drawing/2014/main" id="{114F8A43-7C6F-F742-96A3-DD3A9C98A8E1}"/>
              </a:ext>
            </a:extLst>
          </p:cNvPr>
          <p:cNvSpPr txBox="1"/>
          <p:nvPr/>
        </p:nvSpPr>
        <p:spPr>
          <a:xfrm>
            <a:off x="5067269" y="5909950"/>
            <a:ext cx="1338828" cy="369332"/>
          </a:xfrm>
          <a:prstGeom prst="rect">
            <a:avLst/>
          </a:prstGeom>
          <a:noFill/>
        </p:spPr>
        <p:txBody>
          <a:bodyPr wrap="none" rtlCol="0">
            <a:spAutoFit/>
          </a:bodyPr>
          <a:lstStyle/>
          <a:p>
            <a:r>
              <a:rPr lang="en-US"/>
              <a:t>2017/12/09</a:t>
            </a:r>
          </a:p>
        </p:txBody>
      </p:sp>
      <p:sp>
        <p:nvSpPr>
          <p:cNvPr id="11" name="TextBox 10">
            <a:extLst>
              <a:ext uri="{FF2B5EF4-FFF2-40B4-BE49-F238E27FC236}">
                <a16:creationId xmlns:a16="http://schemas.microsoft.com/office/drawing/2014/main" id="{E1C1457E-2411-9A4F-A957-BD5BDC55A3F7}"/>
              </a:ext>
            </a:extLst>
          </p:cNvPr>
          <p:cNvSpPr txBox="1"/>
          <p:nvPr/>
        </p:nvSpPr>
        <p:spPr>
          <a:xfrm>
            <a:off x="2743200" y="914400"/>
            <a:ext cx="1392945" cy="461665"/>
          </a:xfrm>
          <a:prstGeom prst="rect">
            <a:avLst/>
          </a:prstGeom>
          <a:noFill/>
        </p:spPr>
        <p:txBody>
          <a:bodyPr wrap="none" rtlCol="0">
            <a:spAutoFit/>
          </a:bodyPr>
          <a:lstStyle/>
          <a:p>
            <a:r>
              <a:rPr lang="en-US" sz="2400"/>
              <a:t>TA.S22A</a:t>
            </a:r>
          </a:p>
        </p:txBody>
      </p:sp>
      <p:sp>
        <p:nvSpPr>
          <p:cNvPr id="12" name="TextBox 11">
            <a:extLst>
              <a:ext uri="{FF2B5EF4-FFF2-40B4-BE49-F238E27FC236}">
                <a16:creationId xmlns:a16="http://schemas.microsoft.com/office/drawing/2014/main" id="{DF7046F1-F7DF-184D-8FA4-8C692E75778F}"/>
              </a:ext>
            </a:extLst>
          </p:cNvPr>
          <p:cNvSpPr txBox="1"/>
          <p:nvPr/>
        </p:nvSpPr>
        <p:spPr>
          <a:xfrm>
            <a:off x="327781" y="6239069"/>
            <a:ext cx="2832827" cy="369332"/>
          </a:xfrm>
          <a:prstGeom prst="rect">
            <a:avLst/>
          </a:prstGeom>
          <a:solidFill>
            <a:schemeClr val="bg1"/>
          </a:solidFill>
        </p:spPr>
        <p:txBody>
          <a:bodyPr wrap="none" rtlCol="0">
            <a:spAutoFit/>
          </a:bodyPr>
          <a:lstStyle/>
          <a:p>
            <a:r>
              <a:rPr lang="en-US"/>
              <a:t>scale +5000/-5000 counts</a:t>
            </a:r>
          </a:p>
        </p:txBody>
      </p:sp>
      <p:sp>
        <p:nvSpPr>
          <p:cNvPr id="13" name="TextBox 12">
            <a:extLst>
              <a:ext uri="{FF2B5EF4-FFF2-40B4-BE49-F238E27FC236}">
                <a16:creationId xmlns:a16="http://schemas.microsoft.com/office/drawing/2014/main" id="{47D8083A-EEF0-6543-A43C-C1B2521785E9}"/>
              </a:ext>
            </a:extLst>
          </p:cNvPr>
          <p:cNvSpPr txBox="1"/>
          <p:nvPr/>
        </p:nvSpPr>
        <p:spPr>
          <a:xfrm>
            <a:off x="6400800" y="1280160"/>
            <a:ext cx="2523744" cy="4524315"/>
          </a:xfrm>
          <a:prstGeom prst="rect">
            <a:avLst/>
          </a:prstGeom>
          <a:noFill/>
        </p:spPr>
        <p:txBody>
          <a:bodyPr wrap="square" rtlCol="0">
            <a:spAutoFit/>
          </a:bodyPr>
          <a:lstStyle/>
          <a:p>
            <a:r>
              <a:rPr lang="en-US"/>
              <a:t>BHN experienced a sudden drop in DC offset of -2500 counts and began recording amplitudes ~50% lower than normal.</a:t>
            </a:r>
          </a:p>
          <a:p>
            <a:endParaRPr lang="en-US"/>
          </a:p>
          <a:p>
            <a:r>
              <a:rPr lang="en-US"/>
              <a:t>This can be the result of damage to the sensor, digitizer, or cables.</a:t>
            </a:r>
          </a:p>
          <a:p>
            <a:endParaRPr lang="en-US"/>
          </a:p>
          <a:p>
            <a:r>
              <a:rPr lang="en-US"/>
              <a:t>The sensor was replaced on 2018/06/14, fixing the problem.</a:t>
            </a:r>
          </a:p>
        </p:txBody>
      </p:sp>
    </p:spTree>
    <p:extLst>
      <p:ext uri="{BB962C8B-B14F-4D97-AF65-F5344CB8AC3E}">
        <p14:creationId xmlns:p14="http://schemas.microsoft.com/office/powerpoint/2010/main" val="2376225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53CC127-BCC1-884B-B984-27CF194587B4}"/>
              </a:ext>
            </a:extLst>
          </p:cNvPr>
          <p:cNvSpPr txBox="1"/>
          <p:nvPr/>
        </p:nvSpPr>
        <p:spPr>
          <a:xfrm>
            <a:off x="1588149" y="141970"/>
            <a:ext cx="7555851" cy="584775"/>
          </a:xfrm>
          <a:prstGeom prst="rect">
            <a:avLst/>
          </a:prstGeom>
          <a:noFill/>
        </p:spPr>
        <p:txBody>
          <a:bodyPr wrap="none" rtlCol="0">
            <a:spAutoFit/>
          </a:bodyPr>
          <a:lstStyle/>
          <a:p>
            <a:r>
              <a:rPr lang="en-US" sz="3200">
                <a:solidFill>
                  <a:schemeClr val="bg1"/>
                </a:solidFill>
              </a:rPr>
              <a:t>Guralp CMG-3T sensor noise - SNOFLU</a:t>
            </a:r>
          </a:p>
        </p:txBody>
      </p:sp>
      <p:pic>
        <p:nvPicPr>
          <p:cNvPr id="5" name="Picture 4">
            <a:extLst>
              <a:ext uri="{FF2B5EF4-FFF2-40B4-BE49-F238E27FC236}">
                <a16:creationId xmlns:a16="http://schemas.microsoft.com/office/drawing/2014/main" id="{17AEDC79-2D4F-1B42-9D39-434C819E1FAB}"/>
              </a:ext>
            </a:extLst>
          </p:cNvPr>
          <p:cNvPicPr>
            <a:picLocks/>
          </p:cNvPicPr>
          <p:nvPr/>
        </p:nvPicPr>
        <p:blipFill>
          <a:blip r:embed="rId3"/>
          <a:stretch>
            <a:fillRect/>
          </a:stretch>
        </p:blipFill>
        <p:spPr>
          <a:xfrm>
            <a:off x="384048" y="1463040"/>
            <a:ext cx="5943600" cy="4343400"/>
          </a:xfrm>
          <a:prstGeom prst="rect">
            <a:avLst/>
          </a:prstGeom>
          <a:ln>
            <a:solidFill>
              <a:srgbClr val="7030A0"/>
            </a:solidFill>
          </a:ln>
        </p:spPr>
      </p:pic>
      <p:sp>
        <p:nvSpPr>
          <p:cNvPr id="6" name="TextBox 5">
            <a:extLst>
              <a:ext uri="{FF2B5EF4-FFF2-40B4-BE49-F238E27FC236}">
                <a16:creationId xmlns:a16="http://schemas.microsoft.com/office/drawing/2014/main" id="{BF1B1309-9F84-E240-B7F8-10D4E8F4073B}"/>
              </a:ext>
            </a:extLst>
          </p:cNvPr>
          <p:cNvSpPr txBox="1"/>
          <p:nvPr/>
        </p:nvSpPr>
        <p:spPr>
          <a:xfrm>
            <a:off x="118872" y="4815540"/>
            <a:ext cx="646331" cy="369332"/>
          </a:xfrm>
          <a:prstGeom prst="rect">
            <a:avLst/>
          </a:prstGeom>
          <a:solidFill>
            <a:schemeClr val="bg1"/>
          </a:solidFill>
        </p:spPr>
        <p:txBody>
          <a:bodyPr wrap="square" rtlCol="0">
            <a:spAutoFit/>
          </a:bodyPr>
          <a:lstStyle/>
          <a:p>
            <a:r>
              <a:rPr lang="en-US"/>
              <a:t>LHZ</a:t>
            </a:r>
          </a:p>
        </p:txBody>
      </p:sp>
      <p:sp>
        <p:nvSpPr>
          <p:cNvPr id="7" name="TextBox 6">
            <a:extLst>
              <a:ext uri="{FF2B5EF4-FFF2-40B4-BE49-F238E27FC236}">
                <a16:creationId xmlns:a16="http://schemas.microsoft.com/office/drawing/2014/main" id="{A6FCADF4-DD7E-8148-931F-5233A20FFE08}"/>
              </a:ext>
            </a:extLst>
          </p:cNvPr>
          <p:cNvSpPr txBox="1"/>
          <p:nvPr/>
        </p:nvSpPr>
        <p:spPr>
          <a:xfrm>
            <a:off x="118872" y="2011680"/>
            <a:ext cx="667512" cy="369332"/>
          </a:xfrm>
          <a:prstGeom prst="rect">
            <a:avLst/>
          </a:prstGeom>
          <a:solidFill>
            <a:schemeClr val="bg1"/>
          </a:solidFill>
        </p:spPr>
        <p:txBody>
          <a:bodyPr wrap="square" rtlCol="0">
            <a:spAutoFit/>
          </a:bodyPr>
          <a:lstStyle/>
          <a:p>
            <a:r>
              <a:rPr lang="en-US"/>
              <a:t>LHE</a:t>
            </a:r>
          </a:p>
        </p:txBody>
      </p:sp>
      <p:sp>
        <p:nvSpPr>
          <p:cNvPr id="8" name="TextBox 7">
            <a:extLst>
              <a:ext uri="{FF2B5EF4-FFF2-40B4-BE49-F238E27FC236}">
                <a16:creationId xmlns:a16="http://schemas.microsoft.com/office/drawing/2014/main" id="{987BA9D7-EF90-6644-84EC-0278545A4BA4}"/>
              </a:ext>
            </a:extLst>
          </p:cNvPr>
          <p:cNvSpPr txBox="1"/>
          <p:nvPr/>
        </p:nvSpPr>
        <p:spPr>
          <a:xfrm>
            <a:off x="118872" y="3443939"/>
            <a:ext cx="667512" cy="369332"/>
          </a:xfrm>
          <a:prstGeom prst="rect">
            <a:avLst/>
          </a:prstGeom>
          <a:solidFill>
            <a:schemeClr val="bg1"/>
          </a:solidFill>
        </p:spPr>
        <p:txBody>
          <a:bodyPr wrap="square" rtlCol="0">
            <a:spAutoFit/>
          </a:bodyPr>
          <a:lstStyle/>
          <a:p>
            <a:r>
              <a:rPr lang="en-US"/>
              <a:t>LHN</a:t>
            </a:r>
          </a:p>
        </p:txBody>
      </p:sp>
      <p:sp>
        <p:nvSpPr>
          <p:cNvPr id="9" name="TextBox 8">
            <a:extLst>
              <a:ext uri="{FF2B5EF4-FFF2-40B4-BE49-F238E27FC236}">
                <a16:creationId xmlns:a16="http://schemas.microsoft.com/office/drawing/2014/main" id="{D77E6A7E-0349-4C4F-B5B5-E790C0A30919}"/>
              </a:ext>
            </a:extLst>
          </p:cNvPr>
          <p:cNvSpPr txBox="1"/>
          <p:nvPr/>
        </p:nvSpPr>
        <p:spPr>
          <a:xfrm>
            <a:off x="327781" y="5922446"/>
            <a:ext cx="1338828" cy="369332"/>
          </a:xfrm>
          <a:prstGeom prst="rect">
            <a:avLst/>
          </a:prstGeom>
          <a:noFill/>
        </p:spPr>
        <p:txBody>
          <a:bodyPr wrap="none" rtlCol="0">
            <a:spAutoFit/>
          </a:bodyPr>
          <a:lstStyle/>
          <a:p>
            <a:r>
              <a:rPr lang="en-US"/>
              <a:t>2014/02/15</a:t>
            </a:r>
          </a:p>
        </p:txBody>
      </p:sp>
      <p:sp>
        <p:nvSpPr>
          <p:cNvPr id="10" name="TextBox 9">
            <a:extLst>
              <a:ext uri="{FF2B5EF4-FFF2-40B4-BE49-F238E27FC236}">
                <a16:creationId xmlns:a16="http://schemas.microsoft.com/office/drawing/2014/main" id="{06BF0179-0414-2449-8CF2-C5D8DE153761}"/>
              </a:ext>
            </a:extLst>
          </p:cNvPr>
          <p:cNvSpPr txBox="1"/>
          <p:nvPr/>
        </p:nvSpPr>
        <p:spPr>
          <a:xfrm>
            <a:off x="5067269" y="5922446"/>
            <a:ext cx="1338828" cy="369332"/>
          </a:xfrm>
          <a:prstGeom prst="rect">
            <a:avLst/>
          </a:prstGeom>
          <a:noFill/>
        </p:spPr>
        <p:txBody>
          <a:bodyPr wrap="none" rtlCol="0">
            <a:spAutoFit/>
          </a:bodyPr>
          <a:lstStyle/>
          <a:p>
            <a:r>
              <a:rPr lang="en-US"/>
              <a:t>2014/02/20</a:t>
            </a:r>
          </a:p>
        </p:txBody>
      </p:sp>
      <p:sp>
        <p:nvSpPr>
          <p:cNvPr id="11" name="TextBox 10">
            <a:extLst>
              <a:ext uri="{FF2B5EF4-FFF2-40B4-BE49-F238E27FC236}">
                <a16:creationId xmlns:a16="http://schemas.microsoft.com/office/drawing/2014/main" id="{116C197D-6932-414A-93C5-8058F2047609}"/>
              </a:ext>
            </a:extLst>
          </p:cNvPr>
          <p:cNvSpPr txBox="1"/>
          <p:nvPr/>
        </p:nvSpPr>
        <p:spPr>
          <a:xfrm>
            <a:off x="2743200" y="914400"/>
            <a:ext cx="1375313" cy="461665"/>
          </a:xfrm>
          <a:prstGeom prst="rect">
            <a:avLst/>
          </a:prstGeom>
          <a:noFill/>
        </p:spPr>
        <p:txBody>
          <a:bodyPr wrap="none" rtlCol="0">
            <a:spAutoFit/>
          </a:bodyPr>
          <a:lstStyle/>
          <a:p>
            <a:r>
              <a:rPr lang="en-US" sz="2400"/>
              <a:t>TA.Z58A</a:t>
            </a:r>
          </a:p>
        </p:txBody>
      </p:sp>
      <p:sp>
        <p:nvSpPr>
          <p:cNvPr id="12" name="TextBox 11">
            <a:extLst>
              <a:ext uri="{FF2B5EF4-FFF2-40B4-BE49-F238E27FC236}">
                <a16:creationId xmlns:a16="http://schemas.microsoft.com/office/drawing/2014/main" id="{CD92A737-7A43-DE4E-98CE-40C8517AB09C}"/>
              </a:ext>
            </a:extLst>
          </p:cNvPr>
          <p:cNvSpPr txBox="1"/>
          <p:nvPr/>
        </p:nvSpPr>
        <p:spPr>
          <a:xfrm>
            <a:off x="329184" y="6248704"/>
            <a:ext cx="6680034" cy="369332"/>
          </a:xfrm>
          <a:prstGeom prst="rect">
            <a:avLst/>
          </a:prstGeom>
          <a:solidFill>
            <a:schemeClr val="bg1"/>
          </a:solidFill>
        </p:spPr>
        <p:txBody>
          <a:bodyPr wrap="none" rtlCol="0">
            <a:spAutoFit/>
          </a:bodyPr>
          <a:lstStyle/>
          <a:p>
            <a:r>
              <a:rPr lang="en-US"/>
              <a:t>scale +25000/-25000 counts, bandpass filtered 30-300 seconds</a:t>
            </a:r>
          </a:p>
        </p:txBody>
      </p:sp>
      <p:sp>
        <p:nvSpPr>
          <p:cNvPr id="13" name="TextBox 12">
            <a:extLst>
              <a:ext uri="{FF2B5EF4-FFF2-40B4-BE49-F238E27FC236}">
                <a16:creationId xmlns:a16="http://schemas.microsoft.com/office/drawing/2014/main" id="{F27DC246-A901-0F4A-8BCD-DAD1677D4872}"/>
              </a:ext>
            </a:extLst>
          </p:cNvPr>
          <p:cNvSpPr txBox="1"/>
          <p:nvPr/>
        </p:nvSpPr>
        <p:spPr>
          <a:xfrm>
            <a:off x="6583680" y="1737360"/>
            <a:ext cx="2374368" cy="2308324"/>
          </a:xfrm>
          <a:prstGeom prst="rect">
            <a:avLst/>
          </a:prstGeom>
          <a:noFill/>
        </p:spPr>
        <p:txBody>
          <a:bodyPr wrap="none" rtlCol="0">
            <a:spAutoFit/>
          </a:bodyPr>
          <a:lstStyle/>
          <a:p>
            <a:r>
              <a:rPr lang="en-US" sz="2400">
                <a:solidFill>
                  <a:srgbClr val="7030A0"/>
                </a:solidFill>
              </a:rPr>
              <a:t>S</a:t>
            </a:r>
            <a:r>
              <a:rPr lang="en-US" sz="2400"/>
              <a:t>udden</a:t>
            </a:r>
          </a:p>
          <a:p>
            <a:r>
              <a:rPr lang="en-US" sz="2400">
                <a:solidFill>
                  <a:srgbClr val="7030A0"/>
                </a:solidFill>
              </a:rPr>
              <a:t>N</a:t>
            </a:r>
            <a:r>
              <a:rPr lang="en-US" sz="2400"/>
              <a:t>oise</a:t>
            </a:r>
          </a:p>
          <a:p>
            <a:r>
              <a:rPr lang="en-US" sz="2400">
                <a:solidFill>
                  <a:srgbClr val="7030A0"/>
                </a:solidFill>
              </a:rPr>
              <a:t>O</a:t>
            </a:r>
            <a:r>
              <a:rPr lang="en-US" sz="2400"/>
              <a:t>nset</a:t>
            </a:r>
          </a:p>
          <a:p>
            <a:r>
              <a:rPr lang="en-US" sz="2400">
                <a:solidFill>
                  <a:srgbClr val="7030A0"/>
                </a:solidFill>
              </a:rPr>
              <a:t>F</a:t>
            </a:r>
            <a:r>
              <a:rPr lang="en-US" sz="2400"/>
              <a:t>ixed (by mass)</a:t>
            </a:r>
          </a:p>
          <a:p>
            <a:r>
              <a:rPr lang="en-US" sz="2400">
                <a:solidFill>
                  <a:srgbClr val="7030A0"/>
                </a:solidFill>
              </a:rPr>
              <a:t>L</a:t>
            </a:r>
            <a:r>
              <a:rPr lang="en-US" sz="2400"/>
              <a:t>ock and</a:t>
            </a:r>
          </a:p>
          <a:p>
            <a:r>
              <a:rPr lang="en-US" sz="2400">
                <a:solidFill>
                  <a:srgbClr val="7030A0"/>
                </a:solidFill>
              </a:rPr>
              <a:t>U</a:t>
            </a:r>
            <a:r>
              <a:rPr lang="en-US" sz="2400"/>
              <a:t>nlock</a:t>
            </a:r>
          </a:p>
        </p:txBody>
      </p:sp>
    </p:spTree>
    <p:extLst>
      <p:ext uri="{BB962C8B-B14F-4D97-AF65-F5344CB8AC3E}">
        <p14:creationId xmlns:p14="http://schemas.microsoft.com/office/powerpoint/2010/main" val="1034046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F2721B74-22B4-E14C-9319-513780469BFC}"/>
              </a:ext>
            </a:extLst>
          </p:cNvPr>
          <p:cNvSpPr txBox="1"/>
          <p:nvPr/>
        </p:nvSpPr>
        <p:spPr>
          <a:xfrm>
            <a:off x="3478827" y="4336024"/>
            <a:ext cx="5539501" cy="2308324"/>
          </a:xfrm>
          <a:prstGeom prst="rect">
            <a:avLst/>
          </a:prstGeom>
          <a:noFill/>
        </p:spPr>
        <p:txBody>
          <a:bodyPr wrap="square" rtlCol="0">
            <a:spAutoFit/>
          </a:bodyPr>
          <a:lstStyle/>
          <a:p>
            <a:r>
              <a:rPr lang="en-US" dirty="0"/>
              <a:t>TA.L19K..BNN and BNZ have sensor noise that has been traced to the use of zinc plating material which can deform in high temperature and humidity environments (e.g., </a:t>
            </a:r>
            <a:r>
              <a:rPr lang="en-US" dirty="0">
                <a:hlinkClick r:id="rId3"/>
              </a:rPr>
              <a:t>Anderson et al., 2015</a:t>
            </a:r>
            <a:r>
              <a:rPr lang="en-US" dirty="0"/>
              <a:t>) </a:t>
            </a:r>
          </a:p>
          <a:p>
            <a:endParaRPr lang="en-US" dirty="0"/>
          </a:p>
          <a:p>
            <a:r>
              <a:rPr lang="en-US" dirty="0"/>
              <a:t>Kinematics has since switched to using nickel plating for new instruments which eliminates this issue</a:t>
            </a:r>
          </a:p>
          <a:p>
            <a:endParaRPr lang="en-US" dirty="0"/>
          </a:p>
        </p:txBody>
      </p:sp>
      <p:sp>
        <p:nvSpPr>
          <p:cNvPr id="4" name="TextBox 3">
            <a:extLst>
              <a:ext uri="{FF2B5EF4-FFF2-40B4-BE49-F238E27FC236}">
                <a16:creationId xmlns:a16="http://schemas.microsoft.com/office/drawing/2014/main" id="{653CC127-BCC1-884B-B984-27CF194587B4}"/>
              </a:ext>
            </a:extLst>
          </p:cNvPr>
          <p:cNvSpPr txBox="1"/>
          <p:nvPr/>
        </p:nvSpPr>
        <p:spPr>
          <a:xfrm>
            <a:off x="1979222" y="109094"/>
            <a:ext cx="7039106" cy="584775"/>
          </a:xfrm>
          <a:prstGeom prst="rect">
            <a:avLst/>
          </a:prstGeom>
          <a:noFill/>
        </p:spPr>
        <p:txBody>
          <a:bodyPr wrap="none" rtlCol="0">
            <a:spAutoFit/>
          </a:bodyPr>
          <a:lstStyle/>
          <a:p>
            <a:pPr algn="r"/>
            <a:r>
              <a:rPr lang="en-US" sz="3200">
                <a:solidFill>
                  <a:schemeClr val="bg1"/>
                </a:solidFill>
              </a:rPr>
              <a:t>Kinematics EpiSensor "zinc whiskers"</a:t>
            </a:r>
          </a:p>
        </p:txBody>
      </p:sp>
      <p:pic>
        <p:nvPicPr>
          <p:cNvPr id="3" name="Picture 2">
            <a:extLst>
              <a:ext uri="{FF2B5EF4-FFF2-40B4-BE49-F238E27FC236}">
                <a16:creationId xmlns:a16="http://schemas.microsoft.com/office/drawing/2014/main" id="{3BD12172-B720-A049-8197-3E3AB6CE7B93}"/>
              </a:ext>
            </a:extLst>
          </p:cNvPr>
          <p:cNvPicPr>
            <a:picLocks noChangeAspect="1"/>
          </p:cNvPicPr>
          <p:nvPr/>
        </p:nvPicPr>
        <p:blipFill rotWithShape="1">
          <a:blip r:embed="rId4"/>
          <a:srcRect l="640"/>
          <a:stretch/>
        </p:blipFill>
        <p:spPr>
          <a:xfrm>
            <a:off x="4297680" y="1304835"/>
            <a:ext cx="4211972" cy="2834027"/>
          </a:xfrm>
          <a:prstGeom prst="rect">
            <a:avLst/>
          </a:prstGeom>
        </p:spPr>
      </p:pic>
      <p:pic>
        <p:nvPicPr>
          <p:cNvPr id="6" name="Picture 5">
            <a:extLst>
              <a:ext uri="{FF2B5EF4-FFF2-40B4-BE49-F238E27FC236}">
                <a16:creationId xmlns:a16="http://schemas.microsoft.com/office/drawing/2014/main" id="{F6A4A84E-C2E2-3E41-B140-6502C8E6079D}"/>
              </a:ext>
            </a:extLst>
          </p:cNvPr>
          <p:cNvPicPr>
            <a:picLocks noChangeAspect="1"/>
          </p:cNvPicPr>
          <p:nvPr/>
        </p:nvPicPr>
        <p:blipFill>
          <a:blip r:embed="rId5"/>
          <a:stretch>
            <a:fillRect/>
          </a:stretch>
        </p:blipFill>
        <p:spPr>
          <a:xfrm>
            <a:off x="642402" y="1224562"/>
            <a:ext cx="2736308" cy="5466535"/>
          </a:xfrm>
          <a:prstGeom prst="rect">
            <a:avLst/>
          </a:prstGeom>
        </p:spPr>
      </p:pic>
      <p:sp>
        <p:nvSpPr>
          <p:cNvPr id="7" name="TextBox 6">
            <a:extLst>
              <a:ext uri="{FF2B5EF4-FFF2-40B4-BE49-F238E27FC236}">
                <a16:creationId xmlns:a16="http://schemas.microsoft.com/office/drawing/2014/main" id="{FCCDBE3E-41D0-DF47-8DC8-F42655B48AAA}"/>
              </a:ext>
            </a:extLst>
          </p:cNvPr>
          <p:cNvSpPr txBox="1"/>
          <p:nvPr/>
        </p:nvSpPr>
        <p:spPr>
          <a:xfrm>
            <a:off x="3886200" y="1580684"/>
            <a:ext cx="659155" cy="369332"/>
          </a:xfrm>
          <a:prstGeom prst="rect">
            <a:avLst/>
          </a:prstGeom>
          <a:solidFill>
            <a:schemeClr val="bg1"/>
          </a:solidFill>
        </p:spPr>
        <p:txBody>
          <a:bodyPr wrap="square" rtlCol="0">
            <a:spAutoFit/>
          </a:bodyPr>
          <a:lstStyle/>
          <a:p>
            <a:r>
              <a:rPr lang="en-US"/>
              <a:t>BNE</a:t>
            </a:r>
          </a:p>
        </p:txBody>
      </p:sp>
      <p:sp>
        <p:nvSpPr>
          <p:cNvPr id="8" name="TextBox 7">
            <a:extLst>
              <a:ext uri="{FF2B5EF4-FFF2-40B4-BE49-F238E27FC236}">
                <a16:creationId xmlns:a16="http://schemas.microsoft.com/office/drawing/2014/main" id="{1B95FF3E-2F7C-1B43-AE5C-128B9CB53E3A}"/>
              </a:ext>
            </a:extLst>
          </p:cNvPr>
          <p:cNvSpPr txBox="1"/>
          <p:nvPr/>
        </p:nvSpPr>
        <p:spPr>
          <a:xfrm>
            <a:off x="3886200" y="2480023"/>
            <a:ext cx="671979" cy="369332"/>
          </a:xfrm>
          <a:prstGeom prst="rect">
            <a:avLst/>
          </a:prstGeom>
          <a:solidFill>
            <a:schemeClr val="bg1"/>
          </a:solidFill>
        </p:spPr>
        <p:txBody>
          <a:bodyPr wrap="square" rtlCol="0">
            <a:spAutoFit/>
          </a:bodyPr>
          <a:lstStyle/>
          <a:p>
            <a:r>
              <a:rPr lang="en-US"/>
              <a:t>BNN</a:t>
            </a:r>
          </a:p>
        </p:txBody>
      </p:sp>
      <p:sp>
        <p:nvSpPr>
          <p:cNvPr id="9" name="TextBox 8">
            <a:extLst>
              <a:ext uri="{FF2B5EF4-FFF2-40B4-BE49-F238E27FC236}">
                <a16:creationId xmlns:a16="http://schemas.microsoft.com/office/drawing/2014/main" id="{6166147C-D018-8246-872E-A1987D46D8BE}"/>
              </a:ext>
            </a:extLst>
          </p:cNvPr>
          <p:cNvSpPr txBox="1"/>
          <p:nvPr/>
        </p:nvSpPr>
        <p:spPr>
          <a:xfrm>
            <a:off x="3886199" y="3379362"/>
            <a:ext cx="667512" cy="369332"/>
          </a:xfrm>
          <a:prstGeom prst="rect">
            <a:avLst/>
          </a:prstGeom>
          <a:solidFill>
            <a:schemeClr val="bg1"/>
          </a:solidFill>
        </p:spPr>
        <p:txBody>
          <a:bodyPr wrap="square" rtlCol="0">
            <a:spAutoFit/>
          </a:bodyPr>
          <a:lstStyle/>
          <a:p>
            <a:r>
              <a:rPr lang="en-US"/>
              <a:t>BNZ</a:t>
            </a:r>
          </a:p>
        </p:txBody>
      </p:sp>
      <p:sp>
        <p:nvSpPr>
          <p:cNvPr id="13" name="TextBox 12">
            <a:extLst>
              <a:ext uri="{FF2B5EF4-FFF2-40B4-BE49-F238E27FC236}">
                <a16:creationId xmlns:a16="http://schemas.microsoft.com/office/drawing/2014/main" id="{76102E9E-4833-BD40-B204-97841910D87A}"/>
              </a:ext>
            </a:extLst>
          </p:cNvPr>
          <p:cNvSpPr txBox="1"/>
          <p:nvPr/>
        </p:nvSpPr>
        <p:spPr>
          <a:xfrm>
            <a:off x="1629682" y="883370"/>
            <a:ext cx="761747" cy="369332"/>
          </a:xfrm>
          <a:prstGeom prst="rect">
            <a:avLst/>
          </a:prstGeom>
          <a:noFill/>
        </p:spPr>
        <p:txBody>
          <a:bodyPr wrap="none" rtlCol="0">
            <a:spAutoFit/>
          </a:bodyPr>
          <a:lstStyle/>
          <a:p>
            <a:r>
              <a:rPr lang="en-US"/>
              <a:t>PDFs</a:t>
            </a:r>
          </a:p>
        </p:txBody>
      </p:sp>
      <p:sp>
        <p:nvSpPr>
          <p:cNvPr id="14" name="TextBox 13">
            <a:extLst>
              <a:ext uri="{FF2B5EF4-FFF2-40B4-BE49-F238E27FC236}">
                <a16:creationId xmlns:a16="http://schemas.microsoft.com/office/drawing/2014/main" id="{FCA3AF33-2A2B-9548-9E1F-811E6C20B48C}"/>
              </a:ext>
            </a:extLst>
          </p:cNvPr>
          <p:cNvSpPr txBox="1"/>
          <p:nvPr/>
        </p:nvSpPr>
        <p:spPr>
          <a:xfrm>
            <a:off x="5823576" y="896096"/>
            <a:ext cx="1343060" cy="369332"/>
          </a:xfrm>
          <a:prstGeom prst="rect">
            <a:avLst/>
          </a:prstGeom>
          <a:noFill/>
        </p:spPr>
        <p:txBody>
          <a:bodyPr wrap="none" rtlCol="0">
            <a:spAutoFit/>
          </a:bodyPr>
          <a:lstStyle/>
          <a:p>
            <a:r>
              <a:rPr lang="en-US"/>
              <a:t>Waveforms</a:t>
            </a:r>
          </a:p>
        </p:txBody>
      </p:sp>
      <p:sp>
        <p:nvSpPr>
          <p:cNvPr id="11" name="Rectangle 10">
            <a:hlinkClick r:id="rId6"/>
            <a:extLst>
              <a:ext uri="{FF2B5EF4-FFF2-40B4-BE49-F238E27FC236}">
                <a16:creationId xmlns:a16="http://schemas.microsoft.com/office/drawing/2014/main" id="{06867EA8-3E13-2D4C-A393-8E2C109C7F88}"/>
              </a:ext>
            </a:extLst>
          </p:cNvPr>
          <p:cNvSpPr/>
          <p:nvPr/>
        </p:nvSpPr>
        <p:spPr bwMode="auto">
          <a:xfrm>
            <a:off x="381001" y="891032"/>
            <a:ext cx="8342386" cy="4016552"/>
          </a:xfrm>
          <a:prstGeom prst="rect">
            <a:avLst/>
          </a:prstGeom>
          <a:noFill/>
          <a:ln w="19050" cap="flat" cmpd="sng" algn="ctr">
            <a:noFill/>
            <a:prstDash val="solid"/>
            <a:round/>
            <a:headEnd type="none" w="med" len="med"/>
            <a:tailEnd type="none" w="med" len="lg"/>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a:ln>
                <a:noFill/>
              </a:ln>
              <a:solidFill>
                <a:schemeClr val="tx1"/>
              </a:solidFill>
              <a:effectLst/>
              <a:latin typeface="Arial" pitchFamily="-109" charset="0"/>
            </a:endParaRPr>
          </a:p>
        </p:txBody>
      </p:sp>
    </p:spTree>
    <p:extLst>
      <p:ext uri="{BB962C8B-B14F-4D97-AF65-F5344CB8AC3E}">
        <p14:creationId xmlns:p14="http://schemas.microsoft.com/office/powerpoint/2010/main" val="2516492941"/>
      </p:ext>
    </p:extLst>
  </p:cSld>
  <p:clrMapOvr>
    <a:masterClrMapping/>
  </p:clrMapOvr>
</p:sld>
</file>

<file path=ppt/theme/theme1.xml><?xml version="1.0" encoding="utf-8"?>
<a:theme xmlns:a="http://schemas.openxmlformats.org/drawingml/2006/main" name="TATM">
  <a:themeElements>
    <a:clrScheme name="Custom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0000FF"/>
      </a:hlink>
      <a:folHlink>
        <a:srgbClr val="996600"/>
      </a:folHlink>
    </a:clrScheme>
    <a:fontScheme name="Circle Strokes">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25000"/>
          </a:schemeClr>
        </a:solidFill>
        <a:ln w="19050" cap="flat" cmpd="sng" algn="ctr">
          <a:solidFill>
            <a:schemeClr val="tx1"/>
          </a:solidFill>
          <a:prstDash val="solid"/>
          <a:round/>
          <a:headEnd type="none" w="med" len="med"/>
          <a:tailEnd type="none" w="med" len="lg"/>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a:ln>
              <a:noFill/>
            </a:ln>
            <a:solidFill>
              <a:schemeClr val="tx1"/>
            </a:solidFill>
            <a:effectLst/>
            <a:latin typeface="Arial" pitchFamily="-109" charset="0"/>
          </a:defRPr>
        </a:defPPr>
      </a:lstStyle>
    </a:spDef>
    <a:lnDef>
      <a:spPr bwMode="auto">
        <a:xfrm>
          <a:off x="0" y="0"/>
          <a:ext cx="1" cy="1"/>
        </a:xfrm>
        <a:custGeom>
          <a:avLst/>
          <a:gdLst/>
          <a:ahLst/>
          <a:cxnLst/>
          <a:rect l="0" t="0" r="0" b="0"/>
          <a:pathLst/>
        </a:custGeom>
        <a:solidFill>
          <a:schemeClr val="accent1">
            <a:alpha val="25000"/>
          </a:schemeClr>
        </a:solidFill>
        <a:ln w="19050" cap="flat" cmpd="sng" algn="ctr">
          <a:solidFill>
            <a:schemeClr val="tx1"/>
          </a:solidFill>
          <a:prstDash val="solid"/>
          <a:round/>
          <a:headEnd type="none" w="med" len="med"/>
          <a:tailEnd type="none" w="med" len="lg"/>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a:ln>
              <a:noFill/>
            </a:ln>
            <a:solidFill>
              <a:schemeClr val="tx1"/>
            </a:solidFill>
            <a:effectLst/>
            <a:latin typeface="Arial" pitchFamily="-109" charset="0"/>
          </a:defRPr>
        </a:defPPr>
      </a:lstStyle>
    </a:lnDef>
  </a:objectDefaults>
  <a:extraClrSchemeLst>
    <a:extraClrScheme>
      <a:clrScheme name="Circle Strok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rcle Strok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rcle Strok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Quality Assurance Workshop_GKS_NextDraft2" id="{99172F7D-BF0E-A845-A32F-10D3453A3B22}" vid="{C4F9F98F-CAEB-5B4C-A086-7696AAA96A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TATM</Template>
  <TotalTime>3806</TotalTime>
  <Words>536</Words>
  <Application>Microsoft Macintosh PowerPoint</Application>
  <PresentationFormat>On-screen Show (4:3)</PresentationFormat>
  <Paragraphs>84</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ＭＳ Ｐゴシック</vt:lpstr>
      <vt:lpstr>Arial</vt:lpstr>
      <vt:lpstr>Calibri</vt:lpstr>
      <vt:lpstr>Helvetica</vt:lpstr>
      <vt:lpstr>Wingdings</vt:lpstr>
      <vt:lpstr>TATM</vt:lpstr>
      <vt:lpstr>Quality Assurance and Examples from the Transportable Array (TA)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Problem Examples</dc:title>
  <dc:creator>Gillian Sharer</dc:creator>
  <cp:lastModifiedBy>Gale Cox</cp:lastModifiedBy>
  <cp:revision>43</cp:revision>
  <dcterms:created xsi:type="dcterms:W3CDTF">2018-07-09T22:03:54Z</dcterms:created>
  <dcterms:modified xsi:type="dcterms:W3CDTF">2018-08-06T19:33:03Z</dcterms:modified>
</cp:coreProperties>
</file>