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61" r:id="rId6"/>
    <p:sldId id="259" r:id="rId7"/>
    <p:sldId id="265" r:id="rId8"/>
    <p:sldId id="260" r:id="rId9"/>
    <p:sldId id="266" r:id="rId10"/>
    <p:sldId id="263" r:id="rId11"/>
    <p:sldId id="264" r:id="rId12"/>
    <p:sldId id="267" r:id="rId13"/>
    <p:sldId id="270" r:id="rId14"/>
    <p:sldId id="262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206F-F224-C047-84F6-C5F50E4F99A0}" type="datetimeFigureOut">
              <a:rPr lang="en-US" smtClean="0"/>
              <a:t>8/6/18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AE182-6651-4745-A5C2-1D2DE502B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2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just two examples,</a:t>
            </a:r>
            <a:r>
              <a:rPr lang="en-US" baseline="0" dirty="0"/>
              <a:t> there are plenty more issues that also register on different metrics in different combinations.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AE182-6651-4745-A5C2-1D2DE502B7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1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different instrument</a:t>
            </a:r>
            <a:r>
              <a:rPr lang="en-US" baseline="0" dirty="0"/>
              <a:t> types (broadband, short period, strong motion) have different expected signals and therefore have different threshold definitions</a:t>
            </a:r>
          </a:p>
          <a:p>
            <a:r>
              <a:rPr lang="en-US" baseline="0" dirty="0"/>
              <a:t>Note: these were defined to provide a trade-off between finding issues and preventing too many false-positives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AE182-6651-4745-A5C2-1D2DE502B7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46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through Mary’s example(s)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AE182-6651-4745-A5C2-1D2DE502B7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3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0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9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2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2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3438-26EE-CC44-B8B4-B3667B836692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36B5-D8A1-ED40-A4DF-15BF8A443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4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ervice.iris.edu/mustang/noise-pdf-browser/1/gallery?target=KO.DKL.*.*H*&amp;interval=month&amp;maxintervals=5&amp;starttime=2018-04-01T00:00: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ervice.iris.edu/mustang/noise-pdf-browser/1/gallery?target=AF.TEBE.*.*H*&amp;interval=month&amp;maxintervals=5&amp;starttime=2018-06-0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ce.iris.edu/mustang/noise-pdf-browser/1/gallery?target=UU.ZNPU.*.*H*&amp;interval=month&amp;maxintervals=10&amp;starttime=2017-10-01" TargetMode="External"/><Relationship Id="rId2" Type="http://schemas.openxmlformats.org/officeDocument/2006/relationships/hyperlink" Target="http://service.iris.edu/mustang/noise-pdf-browser/1/gallery?target=IU.QSPA.60.BH*&amp;interval=month&amp;maxintervals=5&amp;starttime=2018-06-0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ce.iris.edu/mustang/measurements/1/query?metric=sample_unique&amp;net=UU&amp;sta=TCU&amp;loc=01&amp;cha=HH?&amp;format=text&amp;timewindow=2018-03-01,2018-04-01&amp;orderby=start_asc&amp;nodata=404" TargetMode="External"/><Relationship Id="rId2" Type="http://schemas.openxmlformats.org/officeDocument/2006/relationships/hyperlink" Target="http://service.iris.edu/mustang/noise-pdf-browser/1/breakout?target=UU.SUU.01.EHZ.M&amp;time=2018-02-01T00:00:00&amp;interval=month&amp;format=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service.iris.edu/mustang/noise-pdf-browser/1/breakout?target=UU.TCU.01.HHE.M&amp;time=2018-03-01T00:00:00&amp;interval=month&amp;format=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Franklin Gothic Book"/>
                <a:cs typeface="Franklin Gothic Book"/>
              </a:rPr>
              <a:t>Threshold Discussion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/>
              <a:t>Using MUSTANG metrics in combination</a:t>
            </a:r>
          </a:p>
        </p:txBody>
      </p:sp>
      <p:pic>
        <p:nvPicPr>
          <p:cNvPr id="6" name="Picture 5" descr="IRIS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4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20" y="1280160"/>
            <a:ext cx="7540669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Amplitudes</a:t>
            </a:r>
          </a:p>
          <a:p>
            <a:endParaRPr lang="en-US" b="1" dirty="0"/>
          </a:p>
          <a:p>
            <a:r>
              <a:rPr lang="en-US" b="1" dirty="0"/>
              <a:t>spikes:</a:t>
            </a:r>
            <a:r>
              <a:rPr lang="en-US" dirty="0"/>
              <a:t> spikes &gt; 0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/>
              <a:t>Datalogger</a:t>
            </a:r>
            <a:r>
              <a:rPr lang="en-US" dirty="0"/>
              <a:t> has signaled spikes</a:t>
            </a:r>
          </a:p>
          <a:p>
            <a:endParaRPr lang="en-US" dirty="0"/>
          </a:p>
          <a:p>
            <a:r>
              <a:rPr lang="en-US" b="1" dirty="0" err="1"/>
              <a:t>avgSpikes</a:t>
            </a:r>
            <a:r>
              <a:rPr lang="en-US" b="1" dirty="0"/>
              <a:t>:</a:t>
            </a:r>
            <a:r>
              <a:rPr lang="en-US" dirty="0"/>
              <a:t> average </a:t>
            </a:r>
            <a:r>
              <a:rPr lang="en-US" dirty="0" err="1"/>
              <a:t>num_spikes</a:t>
            </a:r>
            <a:r>
              <a:rPr lang="en-US" dirty="0"/>
              <a:t>/measurement &gt;= 100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Data is spikey over a long time period, or has a concentrated large number of spikes, as measured from </a:t>
            </a:r>
            <a:r>
              <a:rPr lang="en-US" dirty="0" err="1"/>
              <a:t>timeseries</a:t>
            </a:r>
            <a:endParaRPr lang="en-US" b="1" dirty="0"/>
          </a:p>
          <a:p>
            <a:endParaRPr lang="en-US" b="1" dirty="0"/>
          </a:p>
          <a:p>
            <a:r>
              <a:rPr lang="en-US" b="1" dirty="0" err="1"/>
              <a:t>nSpikes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num_spikes</a:t>
            </a:r>
            <a:r>
              <a:rPr lang="en-US" dirty="0"/>
              <a:t> &gt; 500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 particular day is very spikey, as measured from </a:t>
            </a:r>
            <a:r>
              <a:rPr lang="en-US" dirty="0" err="1"/>
              <a:t>timeseries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glitch:</a:t>
            </a:r>
            <a:r>
              <a:rPr lang="en-US" dirty="0"/>
              <a:t> glitches &gt; 0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/>
              <a:t>Datalogger</a:t>
            </a:r>
            <a:r>
              <a:rPr lang="en-US" dirty="0"/>
              <a:t> has indicated glitches, if written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 </a:t>
            </a:r>
          </a:p>
        </p:txBody>
      </p:sp>
      <p:pic>
        <p:nvPicPr>
          <p:cNvPr id="7" name="Picture 6" descr="IRIS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37066" y="225050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Broadband</a:t>
            </a:r>
          </a:p>
        </p:txBody>
      </p:sp>
    </p:spTree>
    <p:extLst>
      <p:ext uri="{BB962C8B-B14F-4D97-AF65-F5344CB8AC3E}">
        <p14:creationId xmlns:p14="http://schemas.microsoft.com/office/powerpoint/2010/main" val="3728015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920" y="1280160"/>
            <a:ext cx="7094747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Amplitudes</a:t>
            </a:r>
          </a:p>
          <a:p>
            <a:endParaRPr lang="en-US" b="1" dirty="0"/>
          </a:p>
          <a:p>
            <a:r>
              <a:rPr lang="en-US" b="1" dirty="0"/>
              <a:t>pegged:</a:t>
            </a:r>
            <a:r>
              <a:rPr lang="en-US" dirty="0"/>
              <a:t> abs(</a:t>
            </a:r>
            <a:r>
              <a:rPr lang="en-US" dirty="0" err="1"/>
              <a:t>sample_mean</a:t>
            </a:r>
            <a:r>
              <a:rPr lang="en-US" dirty="0"/>
              <a:t>) &gt; 10e+7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Mass is pegged, not going to record properly</a:t>
            </a:r>
            <a:endParaRPr lang="en-US" b="1" dirty="0"/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r>
              <a:rPr lang="en-US" b="1" dirty="0"/>
              <a:t>clip:</a:t>
            </a:r>
            <a:r>
              <a:rPr lang="en-US" dirty="0"/>
              <a:t> </a:t>
            </a:r>
            <a:r>
              <a:rPr lang="en-US" dirty="0" err="1"/>
              <a:t>digitizer_clipping</a:t>
            </a:r>
            <a:r>
              <a:rPr lang="en-US" dirty="0"/>
              <a:t> &gt; 0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/>
              <a:t>Datalogger</a:t>
            </a:r>
            <a:r>
              <a:rPr lang="en-US" dirty="0"/>
              <a:t> is causing clipping, indicating hardware problem</a:t>
            </a:r>
          </a:p>
          <a:p>
            <a:endParaRPr lang="en-US" dirty="0"/>
          </a:p>
          <a:p>
            <a:r>
              <a:rPr lang="en-US" b="1" dirty="0" err="1"/>
              <a:t>dcOffsets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dc_offset</a:t>
            </a:r>
            <a:r>
              <a:rPr lang="en-US" dirty="0"/>
              <a:t> &gt; 10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Sudden, and general persistent, shifts in mean amplitude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padding:</a:t>
            </a:r>
            <a:r>
              <a:rPr lang="en-US" dirty="0"/>
              <a:t> </a:t>
            </a:r>
            <a:r>
              <a:rPr lang="en-US" dirty="0" err="1"/>
              <a:t>missing_padded_data</a:t>
            </a:r>
            <a:r>
              <a:rPr lang="en-US" dirty="0"/>
              <a:t> &gt; 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Gaps have been padded, not all </a:t>
            </a:r>
            <a:r>
              <a:rPr lang="en-US" dirty="0" err="1"/>
              <a:t>dataloggers</a:t>
            </a:r>
            <a:r>
              <a:rPr lang="en-US" dirty="0"/>
              <a:t> record this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 err="1"/>
              <a:t>xTalk</a:t>
            </a:r>
            <a:r>
              <a:rPr lang="en-US" b="1" dirty="0"/>
              <a:t>:</a:t>
            </a:r>
            <a:r>
              <a:rPr lang="en-US" dirty="0"/>
              <a:t> abs(</a:t>
            </a:r>
            <a:r>
              <a:rPr lang="en-US" dirty="0" err="1"/>
              <a:t>cross_talk</a:t>
            </a:r>
            <a:r>
              <a:rPr lang="en-US" dirty="0"/>
              <a:t>) &gt;= 0.9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Two channels look quite similar, could indicate cross talk between the channels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endParaRPr lang="en-US" dirty="0"/>
          </a:p>
        </p:txBody>
      </p:sp>
      <p:pic>
        <p:nvPicPr>
          <p:cNvPr id="9" name="Picture 8" descr="IRIS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37066" y="225050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Broadband</a:t>
            </a:r>
          </a:p>
        </p:txBody>
      </p:sp>
    </p:spTree>
    <p:extLst>
      <p:ext uri="{BB962C8B-B14F-4D97-AF65-F5344CB8AC3E}">
        <p14:creationId xmlns:p14="http://schemas.microsoft.com/office/powerpoint/2010/main" val="4089306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6010" y="12591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20" y="1280160"/>
            <a:ext cx="63210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Timing</a:t>
            </a:r>
          </a:p>
          <a:p>
            <a:endParaRPr lang="en-US" b="1" dirty="0"/>
          </a:p>
          <a:p>
            <a:r>
              <a:rPr lang="en-US" b="1" dirty="0" err="1"/>
              <a:t>suspectTime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suspect_time_tag</a:t>
            </a:r>
            <a:r>
              <a:rPr lang="en-US" dirty="0"/>
              <a:t> &gt; 1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Time tag is questionable  </a:t>
            </a:r>
          </a:p>
          <a:p>
            <a:endParaRPr lang="en-US" dirty="0"/>
          </a:p>
          <a:p>
            <a:r>
              <a:rPr lang="en-US" b="1" dirty="0" err="1"/>
              <a:t>poorTQual</a:t>
            </a:r>
            <a:r>
              <a:rPr lang="en-US" b="1" dirty="0"/>
              <a:t>:</a:t>
            </a:r>
            <a:r>
              <a:rPr lang="en-US" dirty="0"/>
              <a:t> 0 &lt;= </a:t>
            </a:r>
            <a:r>
              <a:rPr lang="en-US" dirty="0" err="1"/>
              <a:t>timing_quality</a:t>
            </a:r>
            <a:r>
              <a:rPr lang="en-US" dirty="0"/>
              <a:t> &lt; 60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Average of timing quality is less than 60, so not as many GPS locks. Will get flagged if not recorded in </a:t>
            </a:r>
            <a:r>
              <a:rPr lang="en-US" dirty="0" err="1"/>
              <a:t>blockette</a:t>
            </a:r>
            <a:r>
              <a:rPr lang="en-US" dirty="0"/>
              <a:t> 1001.</a:t>
            </a:r>
            <a:endParaRPr lang="en-US" b="1" dirty="0"/>
          </a:p>
          <a:p>
            <a:endParaRPr lang="en-US" b="1" dirty="0"/>
          </a:p>
          <a:p>
            <a:r>
              <a:rPr lang="en-US" b="1" dirty="0" err="1"/>
              <a:t>noTime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clock_locked</a:t>
            </a:r>
            <a:r>
              <a:rPr lang="en-US" dirty="0"/>
              <a:t> = 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Clock hasn’t locked, timing could be iffy. Will get flagged if not recorded in </a:t>
            </a:r>
            <a:r>
              <a:rPr lang="en-US" dirty="0" err="1"/>
              <a:t>miniSEED</a:t>
            </a:r>
            <a:r>
              <a:rPr lang="en-US" dirty="0"/>
              <a:t> header.</a:t>
            </a:r>
          </a:p>
          <a:p>
            <a:endParaRPr lang="en-US" dirty="0"/>
          </a:p>
        </p:txBody>
      </p:sp>
      <p:pic>
        <p:nvPicPr>
          <p:cNvPr id="7" name="Picture 6" descr="IRIS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37066" y="225050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Broadband</a:t>
            </a:r>
          </a:p>
        </p:txBody>
      </p:sp>
    </p:spTree>
    <p:extLst>
      <p:ext uri="{BB962C8B-B14F-4D97-AF65-F5344CB8AC3E}">
        <p14:creationId xmlns:p14="http://schemas.microsoft.com/office/powerpoint/2010/main" val="2782409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920" y="1280160"/>
            <a:ext cx="70947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Remaining State of Health thresholds</a:t>
            </a:r>
          </a:p>
          <a:p>
            <a:endParaRPr lang="en-US" b="1" dirty="0"/>
          </a:p>
          <a:p>
            <a:r>
              <a:rPr lang="en-US" b="1" dirty="0" err="1"/>
              <a:t>ampSat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amplifier_saturation</a:t>
            </a:r>
            <a:r>
              <a:rPr lang="en-US" dirty="0"/>
              <a:t> &gt; 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Preamplifier has been overdriven. Not all </a:t>
            </a:r>
            <a:r>
              <a:rPr lang="en-US" dirty="0" err="1"/>
              <a:t>dataloggers</a:t>
            </a:r>
            <a:r>
              <a:rPr lang="en-US" dirty="0"/>
              <a:t> write this, and the exact meaning varies.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r>
              <a:rPr lang="en-US" b="1" dirty="0" err="1"/>
              <a:t>filtChg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digital_filter_charging</a:t>
            </a:r>
            <a:r>
              <a:rPr lang="en-US" dirty="0"/>
              <a:t> &gt; 2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This flag indicates that data samples were acquired while parameters were still loading (such as after a reboot).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endParaRPr lang="en-US" dirty="0"/>
          </a:p>
        </p:txBody>
      </p:sp>
      <p:pic>
        <p:nvPicPr>
          <p:cNvPr id="9" name="Picture 8" descr="IRIS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37066" y="225050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Broadband</a:t>
            </a:r>
          </a:p>
        </p:txBody>
      </p:sp>
    </p:spTree>
    <p:extLst>
      <p:ext uri="{BB962C8B-B14F-4D97-AF65-F5344CB8AC3E}">
        <p14:creationId xmlns:p14="http://schemas.microsoft.com/office/powerpoint/2010/main" val="2299135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6872" y="225050"/>
            <a:ext cx="135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Short period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" y="978998"/>
            <a:ext cx="8507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Short Period</a:t>
            </a:r>
          </a:p>
          <a:p>
            <a:r>
              <a:rPr lang="en-US" dirty="0"/>
              <a:t>Not all thresholds work for all instrument types:  we have different thresholds for short period instruments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4307" y="1859339"/>
            <a:ext cx="4599156" cy="4708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200" b="1" dirty="0" err="1"/>
              <a:t>ampSat</a:t>
            </a:r>
            <a:r>
              <a:rPr lang="en-US" sz="1200" dirty="0"/>
              <a:t>: </a:t>
            </a:r>
            <a:r>
              <a:rPr lang="en-US" sz="1200" dirty="0" err="1"/>
              <a:t>amplifier_saturation</a:t>
            </a:r>
            <a:r>
              <a:rPr lang="en-US" sz="1200" dirty="0"/>
              <a:t> &gt; 0</a:t>
            </a:r>
          </a:p>
          <a:p>
            <a:r>
              <a:rPr lang="en-US" sz="1200" b="1" dirty="0" err="1"/>
              <a:t>avgGaps</a:t>
            </a:r>
            <a:r>
              <a:rPr lang="en-US" sz="1200" dirty="0"/>
              <a:t>: average gaps/measurement &gt;= 2</a:t>
            </a:r>
          </a:p>
          <a:p>
            <a:r>
              <a:rPr lang="en-US" sz="1200" b="1" dirty="0" err="1"/>
              <a:t>badRESP</a:t>
            </a:r>
            <a:r>
              <a:rPr lang="en-US" sz="1200" dirty="0"/>
              <a:t>: </a:t>
            </a:r>
            <a:r>
              <a:rPr lang="en-US" sz="1200" dirty="0" err="1"/>
              <a:t>pct_above_nhnm</a:t>
            </a:r>
            <a:r>
              <a:rPr lang="en-US" sz="1200" dirty="0"/>
              <a:t> &gt; 90 || </a:t>
            </a:r>
            <a:r>
              <a:rPr lang="en-US" sz="1200" dirty="0" err="1"/>
              <a:t>pct_below_nlnm</a:t>
            </a:r>
            <a:r>
              <a:rPr lang="en-US" sz="1200" dirty="0"/>
              <a:t> &gt; 90</a:t>
            </a:r>
          </a:p>
          <a:p>
            <a:r>
              <a:rPr lang="en-US" sz="1200" b="1" dirty="0"/>
              <a:t>clip</a:t>
            </a:r>
            <a:r>
              <a:rPr lang="en-US" sz="1200" dirty="0"/>
              <a:t>: </a:t>
            </a:r>
            <a:r>
              <a:rPr lang="en-US" sz="1200" dirty="0" err="1"/>
              <a:t>digitizer_clipping</a:t>
            </a:r>
            <a:r>
              <a:rPr lang="en-US" sz="1200" dirty="0"/>
              <a:t> &gt; 0</a:t>
            </a:r>
          </a:p>
          <a:p>
            <a:r>
              <a:rPr lang="en-US" sz="1200" b="1" dirty="0" err="1"/>
              <a:t>dcOffsets</a:t>
            </a:r>
            <a:r>
              <a:rPr lang="en-US" sz="1200" dirty="0"/>
              <a:t>: </a:t>
            </a:r>
            <a:r>
              <a:rPr lang="en-US" sz="1200" dirty="0" err="1"/>
              <a:t>dc_offset</a:t>
            </a:r>
            <a:r>
              <a:rPr lang="en-US" sz="1200" dirty="0"/>
              <a:t> &gt; 10</a:t>
            </a:r>
          </a:p>
          <a:p>
            <a:r>
              <a:rPr lang="en-US" sz="1200" b="1" dirty="0" err="1"/>
              <a:t>filtChg</a:t>
            </a:r>
            <a:r>
              <a:rPr lang="en-US" sz="1200" dirty="0"/>
              <a:t>: </a:t>
            </a:r>
            <a:r>
              <a:rPr lang="en-US" sz="1200" dirty="0" err="1"/>
              <a:t>digital_filter_charging</a:t>
            </a:r>
            <a:r>
              <a:rPr lang="en-US" sz="1200" dirty="0"/>
              <a:t> &gt; 2</a:t>
            </a:r>
          </a:p>
          <a:p>
            <a:r>
              <a:rPr lang="en-US" sz="1200" b="1" dirty="0"/>
              <a:t>flat</a:t>
            </a:r>
            <a:r>
              <a:rPr lang="en-US" sz="1200" dirty="0"/>
              <a:t>: </a:t>
            </a:r>
            <a:r>
              <a:rPr lang="en-US" sz="1200" dirty="0" err="1"/>
              <a:t>sample_unique</a:t>
            </a:r>
            <a:r>
              <a:rPr lang="en-US" sz="1200" dirty="0"/>
              <a:t> &lt; 50</a:t>
            </a:r>
          </a:p>
          <a:p>
            <a:r>
              <a:rPr lang="en-US" sz="1200" b="1" dirty="0"/>
              <a:t>gapRatioGt012</a:t>
            </a:r>
            <a:r>
              <a:rPr lang="en-US" sz="1200" dirty="0"/>
              <a:t>: </a:t>
            </a:r>
            <a:r>
              <a:rPr lang="en-US" sz="1200" dirty="0" err="1"/>
              <a:t>num_gaps</a:t>
            </a:r>
            <a:r>
              <a:rPr lang="en-US" sz="1200" dirty="0"/>
              <a:t>/</a:t>
            </a:r>
            <a:r>
              <a:rPr lang="en-US" sz="1200" dirty="0" err="1"/>
              <a:t>percent_availability</a:t>
            </a:r>
            <a:r>
              <a:rPr lang="en-US" sz="1200" dirty="0"/>
              <a:t> &gt; 12</a:t>
            </a:r>
          </a:p>
          <a:p>
            <a:r>
              <a:rPr lang="en-US" sz="1200" b="1" dirty="0"/>
              <a:t>glitch</a:t>
            </a:r>
            <a:r>
              <a:rPr lang="en-US" sz="1200" dirty="0"/>
              <a:t>: glitches &gt; 0</a:t>
            </a:r>
          </a:p>
          <a:p>
            <a:r>
              <a:rPr lang="en-US" sz="1200" b="1" dirty="0" err="1"/>
              <a:t>hiAmp</a:t>
            </a:r>
            <a:r>
              <a:rPr lang="en-US" sz="1200" dirty="0"/>
              <a:t>: </a:t>
            </a:r>
            <a:r>
              <a:rPr lang="en-US" sz="1200" dirty="0" err="1"/>
              <a:t>pct_above_nhnm</a:t>
            </a:r>
            <a:r>
              <a:rPr lang="en-US" sz="1200" dirty="0"/>
              <a:t> &gt; 40</a:t>
            </a:r>
          </a:p>
          <a:p>
            <a:r>
              <a:rPr lang="en-US" sz="1200" b="1" dirty="0" err="1"/>
              <a:t>horDip</a:t>
            </a:r>
            <a:r>
              <a:rPr lang="en-US" sz="1200" dirty="0"/>
              <a:t>: Horizontal Dip != 0</a:t>
            </a:r>
          </a:p>
          <a:p>
            <a:r>
              <a:rPr lang="en-US" sz="1200" b="1" dirty="0" err="1"/>
              <a:t>lowAmp</a:t>
            </a:r>
            <a:r>
              <a:rPr lang="en-US" sz="1200" dirty="0"/>
              <a:t>: </a:t>
            </a:r>
            <a:r>
              <a:rPr lang="en-US" sz="1200" dirty="0" err="1"/>
              <a:t>pct_below_nlnm</a:t>
            </a:r>
            <a:r>
              <a:rPr lang="en-US" sz="1200" dirty="0"/>
              <a:t> &gt; 0</a:t>
            </a:r>
          </a:p>
          <a:p>
            <a:r>
              <a:rPr lang="en-US" sz="1200" b="1" dirty="0" err="1"/>
              <a:t>lowRms</a:t>
            </a:r>
            <a:r>
              <a:rPr lang="en-US" sz="1200" dirty="0"/>
              <a:t>: </a:t>
            </a:r>
            <a:r>
              <a:rPr lang="en-US" sz="1200" dirty="0" err="1"/>
              <a:t>sample_rms</a:t>
            </a:r>
            <a:r>
              <a:rPr lang="en-US" sz="1200" dirty="0"/>
              <a:t> &lt; 10</a:t>
            </a:r>
          </a:p>
          <a:p>
            <a:r>
              <a:rPr lang="en-US" sz="1200" b="1" dirty="0" err="1"/>
              <a:t>lowScale</a:t>
            </a:r>
            <a:r>
              <a:rPr lang="en-US" sz="1200" dirty="0"/>
              <a:t>: Scale &lt;= 0</a:t>
            </a:r>
          </a:p>
          <a:p>
            <a:r>
              <a:rPr lang="en-US" sz="1200" b="1" dirty="0" err="1"/>
              <a:t>noData</a:t>
            </a:r>
            <a:r>
              <a:rPr lang="en-US" sz="1200" dirty="0"/>
              <a:t>: </a:t>
            </a:r>
            <a:r>
              <a:rPr lang="en-US" sz="1200" dirty="0" err="1"/>
              <a:t>percent_availability</a:t>
            </a:r>
            <a:r>
              <a:rPr lang="en-US" sz="1200" dirty="0"/>
              <a:t> = 0</a:t>
            </a:r>
          </a:p>
          <a:p>
            <a:r>
              <a:rPr lang="en-US" sz="1200" b="1" dirty="0" err="1"/>
              <a:t>noTime</a:t>
            </a:r>
            <a:r>
              <a:rPr lang="en-US" sz="1200" dirty="0"/>
              <a:t>: </a:t>
            </a:r>
            <a:r>
              <a:rPr lang="en-US" sz="1200" dirty="0" err="1"/>
              <a:t>clock_locked</a:t>
            </a:r>
            <a:r>
              <a:rPr lang="en-US" sz="1200" dirty="0"/>
              <a:t> = 0</a:t>
            </a:r>
          </a:p>
          <a:p>
            <a:r>
              <a:rPr lang="en-US" sz="1200" b="1" dirty="0"/>
              <a:t>padding</a:t>
            </a:r>
            <a:r>
              <a:rPr lang="en-US" sz="1200" dirty="0"/>
              <a:t>: </a:t>
            </a:r>
            <a:r>
              <a:rPr lang="en-US" sz="1200" dirty="0" err="1"/>
              <a:t>missing_padded_data</a:t>
            </a:r>
            <a:r>
              <a:rPr lang="en-US" sz="1200" dirty="0"/>
              <a:t> &gt; 0</a:t>
            </a:r>
          </a:p>
          <a:p>
            <a:r>
              <a:rPr lang="en-US" sz="1200" b="1" dirty="0"/>
              <a:t>polarity</a:t>
            </a:r>
            <a:r>
              <a:rPr lang="en-US" sz="1200" dirty="0"/>
              <a:t>: </a:t>
            </a:r>
            <a:r>
              <a:rPr lang="en-US" sz="1200" dirty="0" err="1"/>
              <a:t>polarity_check</a:t>
            </a:r>
            <a:r>
              <a:rPr lang="en-US" sz="1200" dirty="0"/>
              <a:t> &lt;= -0.5</a:t>
            </a:r>
          </a:p>
          <a:p>
            <a:r>
              <a:rPr lang="en-US" sz="1200" b="1" dirty="0" err="1"/>
              <a:t>poorTQual</a:t>
            </a:r>
            <a:r>
              <a:rPr lang="en-US" sz="1200" dirty="0"/>
              <a:t>: 0 &lt;= </a:t>
            </a:r>
            <a:r>
              <a:rPr lang="en-US" sz="1200" dirty="0" err="1"/>
              <a:t>timing_quality</a:t>
            </a:r>
            <a:r>
              <a:rPr lang="en-US" sz="1200" dirty="0"/>
              <a:t> &lt; 60</a:t>
            </a:r>
          </a:p>
          <a:p>
            <a:r>
              <a:rPr lang="en-US" sz="1200" b="1" dirty="0" err="1"/>
              <a:t>rmsRatio</a:t>
            </a:r>
            <a:r>
              <a:rPr lang="en-US" sz="1200" dirty="0"/>
              <a:t>: </a:t>
            </a:r>
            <a:r>
              <a:rPr lang="en-US" sz="1200" dirty="0" err="1"/>
              <a:t>sample_rms</a:t>
            </a:r>
            <a:r>
              <a:rPr lang="en-US" sz="1200" dirty="0"/>
              <a:t> ratio E/N, or N/E, or Z/((E+N)/2) &gt; 10</a:t>
            </a:r>
          </a:p>
          <a:p>
            <a:r>
              <a:rPr lang="en-US" sz="1200" b="1" dirty="0" err="1"/>
              <a:t>suspectTime</a:t>
            </a:r>
            <a:r>
              <a:rPr lang="en-US" sz="1200" dirty="0"/>
              <a:t>: </a:t>
            </a:r>
            <a:r>
              <a:rPr lang="en-US" sz="1200" dirty="0" err="1"/>
              <a:t>suspect_time_tag</a:t>
            </a:r>
            <a:r>
              <a:rPr lang="en-US" sz="1200" dirty="0"/>
              <a:t> &gt; 1</a:t>
            </a:r>
          </a:p>
          <a:p>
            <a:r>
              <a:rPr lang="en-US" sz="1200" b="1" dirty="0" err="1"/>
              <a:t>tsync</a:t>
            </a:r>
            <a:r>
              <a:rPr lang="en-US" sz="1200" dirty="0"/>
              <a:t>: </a:t>
            </a:r>
            <a:r>
              <a:rPr lang="en-US" sz="1200" dirty="0" err="1"/>
              <a:t>telemetry_sync_error</a:t>
            </a:r>
            <a:r>
              <a:rPr lang="en-US" sz="1200" dirty="0"/>
              <a:t> &gt; 0</a:t>
            </a:r>
          </a:p>
          <a:p>
            <a:r>
              <a:rPr lang="en-US" sz="1200" b="1" dirty="0" err="1"/>
              <a:t>zDip</a:t>
            </a:r>
            <a:r>
              <a:rPr lang="en-US" sz="1200" dirty="0"/>
              <a:t>: Z Dip !=0</a:t>
            </a:r>
          </a:p>
          <a:p>
            <a:r>
              <a:rPr lang="en-US" sz="1200" b="1" dirty="0" err="1"/>
              <a:t>zeroZ</a:t>
            </a:r>
            <a:r>
              <a:rPr lang="en-US" sz="1200" dirty="0"/>
              <a:t>: </a:t>
            </a:r>
            <a:r>
              <a:rPr lang="en-US" sz="1200" dirty="0" err="1"/>
              <a:t>Elev</a:t>
            </a:r>
            <a:r>
              <a:rPr lang="en-US" sz="1200" dirty="0"/>
              <a:t> = Depth =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5809" y="2210412"/>
            <a:ext cx="403014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 period instruments tend to have a higher noise profile than </a:t>
            </a:r>
            <a:r>
              <a:rPr lang="en-US" dirty="0" err="1"/>
              <a:t>broadbands</a:t>
            </a:r>
            <a:r>
              <a:rPr lang="en-US" dirty="0"/>
              <a:t>, as well as lower RMS.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fewer threshold definitions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This means that there is a greater reliance on PDF review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5439" y="3208291"/>
            <a:ext cx="2424113" cy="169030"/>
          </a:xfrm>
          <a:prstGeom prst="rect">
            <a:avLst/>
          </a:prstGeom>
          <a:noFill/>
          <a:effectLst>
            <a:glow rad="50800">
              <a:schemeClr val="accent1">
                <a:lumMod val="60000"/>
                <a:lumOff val="40000"/>
                <a:alpha val="2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5439" y="3761727"/>
            <a:ext cx="2424113" cy="169030"/>
          </a:xfrm>
          <a:prstGeom prst="rect">
            <a:avLst/>
          </a:prstGeom>
          <a:noFill/>
          <a:effectLst>
            <a:glow rad="50800">
              <a:schemeClr val="accent1">
                <a:lumMod val="60000"/>
                <a:lumOff val="40000"/>
                <a:alpha val="2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5439" y="4127717"/>
            <a:ext cx="2424113" cy="169030"/>
          </a:xfrm>
          <a:prstGeom prst="rect">
            <a:avLst/>
          </a:prstGeom>
          <a:noFill/>
          <a:effectLst>
            <a:glow rad="50800">
              <a:schemeClr val="accent1">
                <a:lumMod val="60000"/>
                <a:lumOff val="40000"/>
                <a:alpha val="2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5439" y="4295120"/>
            <a:ext cx="2424113" cy="169030"/>
          </a:xfrm>
          <a:prstGeom prst="rect">
            <a:avLst/>
          </a:prstGeom>
          <a:noFill/>
          <a:effectLst>
            <a:glow rad="50800">
              <a:schemeClr val="accent1">
                <a:lumMod val="60000"/>
                <a:lumOff val="40000"/>
                <a:alpha val="2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RIS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5439" y="2474049"/>
            <a:ext cx="3971545" cy="169030"/>
          </a:xfrm>
          <a:prstGeom prst="rect">
            <a:avLst/>
          </a:prstGeom>
          <a:noFill/>
          <a:effectLst>
            <a:glow rad="50800">
              <a:schemeClr val="accent1">
                <a:lumMod val="60000"/>
                <a:lumOff val="40000"/>
                <a:alpha val="2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1157" y="225050"/>
            <a:ext cx="1530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Strong motion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" y="1280160"/>
            <a:ext cx="7754157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Strong Motion</a:t>
            </a:r>
          </a:p>
          <a:p>
            <a:endParaRPr lang="en-US" dirty="0"/>
          </a:p>
          <a:p>
            <a:r>
              <a:rPr lang="en-US" dirty="0"/>
              <a:t>We have not created threshold definitions for strong motion data yet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Using network boxplots for the following metrics provides some useful information, when combined with PDF and waveform review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percent_availability</a:t>
            </a:r>
            <a:endParaRPr lang="en-US" dirty="0"/>
          </a:p>
          <a:p>
            <a:pPr marL="1200150" lvl="2" indent="-285750">
              <a:buFont typeface="Arial"/>
              <a:buChar char="•"/>
            </a:pPr>
            <a:r>
              <a:rPr lang="en-US" dirty="0"/>
              <a:t>Useful to know how complete the data is before analyzing metrics like </a:t>
            </a:r>
            <a:r>
              <a:rPr lang="en-US" dirty="0" err="1"/>
              <a:t>pct_below_nlnm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num_gaps</a:t>
            </a:r>
            <a:endParaRPr lang="en-US" dirty="0"/>
          </a:p>
          <a:p>
            <a:pPr marL="1200150" lvl="2" indent="-285750">
              <a:buFont typeface="Arial"/>
              <a:buChar char="•"/>
            </a:pPr>
            <a:r>
              <a:rPr lang="en-US" dirty="0"/>
              <a:t>Fragmented data can cause high/low PDF values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pct_below_nlnm</a:t>
            </a:r>
            <a:endParaRPr lang="en-US" dirty="0"/>
          </a:p>
          <a:p>
            <a:pPr marL="1200150" lvl="2" indent="-285750">
              <a:buFont typeface="Arial"/>
              <a:buChar char="•"/>
            </a:pPr>
            <a:r>
              <a:rPr lang="en-US" dirty="0"/>
              <a:t>Strong motion data has high noise and should not fall below the broadband </a:t>
            </a:r>
            <a:r>
              <a:rPr lang="en-US" dirty="0" err="1"/>
              <a:t>nlnm</a:t>
            </a:r>
            <a:r>
              <a:rPr lang="en-US" dirty="0"/>
              <a:t> – it can be useful for spotting incorrect responses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clock_locked</a:t>
            </a:r>
            <a:endParaRPr lang="en-US" dirty="0"/>
          </a:p>
          <a:p>
            <a:pPr marL="1200150" lvl="2" indent="-285750">
              <a:buFont typeface="Arial"/>
              <a:buChar char="•"/>
            </a:pPr>
            <a:r>
              <a:rPr lang="en-US" dirty="0"/>
              <a:t>Useful if the </a:t>
            </a:r>
            <a:r>
              <a:rPr lang="en-US" dirty="0" err="1"/>
              <a:t>datalogger</a:t>
            </a:r>
            <a:r>
              <a:rPr lang="en-US" dirty="0"/>
              <a:t> writes it to data header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timing_quality</a:t>
            </a:r>
            <a:endParaRPr lang="en-US" dirty="0"/>
          </a:p>
          <a:p>
            <a:pPr marL="1200150" lvl="2" indent="-285750">
              <a:buFont typeface="Arial"/>
              <a:buChar char="•"/>
            </a:pPr>
            <a:r>
              <a:rPr lang="en-US" dirty="0"/>
              <a:t>Useful if </a:t>
            </a:r>
            <a:r>
              <a:rPr lang="en-US" dirty="0" err="1"/>
              <a:t>datalogger</a:t>
            </a:r>
            <a:r>
              <a:rPr lang="en-US" dirty="0"/>
              <a:t> writes it to </a:t>
            </a:r>
            <a:r>
              <a:rPr lang="en-US" dirty="0" err="1"/>
              <a:t>blockette</a:t>
            </a:r>
            <a:r>
              <a:rPr lang="en-US" dirty="0"/>
              <a:t> 1001</a:t>
            </a:r>
          </a:p>
        </p:txBody>
      </p:sp>
      <p:pic>
        <p:nvPicPr>
          <p:cNvPr id="8" name="Picture 7" descr="IRISLogo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51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6948" y="225050"/>
            <a:ext cx="754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Recap</a:t>
            </a:r>
          </a:p>
        </p:txBody>
      </p:sp>
      <p:pic>
        <p:nvPicPr>
          <p:cNvPr id="7" name="Picture 6" descr="IRIS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2920" y="1280160"/>
            <a:ext cx="7995683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Take-away points: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Different issues (data or metadata) generate different values for different metrics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By combining certain metrics and applying cutoff values, we are able to create “thresholds” to help highlight various issues with the data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These thresholds have been defined through use, and therefore may be improved for your particular by altering the associated values or metrics used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Some networks or stations will not record certain flags (such as </a:t>
            </a:r>
            <a:r>
              <a:rPr lang="en-US" dirty="0" err="1"/>
              <a:t>tsync</a:t>
            </a:r>
            <a:r>
              <a:rPr lang="en-US" dirty="0"/>
              <a:t> or glitches) and thresholds using those metrics wont be useful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These thresholds are the basis for QA Network Reports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3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RIS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4959" y="1329963"/>
            <a:ext cx="739084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What are “thresholds” and how did we come up with them?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Came out of doing QA and wanting to make the process more efficient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Broadband thresholds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Walk through the thresholds and what they may find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Short period thresholds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Differences between broadband thresholds and short period ones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A quick dip into QA for strong motion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We have not been doing QA on strong motion yet, but there are some suggestions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76946" y="244219"/>
            <a:ext cx="195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 very brief outline</a:t>
            </a:r>
          </a:p>
        </p:txBody>
      </p:sp>
    </p:spTree>
    <p:extLst>
      <p:ext uri="{BB962C8B-B14F-4D97-AF65-F5344CB8AC3E}">
        <p14:creationId xmlns:p14="http://schemas.microsoft.com/office/powerpoint/2010/main" val="136567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Shot 2018-07-06 at 10.17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871" y="1663609"/>
            <a:ext cx="4141430" cy="2197834"/>
          </a:xfrm>
          <a:prstGeom prst="rect">
            <a:avLst/>
          </a:prstGeom>
        </p:spPr>
      </p:pic>
      <p:pic>
        <p:nvPicPr>
          <p:cNvPr id="13" name="Picture 12" descr="Screen Shot 2018-07-06 at 10.19.2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18" y="1775008"/>
            <a:ext cx="3579062" cy="20307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553" y="1116929"/>
            <a:ext cx="8749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2000" dirty="0"/>
              <a:t>Concept: different data or instrument problems produce different metric values.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49" y="4011181"/>
            <a:ext cx="3172518" cy="2275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/>
          <a:stretch/>
        </p:blipFill>
        <p:spPr>
          <a:xfrm>
            <a:off x="440538" y="4144860"/>
            <a:ext cx="3171404" cy="22843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54776" y="3497189"/>
            <a:ext cx="1878598" cy="120032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dead_channel_lin</a:t>
            </a:r>
            <a:r>
              <a:rPr lang="en-US" sz="1200" i="1" dirty="0"/>
              <a:t>: 0.64</a:t>
            </a:r>
          </a:p>
          <a:p>
            <a:r>
              <a:rPr lang="en-US" sz="1200" dirty="0" err="1"/>
              <a:t>pct_below_nlnm</a:t>
            </a:r>
            <a:r>
              <a:rPr lang="en-US" sz="1200" dirty="0"/>
              <a:t>: 0</a:t>
            </a:r>
          </a:p>
          <a:p>
            <a:r>
              <a:rPr lang="en-US" sz="1200" dirty="0" err="1"/>
              <a:t>pct_above_nhnm</a:t>
            </a:r>
            <a:r>
              <a:rPr lang="en-US" sz="1200" dirty="0"/>
              <a:t>: 17.287</a:t>
            </a:r>
          </a:p>
          <a:p>
            <a:r>
              <a:rPr lang="en-US" sz="1200" dirty="0" err="1"/>
              <a:t>num_gaps</a:t>
            </a:r>
            <a:r>
              <a:rPr lang="en-US" sz="1200" dirty="0"/>
              <a:t>: 0</a:t>
            </a:r>
          </a:p>
          <a:p>
            <a:r>
              <a:rPr lang="en-US" sz="1200" i="1" dirty="0" err="1"/>
              <a:t>num_spikes</a:t>
            </a:r>
            <a:r>
              <a:rPr lang="en-US" sz="1200" i="1" dirty="0"/>
              <a:t>: 1464</a:t>
            </a:r>
          </a:p>
          <a:p>
            <a:r>
              <a:rPr lang="en-US" sz="1200" dirty="0" err="1"/>
              <a:t>sample_rms</a:t>
            </a:r>
            <a:r>
              <a:rPr lang="en-US" sz="1200" dirty="0"/>
              <a:t>: </a:t>
            </a:r>
            <a:r>
              <a:rPr lang="hr-HR" sz="1200" dirty="0"/>
              <a:t>2654.565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701919" y="3497189"/>
            <a:ext cx="1912899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dead_channel_lin</a:t>
            </a:r>
            <a:r>
              <a:rPr lang="en-US" sz="1200" dirty="0"/>
              <a:t>: </a:t>
            </a:r>
            <a:r>
              <a:rPr lang="hr-HR" sz="1200" dirty="0"/>
              <a:t>4.216</a:t>
            </a:r>
            <a:endParaRPr lang="en-US" sz="1200" dirty="0"/>
          </a:p>
          <a:p>
            <a:r>
              <a:rPr lang="en-US" sz="1200" dirty="0" err="1"/>
              <a:t>pct_below_nlnm</a:t>
            </a:r>
            <a:r>
              <a:rPr lang="en-US" sz="1200" dirty="0"/>
              <a:t>: </a:t>
            </a:r>
            <a:r>
              <a:rPr lang="nb-NO" sz="1200" dirty="0"/>
              <a:t>0.743</a:t>
            </a:r>
            <a:endParaRPr lang="en-US" sz="1200" dirty="0"/>
          </a:p>
          <a:p>
            <a:r>
              <a:rPr lang="en-US" sz="1200" i="1" dirty="0" err="1"/>
              <a:t>pct_above_nhnm</a:t>
            </a:r>
            <a:r>
              <a:rPr lang="en-US" sz="1200" i="1" dirty="0"/>
              <a:t>: </a:t>
            </a:r>
            <a:r>
              <a:rPr lang="hr-HR" sz="1200" i="1" dirty="0"/>
              <a:t>94.078</a:t>
            </a:r>
            <a:endParaRPr lang="en-US" sz="1200" i="1" dirty="0"/>
          </a:p>
          <a:p>
            <a:r>
              <a:rPr lang="en-US" sz="1200" dirty="0" err="1"/>
              <a:t>num_gaps</a:t>
            </a:r>
            <a:r>
              <a:rPr lang="en-US" sz="1200" dirty="0"/>
              <a:t>: 0</a:t>
            </a:r>
          </a:p>
          <a:p>
            <a:r>
              <a:rPr lang="en-US" sz="1200" dirty="0" err="1"/>
              <a:t>num_spikes</a:t>
            </a:r>
            <a:r>
              <a:rPr lang="en-US" sz="1200" dirty="0"/>
              <a:t>: 117</a:t>
            </a:r>
          </a:p>
          <a:p>
            <a:r>
              <a:rPr lang="en-US" sz="1200" i="1" dirty="0" err="1"/>
              <a:t>sample_rms</a:t>
            </a:r>
            <a:r>
              <a:rPr lang="en-US" sz="1200" i="1" dirty="0"/>
              <a:t>: </a:t>
            </a:r>
            <a:r>
              <a:rPr lang="hr-HR" sz="1200" i="1" dirty="0"/>
              <a:t>33388578.000</a:t>
            </a:r>
            <a:endParaRPr lang="en-US" sz="1200" i="1" dirty="0"/>
          </a:p>
        </p:txBody>
      </p:sp>
      <p:pic>
        <p:nvPicPr>
          <p:cNvPr id="14" name="Picture 13" descr="IRISLogo_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609174" y="244219"/>
            <a:ext cx="135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993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6243" y="1074535"/>
            <a:ext cx="795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Through our history of doing QA, we have come up with thresholds (combinations of one or more metrics) to catch recurring and more common problems.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439" y="6132739"/>
            <a:ext cx="845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list is not exhaustive and may be improved by tweaking for your particular network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243" y="2243563"/>
            <a:ext cx="4114800" cy="3600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/>
              <a:t>ampSat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amplifier_saturation</a:t>
            </a:r>
            <a:r>
              <a:rPr lang="en-US" sz="1200" dirty="0"/>
              <a:t> &gt; 0</a:t>
            </a:r>
          </a:p>
          <a:p>
            <a:r>
              <a:rPr lang="en-US" sz="1200" b="1" dirty="0" err="1"/>
              <a:t>avgGaps</a:t>
            </a:r>
            <a:r>
              <a:rPr lang="en-US" sz="1200" b="1" dirty="0"/>
              <a:t>:</a:t>
            </a:r>
            <a:r>
              <a:rPr lang="en-US" sz="1200" dirty="0"/>
              <a:t> average gaps/measurement &gt;= 2</a:t>
            </a:r>
          </a:p>
          <a:p>
            <a:r>
              <a:rPr lang="en-US" sz="1200" b="1" dirty="0" err="1"/>
              <a:t>avgSpikes</a:t>
            </a:r>
            <a:r>
              <a:rPr lang="en-US" sz="1200" b="1" dirty="0"/>
              <a:t>:</a:t>
            </a:r>
            <a:r>
              <a:rPr lang="en-US" sz="1200" dirty="0"/>
              <a:t> average spikes/measurement &gt;= 100</a:t>
            </a:r>
          </a:p>
          <a:p>
            <a:r>
              <a:rPr lang="en-US" sz="1200" b="1" dirty="0" err="1"/>
              <a:t>badRESP</a:t>
            </a:r>
            <a:r>
              <a:rPr lang="en-US" sz="1200" b="1" dirty="0"/>
              <a:t>:</a:t>
            </a:r>
            <a:r>
              <a:rPr lang="en-US" sz="1200" dirty="0"/>
              <a:t> (</a:t>
            </a:r>
            <a:r>
              <a:rPr lang="en-US" sz="1200" dirty="0" err="1"/>
              <a:t>pct_above_nhnm</a:t>
            </a:r>
            <a:r>
              <a:rPr lang="en-US" sz="1200" dirty="0"/>
              <a:t> &gt; 90 || </a:t>
            </a:r>
            <a:r>
              <a:rPr lang="en-US" sz="1200" dirty="0" err="1"/>
              <a:t>pct_below_nlnm</a:t>
            </a:r>
            <a:r>
              <a:rPr lang="en-US" sz="1200" dirty="0"/>
              <a:t> &gt; 90) &amp;&amp;  	</a:t>
            </a:r>
            <a:r>
              <a:rPr lang="en-US" sz="1200" dirty="0" err="1"/>
              <a:t>dead_channel_lin</a:t>
            </a:r>
            <a:r>
              <a:rPr lang="en-US" sz="1200" dirty="0"/>
              <a:t> &gt; 2.0</a:t>
            </a:r>
          </a:p>
          <a:p>
            <a:r>
              <a:rPr lang="en-US" sz="1200" b="1" dirty="0"/>
              <a:t>clip:</a:t>
            </a:r>
            <a:r>
              <a:rPr lang="en-US" sz="1200" dirty="0"/>
              <a:t> </a:t>
            </a:r>
            <a:r>
              <a:rPr lang="en-US" sz="1200" dirty="0" err="1"/>
              <a:t>digitizer_clipping</a:t>
            </a:r>
            <a:r>
              <a:rPr lang="en-US" sz="1200" dirty="0"/>
              <a:t> &gt; 0</a:t>
            </a:r>
          </a:p>
          <a:p>
            <a:r>
              <a:rPr lang="en-US" sz="1200" b="1" dirty="0" err="1"/>
              <a:t>dcOffsets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dc_offset</a:t>
            </a:r>
            <a:r>
              <a:rPr lang="en-US" sz="1200" dirty="0"/>
              <a:t> &gt; 10</a:t>
            </a:r>
          </a:p>
          <a:p>
            <a:r>
              <a:rPr lang="en-US" sz="1200" b="1" dirty="0"/>
              <a:t>dead:</a:t>
            </a:r>
            <a:r>
              <a:rPr lang="en-US" sz="1200" dirty="0"/>
              <a:t> </a:t>
            </a:r>
            <a:r>
              <a:rPr lang="en-US" sz="1200" dirty="0" err="1"/>
              <a:t>dead_channel_lin</a:t>
            </a:r>
            <a:r>
              <a:rPr lang="en-US" sz="1200" dirty="0"/>
              <a:t> &lt; 3.5 &amp;&amp; </a:t>
            </a:r>
            <a:r>
              <a:rPr lang="en-US" sz="1200" dirty="0" err="1"/>
              <a:t>pct_below_nlnm</a:t>
            </a:r>
            <a:r>
              <a:rPr lang="en-US" sz="1200" dirty="0"/>
              <a:t> &gt; 20</a:t>
            </a:r>
          </a:p>
          <a:p>
            <a:r>
              <a:rPr lang="en-US" sz="1200" b="1" dirty="0" err="1"/>
              <a:t>filtChg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digital_filter_charging</a:t>
            </a:r>
            <a:r>
              <a:rPr lang="en-US" sz="1200" dirty="0"/>
              <a:t> &gt; 2</a:t>
            </a:r>
          </a:p>
          <a:p>
            <a:r>
              <a:rPr lang="en-US" sz="1200" b="1" dirty="0"/>
              <a:t>flat:</a:t>
            </a:r>
            <a:r>
              <a:rPr lang="en-US" sz="1200" dirty="0"/>
              <a:t> </a:t>
            </a:r>
            <a:r>
              <a:rPr lang="en-US" sz="1200" dirty="0" err="1"/>
              <a:t>sample_unique</a:t>
            </a:r>
            <a:r>
              <a:rPr lang="en-US" sz="1200" dirty="0"/>
              <a:t> &lt; 200</a:t>
            </a:r>
          </a:p>
          <a:p>
            <a:r>
              <a:rPr lang="en-US" sz="1200" b="1" dirty="0" err="1"/>
              <a:t>gainRatio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ms_coherence</a:t>
            </a:r>
            <a:r>
              <a:rPr lang="en-US" sz="1200" dirty="0"/>
              <a:t> &gt;= 0.999 &amp;&amp; (</a:t>
            </a:r>
            <a:r>
              <a:rPr lang="en-US" sz="1200" dirty="0" err="1"/>
              <a:t>gain_ratio</a:t>
            </a:r>
            <a:r>
              <a:rPr lang="en-US" sz="1200" dirty="0"/>
              <a:t> &lt;= 0.95 || 	</a:t>
            </a:r>
            <a:r>
              <a:rPr lang="en-US" sz="1200" dirty="0" err="1"/>
              <a:t>gain_ratio</a:t>
            </a:r>
            <a:r>
              <a:rPr lang="en-US" sz="1200" dirty="0"/>
              <a:t> &gt;= 1.05)</a:t>
            </a:r>
          </a:p>
          <a:p>
            <a:r>
              <a:rPr lang="en-US" sz="1200" b="1" dirty="0"/>
              <a:t>gapRatioGt012:</a:t>
            </a:r>
            <a:r>
              <a:rPr lang="en-US" sz="1200" dirty="0"/>
              <a:t> </a:t>
            </a:r>
            <a:r>
              <a:rPr lang="en-US" sz="1200" dirty="0" err="1"/>
              <a:t>num_gaps</a:t>
            </a:r>
            <a:r>
              <a:rPr lang="en-US" sz="1200" dirty="0"/>
              <a:t>/</a:t>
            </a:r>
            <a:r>
              <a:rPr lang="en-US" sz="1200" dirty="0" err="1"/>
              <a:t>percent_availability</a:t>
            </a:r>
            <a:r>
              <a:rPr lang="en-US" sz="1200" dirty="0"/>
              <a:t> &gt; 12</a:t>
            </a:r>
          </a:p>
          <a:p>
            <a:r>
              <a:rPr lang="en-US" sz="1200" b="1" dirty="0"/>
              <a:t>glitch:</a:t>
            </a:r>
            <a:r>
              <a:rPr lang="en-US" sz="1200" dirty="0"/>
              <a:t> glitches &gt; 0</a:t>
            </a:r>
          </a:p>
          <a:p>
            <a:r>
              <a:rPr lang="en-US" sz="1200" b="1" dirty="0" err="1"/>
              <a:t>hiAmp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sample_rms</a:t>
            </a:r>
            <a:r>
              <a:rPr lang="en-US" sz="1200" dirty="0"/>
              <a:t> &gt; 50000 &amp;&amp; </a:t>
            </a:r>
            <a:r>
              <a:rPr lang="en-US" sz="1200" dirty="0" err="1"/>
              <a:t>pct_above_nhnm</a:t>
            </a:r>
            <a:r>
              <a:rPr lang="en-US" sz="1200" dirty="0"/>
              <a:t> &gt; 30</a:t>
            </a:r>
          </a:p>
          <a:p>
            <a:r>
              <a:rPr lang="en-US" sz="1200" b="1" dirty="0" err="1"/>
              <a:t>horDip</a:t>
            </a:r>
            <a:r>
              <a:rPr lang="en-US" sz="1200" b="1" dirty="0"/>
              <a:t>:</a:t>
            </a:r>
            <a:r>
              <a:rPr lang="en-US" sz="1200" dirty="0"/>
              <a:t> Horizontal Dip != 0</a:t>
            </a:r>
          </a:p>
          <a:p>
            <a:r>
              <a:rPr lang="en-US" sz="1200" b="1" dirty="0" err="1"/>
              <a:t>lowAmp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dead_channel_lin</a:t>
            </a:r>
            <a:r>
              <a:rPr lang="en-US" sz="1200" dirty="0"/>
              <a:t> &gt;= 3.5 &amp;&amp; </a:t>
            </a:r>
            <a:r>
              <a:rPr lang="en-US" sz="1200" dirty="0" err="1"/>
              <a:t>pct_below_nlnm</a:t>
            </a:r>
            <a:r>
              <a:rPr lang="en-US" sz="1200" dirty="0"/>
              <a:t> &gt; 20</a:t>
            </a:r>
          </a:p>
          <a:p>
            <a:r>
              <a:rPr lang="en-US" sz="1200" b="1" dirty="0" err="1"/>
              <a:t>lowRms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sample_rms</a:t>
            </a:r>
            <a:r>
              <a:rPr lang="en-US" sz="1200" dirty="0"/>
              <a:t> &lt; 25</a:t>
            </a:r>
          </a:p>
          <a:p>
            <a:r>
              <a:rPr lang="en-US" sz="1200" b="1" dirty="0" err="1"/>
              <a:t>lowScale</a:t>
            </a:r>
            <a:r>
              <a:rPr lang="en-US" sz="1200" b="1" dirty="0"/>
              <a:t>:</a:t>
            </a:r>
            <a:r>
              <a:rPr lang="en-US" sz="1200" dirty="0"/>
              <a:t> Scale &lt;= 0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26228" y="2243563"/>
            <a:ext cx="4114800" cy="3416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/>
              <a:t>noData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percent_availability</a:t>
            </a:r>
            <a:r>
              <a:rPr lang="en-US" sz="1200" dirty="0"/>
              <a:t> = 0 </a:t>
            </a:r>
          </a:p>
          <a:p>
            <a:r>
              <a:rPr lang="en-US" sz="1200" b="1" dirty="0"/>
              <a:t>noise1:</a:t>
            </a:r>
            <a:r>
              <a:rPr lang="en-US" sz="1200" dirty="0"/>
              <a:t> </a:t>
            </a:r>
            <a:r>
              <a:rPr lang="en-US" sz="1200" dirty="0" err="1"/>
              <a:t>dead_channel_lin</a:t>
            </a:r>
            <a:r>
              <a:rPr lang="en-US" sz="1200" dirty="0"/>
              <a:t> &lt; 2.25 &amp;&amp; </a:t>
            </a:r>
            <a:r>
              <a:rPr lang="en-US" sz="1200" dirty="0" err="1"/>
              <a:t>pct_above_nhnm</a:t>
            </a:r>
            <a:r>
              <a:rPr lang="en-US" sz="1200" dirty="0"/>
              <a:t> &gt; 20</a:t>
            </a:r>
          </a:p>
          <a:p>
            <a:pPr indent="-457200"/>
            <a:r>
              <a:rPr lang="en-US" sz="1200" b="1" dirty="0"/>
              <a:t>noise2:</a:t>
            </a:r>
            <a:r>
              <a:rPr lang="en-US" sz="1200" dirty="0"/>
              <a:t> </a:t>
            </a:r>
            <a:r>
              <a:rPr lang="en-US" sz="1200" dirty="0" err="1"/>
              <a:t>dead_channel_lin</a:t>
            </a:r>
            <a:r>
              <a:rPr lang="en-US" sz="1200" dirty="0"/>
              <a:t> &lt; 2 &amp;&amp; </a:t>
            </a:r>
            <a:r>
              <a:rPr lang="en-US" sz="1200" dirty="0" err="1"/>
              <a:t>pct_below_nlnm</a:t>
            </a:r>
            <a:r>
              <a:rPr lang="en-US" sz="1200" dirty="0"/>
              <a:t> &lt;= 20 &amp;&amp; 	</a:t>
            </a:r>
            <a:r>
              <a:rPr lang="en-US" sz="1200" dirty="0" err="1"/>
              <a:t>num_gaps</a:t>
            </a:r>
            <a:r>
              <a:rPr lang="en-US" sz="1200" dirty="0"/>
              <a:t> &lt; 10</a:t>
            </a:r>
          </a:p>
          <a:p>
            <a:r>
              <a:rPr lang="en-US" sz="1200" b="1" dirty="0" err="1"/>
              <a:t>nonCoher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ms_coherence</a:t>
            </a:r>
            <a:r>
              <a:rPr lang="en-US" sz="1200" dirty="0"/>
              <a:t> &lt;= 0.990</a:t>
            </a:r>
          </a:p>
          <a:p>
            <a:r>
              <a:rPr lang="en-US" sz="1200" b="1" dirty="0" err="1"/>
              <a:t>noTime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clock_locked</a:t>
            </a:r>
            <a:r>
              <a:rPr lang="en-US" sz="1200" dirty="0"/>
              <a:t> = 0</a:t>
            </a:r>
          </a:p>
          <a:p>
            <a:r>
              <a:rPr lang="en-US" sz="1200" b="1" dirty="0" err="1"/>
              <a:t>nSpikes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num_spikes</a:t>
            </a:r>
            <a:r>
              <a:rPr lang="en-US" sz="1200" dirty="0"/>
              <a:t> &gt; 500</a:t>
            </a:r>
          </a:p>
          <a:p>
            <a:r>
              <a:rPr lang="en-US" sz="1200" b="1" dirty="0"/>
              <a:t>padding:</a:t>
            </a:r>
            <a:r>
              <a:rPr lang="en-US" sz="1200" dirty="0"/>
              <a:t> </a:t>
            </a:r>
            <a:r>
              <a:rPr lang="en-US" sz="1200" dirty="0" err="1"/>
              <a:t>missing_padded_data</a:t>
            </a:r>
            <a:r>
              <a:rPr lang="en-US" sz="1200" dirty="0"/>
              <a:t> &gt; 0</a:t>
            </a:r>
          </a:p>
          <a:p>
            <a:r>
              <a:rPr lang="en-US" sz="1200" b="1" dirty="0"/>
              <a:t>pegged:</a:t>
            </a:r>
            <a:r>
              <a:rPr lang="en-US" sz="1200" dirty="0"/>
              <a:t> abs(</a:t>
            </a:r>
            <a:r>
              <a:rPr lang="en-US" sz="1200" dirty="0" err="1"/>
              <a:t>sample_mean</a:t>
            </a:r>
            <a:r>
              <a:rPr lang="en-US" sz="1200" dirty="0"/>
              <a:t>) &gt; 10e+7</a:t>
            </a:r>
          </a:p>
          <a:p>
            <a:r>
              <a:rPr lang="en-US" sz="1200" b="1" dirty="0"/>
              <a:t>polarity:</a:t>
            </a:r>
            <a:r>
              <a:rPr lang="en-US" sz="1200" dirty="0"/>
              <a:t> </a:t>
            </a:r>
            <a:r>
              <a:rPr lang="en-US" sz="1200" dirty="0" err="1"/>
              <a:t>polarity_check</a:t>
            </a:r>
            <a:r>
              <a:rPr lang="en-US" sz="1200" dirty="0"/>
              <a:t> &lt;= -0.5</a:t>
            </a:r>
          </a:p>
          <a:p>
            <a:r>
              <a:rPr lang="en-US" sz="1200" b="1" dirty="0" err="1"/>
              <a:t>poorTQual</a:t>
            </a:r>
            <a:r>
              <a:rPr lang="en-US" sz="1200" b="1" dirty="0"/>
              <a:t>:</a:t>
            </a:r>
            <a:r>
              <a:rPr lang="en-US" sz="1200" dirty="0"/>
              <a:t> 0 &lt;= </a:t>
            </a:r>
            <a:r>
              <a:rPr lang="en-US" sz="1200" dirty="0" err="1"/>
              <a:t>timing_quality</a:t>
            </a:r>
            <a:r>
              <a:rPr lang="en-US" sz="1200" dirty="0"/>
              <a:t> &lt; 60</a:t>
            </a:r>
          </a:p>
          <a:p>
            <a:r>
              <a:rPr lang="en-US" sz="1200" b="1" dirty="0" err="1"/>
              <a:t>rmsRatio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sample_rms</a:t>
            </a:r>
            <a:r>
              <a:rPr lang="en-US" sz="1200" dirty="0"/>
              <a:t> ratio E/N, or N/E, or Z/((E+N)/2) &gt; 10</a:t>
            </a:r>
          </a:p>
          <a:p>
            <a:r>
              <a:rPr lang="en-US" sz="1200" b="1" dirty="0"/>
              <a:t>spikes:</a:t>
            </a:r>
            <a:r>
              <a:rPr lang="en-US" sz="1200" dirty="0"/>
              <a:t> spikes &gt; 0</a:t>
            </a:r>
          </a:p>
          <a:p>
            <a:r>
              <a:rPr lang="en-US" sz="1200" b="1" dirty="0" err="1"/>
              <a:t>suspectTime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suspect_time_tag</a:t>
            </a:r>
            <a:r>
              <a:rPr lang="en-US" sz="1200" dirty="0"/>
              <a:t> &gt; 1</a:t>
            </a:r>
          </a:p>
          <a:p>
            <a:r>
              <a:rPr lang="en-US" sz="1200" b="1" dirty="0" err="1"/>
              <a:t>tsync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telemetry_sync_error</a:t>
            </a:r>
            <a:r>
              <a:rPr lang="en-US" sz="1200" dirty="0"/>
              <a:t> &gt; 0</a:t>
            </a:r>
          </a:p>
          <a:p>
            <a:r>
              <a:rPr lang="en-US" sz="1200" b="1" dirty="0" err="1"/>
              <a:t>xTalk</a:t>
            </a:r>
            <a:r>
              <a:rPr lang="en-US" sz="1200" b="1" dirty="0"/>
              <a:t>:</a:t>
            </a:r>
            <a:r>
              <a:rPr lang="en-US" sz="1200" dirty="0"/>
              <a:t> abs(</a:t>
            </a:r>
            <a:r>
              <a:rPr lang="en-US" sz="1200" dirty="0" err="1"/>
              <a:t>cross_talk</a:t>
            </a:r>
            <a:r>
              <a:rPr lang="en-US" sz="1200" dirty="0"/>
              <a:t>) &gt;= 0.9</a:t>
            </a:r>
          </a:p>
          <a:p>
            <a:r>
              <a:rPr lang="en-US" sz="1200" b="1" dirty="0" err="1"/>
              <a:t>zDip</a:t>
            </a:r>
            <a:r>
              <a:rPr lang="en-US" sz="1200" b="1" dirty="0"/>
              <a:t>:</a:t>
            </a:r>
            <a:r>
              <a:rPr lang="en-US" sz="1200" dirty="0"/>
              <a:t> Z Dip !=0</a:t>
            </a:r>
          </a:p>
          <a:p>
            <a:r>
              <a:rPr lang="en-US" sz="1200" b="1" dirty="0" err="1"/>
              <a:t>zeroZ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dirty="0" err="1"/>
              <a:t>Elev</a:t>
            </a:r>
            <a:r>
              <a:rPr lang="en-US" sz="1200" dirty="0"/>
              <a:t> = Depth =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243" y="1958761"/>
            <a:ext cx="1800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Broadband thresholds</a:t>
            </a:r>
          </a:p>
        </p:txBody>
      </p:sp>
      <p:pic>
        <p:nvPicPr>
          <p:cNvPr id="12" name="Picture 11" descr="IRISLogo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609174" y="244219"/>
            <a:ext cx="135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08137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8-07-22 at 6.35.4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1"/>
          <a:stretch/>
        </p:blipFill>
        <p:spPr>
          <a:xfrm>
            <a:off x="6025238" y="1259102"/>
            <a:ext cx="3118761" cy="51728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3" name="Rectangle 2"/>
          <p:cNvSpPr/>
          <p:nvPr/>
        </p:nvSpPr>
        <p:spPr>
          <a:xfrm>
            <a:off x="416010" y="1204688"/>
            <a:ext cx="5647700" cy="4524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Completeness</a:t>
            </a:r>
          </a:p>
          <a:p>
            <a:endParaRPr lang="en-US" b="1" dirty="0"/>
          </a:p>
          <a:p>
            <a:r>
              <a:rPr lang="en-US" b="1" dirty="0" err="1"/>
              <a:t>avgGaps</a:t>
            </a:r>
            <a:r>
              <a:rPr lang="en-US" b="1" dirty="0"/>
              <a:t>:</a:t>
            </a:r>
            <a:r>
              <a:rPr lang="en-US" dirty="0"/>
              <a:t> average gaps/measurement &gt;= 2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Persistent gaps or a few very high gap days.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r>
              <a:rPr lang="en-US" b="1" dirty="0"/>
              <a:t>gapRatioGt012:</a:t>
            </a:r>
            <a:r>
              <a:rPr lang="en-US" dirty="0"/>
              <a:t> </a:t>
            </a:r>
            <a:r>
              <a:rPr lang="en-US" dirty="0" err="1"/>
              <a:t>num_gaps</a:t>
            </a:r>
            <a:r>
              <a:rPr lang="en-US" dirty="0"/>
              <a:t>/</a:t>
            </a:r>
            <a:r>
              <a:rPr lang="en-US" dirty="0" err="1"/>
              <a:t>percent_availability</a:t>
            </a:r>
            <a:r>
              <a:rPr lang="en-US" dirty="0"/>
              <a:t> &gt; 12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Larger gaps or high density of gaps.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r>
              <a:rPr lang="en-US" b="1" dirty="0" err="1"/>
              <a:t>noData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percent_availability</a:t>
            </a:r>
            <a:r>
              <a:rPr lang="en-US" dirty="0"/>
              <a:t> = 0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No data for the day.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r>
              <a:rPr lang="en-US" b="1" dirty="0" err="1"/>
              <a:t>tsync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telemetry_sync_error</a:t>
            </a:r>
            <a:r>
              <a:rPr lang="en-US" dirty="0"/>
              <a:t> &gt; 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Data dropouts due to telemetry synchronization errors.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37066" y="225050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Broadband</a:t>
            </a:r>
          </a:p>
        </p:txBody>
      </p:sp>
      <p:sp>
        <p:nvSpPr>
          <p:cNvPr id="8" name="Right Bracket 7"/>
          <p:cNvSpPr/>
          <p:nvPr/>
        </p:nvSpPr>
        <p:spPr>
          <a:xfrm>
            <a:off x="5113733" y="1778751"/>
            <a:ext cx="378795" cy="2265032"/>
          </a:xfrm>
          <a:prstGeom prst="rightBracke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RISLogo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6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502920" y="1280160"/>
            <a:ext cx="8162702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Metadata</a:t>
            </a:r>
            <a:r>
              <a:rPr lang="en-US" dirty="0"/>
              <a:t>, from the station service</a:t>
            </a:r>
          </a:p>
          <a:p>
            <a:endParaRPr lang="en-US" dirty="0"/>
          </a:p>
          <a:p>
            <a:r>
              <a:rPr lang="en-US" b="1" dirty="0" err="1"/>
              <a:t>horDip</a:t>
            </a:r>
            <a:r>
              <a:rPr lang="en-US" b="1" dirty="0"/>
              <a:t>:</a:t>
            </a:r>
            <a:r>
              <a:rPr lang="en-US" dirty="0"/>
              <a:t> Horizontal Dip != 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Simple check to make sure horizontals are horizontal.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r>
              <a:rPr lang="en-US" b="1" dirty="0" err="1"/>
              <a:t>zDip</a:t>
            </a:r>
            <a:r>
              <a:rPr lang="en-US" b="1" dirty="0"/>
              <a:t>:</a:t>
            </a:r>
            <a:r>
              <a:rPr lang="en-US" dirty="0"/>
              <a:t> Z Dip &gt; -90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Simple check to make sure that the vertical is vertical.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r>
              <a:rPr lang="en-US" b="1" dirty="0" err="1">
                <a:hlinkClick r:id="rId2"/>
              </a:rPr>
              <a:t>lowScale</a:t>
            </a:r>
            <a:r>
              <a:rPr lang="en-US" b="1" dirty="0"/>
              <a:t>:</a:t>
            </a:r>
            <a:r>
              <a:rPr lang="en-US" dirty="0"/>
              <a:t> Scale &lt;= 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Response scale should be positive, but are occasionally negative to reverse polarity when the phase is 180 degrees.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If scale=0, cannot compute PDFs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r>
              <a:rPr lang="en-US" b="1" dirty="0" err="1"/>
              <a:t>zeroZ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Elev</a:t>
            </a:r>
            <a:r>
              <a:rPr lang="en-US" dirty="0"/>
              <a:t> = Depth = 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Make sure the elevation and depth have been set.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7" name="Picture 6" descr="IRISLogo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37066" y="225050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Broadband</a:t>
            </a:r>
          </a:p>
        </p:txBody>
      </p:sp>
    </p:spTree>
    <p:extLst>
      <p:ext uri="{BB962C8B-B14F-4D97-AF65-F5344CB8AC3E}">
        <p14:creationId xmlns:p14="http://schemas.microsoft.com/office/powerpoint/2010/main" val="277953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2920" y="1280160"/>
            <a:ext cx="8259045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Metadata</a:t>
            </a:r>
            <a:r>
              <a:rPr lang="en-US" dirty="0"/>
              <a:t>, from waveform data</a:t>
            </a:r>
            <a:endParaRPr lang="en-US" b="1" dirty="0"/>
          </a:p>
          <a:p>
            <a:endParaRPr lang="en-US" b="1" dirty="0"/>
          </a:p>
          <a:p>
            <a:r>
              <a:rPr lang="en-US" b="1" dirty="0">
                <a:hlinkClick r:id="rId2"/>
              </a:rPr>
              <a:t>badRESP</a:t>
            </a:r>
            <a:r>
              <a:rPr lang="en-US" b="1" dirty="0"/>
              <a:t>:</a:t>
            </a:r>
            <a:r>
              <a:rPr lang="en-US" dirty="0"/>
              <a:t> (</a:t>
            </a:r>
            <a:r>
              <a:rPr lang="en-US" dirty="0" err="1"/>
              <a:t>pct_above_nhnm</a:t>
            </a:r>
            <a:r>
              <a:rPr lang="en-US" dirty="0"/>
              <a:t> &gt; 90 || </a:t>
            </a:r>
            <a:r>
              <a:rPr lang="en-US" dirty="0" err="1"/>
              <a:t>pct_below_nlnm</a:t>
            </a:r>
            <a:r>
              <a:rPr lang="en-US" dirty="0"/>
              <a:t> &gt; 90) &amp;&amp; </a:t>
            </a:r>
            <a:r>
              <a:rPr lang="en-US" dirty="0" err="1"/>
              <a:t>dead_channel_lin</a:t>
            </a:r>
            <a:r>
              <a:rPr lang="en-US" dirty="0"/>
              <a:t> &gt; 2.0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Very high or very low signals could indicate an issue with the response.</a:t>
            </a:r>
          </a:p>
          <a:p>
            <a:pPr lvl="1"/>
            <a:endParaRPr lang="en-US" dirty="0"/>
          </a:p>
          <a:p>
            <a:r>
              <a:rPr lang="en-US" b="1" dirty="0" err="1"/>
              <a:t>nonCoher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ms_coherence</a:t>
            </a:r>
            <a:r>
              <a:rPr lang="en-US" dirty="0"/>
              <a:t> &lt;= 0.990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Coincident sensors don’t record the same signal - there may be a problem with the response.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r>
              <a:rPr lang="en-US" b="1" dirty="0" err="1"/>
              <a:t>gainRatio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ms_coherence</a:t>
            </a:r>
            <a:r>
              <a:rPr lang="en-US" dirty="0"/>
              <a:t> &gt;= 0.999 &amp;&amp; (</a:t>
            </a:r>
            <a:r>
              <a:rPr lang="en-US" dirty="0" err="1"/>
              <a:t>gain_ratio</a:t>
            </a:r>
            <a:r>
              <a:rPr lang="en-US" dirty="0"/>
              <a:t> &lt;= 0.95 || 	</a:t>
            </a:r>
            <a:r>
              <a:rPr lang="en-US" dirty="0" err="1"/>
              <a:t>gain_ratio</a:t>
            </a:r>
            <a:r>
              <a:rPr lang="en-US" dirty="0"/>
              <a:t> &gt;= 1.05)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Coincident sensors record same signal, but the empirically-derived gain ratio doesn’t match the metadata-derived gain ratio.</a:t>
            </a:r>
          </a:p>
          <a:p>
            <a:endParaRPr lang="en-US" dirty="0"/>
          </a:p>
          <a:p>
            <a:r>
              <a:rPr lang="en-US" b="1" dirty="0"/>
              <a:t>polarity:</a:t>
            </a:r>
            <a:r>
              <a:rPr lang="en-US" dirty="0"/>
              <a:t> </a:t>
            </a:r>
            <a:r>
              <a:rPr lang="en-US" dirty="0" err="1"/>
              <a:t>polarity_check</a:t>
            </a:r>
            <a:r>
              <a:rPr lang="en-US" dirty="0"/>
              <a:t> &lt;= -0.5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If nearby stations record opposite polarity, could indicate issue in channel orientation.</a:t>
            </a:r>
          </a:p>
          <a:p>
            <a:endParaRPr lang="en-US" dirty="0"/>
          </a:p>
        </p:txBody>
      </p:sp>
      <p:pic>
        <p:nvPicPr>
          <p:cNvPr id="8" name="Picture 7" descr="IRISLogo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37066" y="225050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Broadband</a:t>
            </a:r>
          </a:p>
        </p:txBody>
      </p:sp>
    </p:spTree>
    <p:extLst>
      <p:ext uri="{BB962C8B-B14F-4D97-AF65-F5344CB8AC3E}">
        <p14:creationId xmlns:p14="http://schemas.microsoft.com/office/powerpoint/2010/main" val="18163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20" y="1280160"/>
            <a:ext cx="7945732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Amplitudes</a:t>
            </a:r>
          </a:p>
          <a:p>
            <a:endParaRPr lang="en-US" b="1" dirty="0"/>
          </a:p>
          <a:p>
            <a:r>
              <a:rPr lang="en-US" b="1" dirty="0" err="1"/>
              <a:t>rmsRatio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sample_rms</a:t>
            </a:r>
            <a:r>
              <a:rPr lang="en-US" dirty="0"/>
              <a:t> ratio E/N, or N/E, or Z/((E+N)/2) &gt; 10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One channel has much greater amplitudes than the others.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/>
              <a:t>noise1:</a:t>
            </a:r>
            <a:r>
              <a:rPr lang="en-US" dirty="0"/>
              <a:t> </a:t>
            </a:r>
            <a:r>
              <a:rPr lang="en-US" dirty="0" err="1"/>
              <a:t>dead_channel_lin</a:t>
            </a:r>
            <a:r>
              <a:rPr lang="en-US" dirty="0"/>
              <a:t> &lt; 2.25 &amp;&amp; </a:t>
            </a:r>
            <a:r>
              <a:rPr lang="en-US" dirty="0" err="1"/>
              <a:t>pct_above_nhnm</a:t>
            </a:r>
            <a:r>
              <a:rPr lang="en-US" dirty="0"/>
              <a:t> &gt; 20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“Flat” and high amplitude: high noise floor, signal may be recorded but hidden within the noise.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indent="-457200"/>
            <a:r>
              <a:rPr lang="en-US" b="1" dirty="0">
                <a:hlinkClick r:id="rId2"/>
              </a:rPr>
              <a:t>noise2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dead_channel_lin</a:t>
            </a:r>
            <a:r>
              <a:rPr lang="en-US" dirty="0"/>
              <a:t> &lt; 2 &amp;&amp; </a:t>
            </a:r>
            <a:r>
              <a:rPr lang="en-US" dirty="0" err="1"/>
              <a:t>pct_below_nlnm</a:t>
            </a:r>
            <a:r>
              <a:rPr lang="en-US" dirty="0"/>
              <a:t> &lt;= 20 &amp;&amp; </a:t>
            </a:r>
            <a:r>
              <a:rPr lang="en-US" dirty="0" err="1"/>
              <a:t>num_gaps</a:t>
            </a:r>
            <a:r>
              <a:rPr lang="en-US" dirty="0"/>
              <a:t> &lt; 10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“Flat” and midrange amplitude:  situation where you would expect to see events and microseisms recorded, but they appear to be absent.</a:t>
            </a:r>
          </a:p>
          <a:p>
            <a:pPr indent="-457200">
              <a:buFont typeface="Arial"/>
              <a:buChar char="•"/>
            </a:pPr>
            <a:endParaRPr lang="en-US" dirty="0"/>
          </a:p>
          <a:p>
            <a:r>
              <a:rPr lang="en-US" b="1" dirty="0">
                <a:hlinkClick r:id="rId3"/>
              </a:rPr>
              <a:t>dead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dead_channel_lin</a:t>
            </a:r>
            <a:r>
              <a:rPr lang="en-US" dirty="0"/>
              <a:t> &lt; 3.5 &amp;&amp; </a:t>
            </a:r>
            <a:r>
              <a:rPr lang="en-US" dirty="0" err="1"/>
              <a:t>pct_below_nlnm</a:t>
            </a:r>
            <a:r>
              <a:rPr lang="en-US" dirty="0"/>
              <a:t> &gt; 20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“Flat” and low amplitude: lack of seismic signal in a lower noise floor.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 err="1"/>
              <a:t>lowRms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sample_rms</a:t>
            </a:r>
            <a:r>
              <a:rPr lang="en-US" dirty="0"/>
              <a:t> &lt; 25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Low variation in signal amplitude. </a:t>
            </a:r>
            <a:r>
              <a:rPr lang="en-US" dirty="0" err="1"/>
              <a:t>Sample_rms</a:t>
            </a:r>
            <a:r>
              <a:rPr lang="en-US" dirty="0"/>
              <a:t> is in counts, so could indicate metadata issue or could be characteristic of the instrument.</a:t>
            </a:r>
          </a:p>
          <a:p>
            <a:endParaRPr lang="en-US" dirty="0"/>
          </a:p>
        </p:txBody>
      </p:sp>
      <p:pic>
        <p:nvPicPr>
          <p:cNvPr id="7" name="Picture 6" descr="IRISLogo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37066" y="225050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Broadband</a:t>
            </a:r>
          </a:p>
        </p:txBody>
      </p:sp>
    </p:spTree>
    <p:extLst>
      <p:ext uri="{BB962C8B-B14F-4D97-AF65-F5344CB8AC3E}">
        <p14:creationId xmlns:p14="http://schemas.microsoft.com/office/powerpoint/2010/main" val="294853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920" y="1280160"/>
            <a:ext cx="79303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Amplitudes</a:t>
            </a:r>
          </a:p>
          <a:p>
            <a:endParaRPr lang="en-US" b="1" dirty="0"/>
          </a:p>
          <a:p>
            <a:r>
              <a:rPr lang="en-US" b="1" dirty="0" err="1"/>
              <a:t>hiAmp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sample_rms</a:t>
            </a:r>
            <a:r>
              <a:rPr lang="en-US" dirty="0"/>
              <a:t> &gt; 50000 &amp;&amp; </a:t>
            </a:r>
            <a:r>
              <a:rPr lang="en-US" dirty="0" err="1"/>
              <a:t>pct_above_nhnm</a:t>
            </a:r>
            <a:r>
              <a:rPr lang="en-US" dirty="0"/>
              <a:t> &gt; 30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Large variations in amplitude that exceed the NHNM, but don</a:t>
            </a:r>
            <a:r>
              <a:rPr lang="uk-UA" dirty="0"/>
              <a:t>’</a:t>
            </a:r>
            <a:r>
              <a:rPr lang="en-US" dirty="0"/>
              <a:t>t necessarily have linear PSDs.</a:t>
            </a:r>
          </a:p>
          <a:p>
            <a:r>
              <a:rPr lang="en-US" dirty="0"/>
              <a:t> </a:t>
            </a:r>
          </a:p>
          <a:p>
            <a:r>
              <a:rPr lang="en-US" b="1" dirty="0">
                <a:hlinkClick r:id="rId2"/>
              </a:rPr>
              <a:t>lowAmp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dead_channel_lin</a:t>
            </a:r>
            <a:r>
              <a:rPr lang="en-US" dirty="0"/>
              <a:t> &gt;= 3.5 &amp;&amp; </a:t>
            </a:r>
            <a:r>
              <a:rPr lang="en-US" dirty="0" err="1"/>
              <a:t>pct_below_nlnm</a:t>
            </a:r>
            <a:r>
              <a:rPr lang="en-US" dirty="0"/>
              <a:t> &gt; 20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PSDs are not linear but a significant portion of the PSD lies below the NLNM; perhaps part of signal has cut out.</a:t>
            </a:r>
          </a:p>
          <a:p>
            <a:endParaRPr lang="en-US" b="1" dirty="0"/>
          </a:p>
          <a:p>
            <a:r>
              <a:rPr lang="en-US" b="1" dirty="0">
                <a:hlinkClick r:id="rId3"/>
              </a:rPr>
              <a:t>flat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sample_unique</a:t>
            </a:r>
            <a:r>
              <a:rPr lang="en-US" dirty="0"/>
              <a:t> &lt; 200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Catches channels with very few unique amplitude values, generally indicating that the channel isn’t recording. Truly flat (</a:t>
            </a:r>
            <a:r>
              <a:rPr lang="en-US" dirty="0" err="1"/>
              <a:t>sample_unique</a:t>
            </a:r>
            <a:r>
              <a:rPr lang="en-US" dirty="0"/>
              <a:t> = 1) </a:t>
            </a:r>
            <a:r>
              <a:rPr lang="en-US" dirty="0">
                <a:hlinkClick r:id="rId4"/>
              </a:rPr>
              <a:t>cannot compute PSDs</a:t>
            </a:r>
            <a:r>
              <a:rPr lang="en-US" dirty="0"/>
              <a:t>, so those that are flat will not have PSD-derived metrics associated.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-88416" y="88412"/>
            <a:ext cx="9540865" cy="6831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5439" y="225050"/>
            <a:ext cx="4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Thresholds</a:t>
            </a:r>
          </a:p>
        </p:txBody>
      </p:sp>
      <p:pic>
        <p:nvPicPr>
          <p:cNvPr id="9" name="Picture 8" descr="IRISLogo_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41" y="91540"/>
            <a:ext cx="704969" cy="5552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37066" y="225050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Broadband</a:t>
            </a:r>
          </a:p>
        </p:txBody>
      </p:sp>
    </p:spTree>
    <p:extLst>
      <p:ext uri="{BB962C8B-B14F-4D97-AF65-F5344CB8AC3E}">
        <p14:creationId xmlns:p14="http://schemas.microsoft.com/office/powerpoint/2010/main" val="305056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8373</TotalTime>
  <Words>1741</Words>
  <Application>Microsoft Macintosh PowerPoint</Application>
  <PresentationFormat>On-screen Show (4:3)</PresentationFormat>
  <Paragraphs>281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Franklin Gothic Book</vt:lpstr>
      <vt:lpstr>Office Theme</vt:lpstr>
      <vt:lpstr>Threshold Discussion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Threshold Discussion </dc:title>
  <dc:creator>Laura</dc:creator>
  <cp:lastModifiedBy>Gale Cox</cp:lastModifiedBy>
  <cp:revision>141</cp:revision>
  <dcterms:created xsi:type="dcterms:W3CDTF">2018-07-18T15:12:28Z</dcterms:created>
  <dcterms:modified xsi:type="dcterms:W3CDTF">2018-08-06T19:34:34Z</dcterms:modified>
</cp:coreProperties>
</file>