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72"/>
  </p:notesMasterIdLst>
  <p:sldIdLst>
    <p:sldId id="256" r:id="rId2"/>
    <p:sldId id="357" r:id="rId3"/>
    <p:sldId id="358" r:id="rId4"/>
    <p:sldId id="258" r:id="rId5"/>
    <p:sldId id="361" r:id="rId6"/>
    <p:sldId id="511" r:id="rId7"/>
    <p:sldId id="525" r:id="rId8"/>
    <p:sldId id="287" r:id="rId9"/>
    <p:sldId id="285" r:id="rId10"/>
    <p:sldId id="288" r:id="rId11"/>
    <p:sldId id="554" r:id="rId12"/>
    <p:sldId id="555" r:id="rId13"/>
    <p:sldId id="556" r:id="rId14"/>
    <p:sldId id="559" r:id="rId15"/>
    <p:sldId id="560" r:id="rId16"/>
    <p:sldId id="557" r:id="rId17"/>
    <p:sldId id="558" r:id="rId18"/>
    <p:sldId id="284" r:id="rId19"/>
    <p:sldId id="526" r:id="rId20"/>
    <p:sldId id="290" r:id="rId21"/>
    <p:sldId id="546" r:id="rId22"/>
    <p:sldId id="493" r:id="rId23"/>
    <p:sldId id="492" r:id="rId24"/>
    <p:sldId id="553" r:id="rId25"/>
    <p:sldId id="282" r:id="rId26"/>
    <p:sldId id="385" r:id="rId27"/>
    <p:sldId id="388" r:id="rId28"/>
    <p:sldId id="308" r:id="rId29"/>
    <p:sldId id="313" r:id="rId30"/>
    <p:sldId id="314" r:id="rId31"/>
    <p:sldId id="315" r:id="rId32"/>
    <p:sldId id="527" r:id="rId33"/>
    <p:sldId id="294" r:id="rId34"/>
    <p:sldId id="528" r:id="rId35"/>
    <p:sldId id="588" r:id="rId36"/>
    <p:sldId id="342" r:id="rId37"/>
    <p:sldId id="529" r:id="rId38"/>
    <p:sldId id="534" r:id="rId39"/>
    <p:sldId id="592" r:id="rId40"/>
    <p:sldId id="530" r:id="rId41"/>
    <p:sldId id="535" r:id="rId42"/>
    <p:sldId id="341" r:id="rId43"/>
    <p:sldId id="340" r:id="rId44"/>
    <p:sldId id="522" r:id="rId45"/>
    <p:sldId id="594" r:id="rId46"/>
    <p:sldId id="391" r:id="rId47"/>
    <p:sldId id="392" r:id="rId48"/>
    <p:sldId id="393" r:id="rId49"/>
    <p:sldId id="394" r:id="rId50"/>
    <p:sldId id="395" r:id="rId51"/>
    <p:sldId id="524" r:id="rId52"/>
    <p:sldId id="396" r:id="rId53"/>
    <p:sldId id="397" r:id="rId54"/>
    <p:sldId id="398" r:id="rId55"/>
    <p:sldId id="562" r:id="rId56"/>
    <p:sldId id="399" r:id="rId57"/>
    <p:sldId id="400" r:id="rId58"/>
    <p:sldId id="561" r:id="rId59"/>
    <p:sldId id="401" r:id="rId60"/>
    <p:sldId id="549" r:id="rId61"/>
    <p:sldId id="359" r:id="rId62"/>
    <p:sldId id="494" r:id="rId63"/>
    <p:sldId id="266" r:id="rId64"/>
    <p:sldId id="317" r:id="rId65"/>
    <p:sldId id="323" r:id="rId66"/>
    <p:sldId id="325" r:id="rId67"/>
    <p:sldId id="319" r:id="rId68"/>
    <p:sldId id="382" r:id="rId69"/>
    <p:sldId id="383" r:id="rId70"/>
    <p:sldId id="384" r:id="rId71"/>
    <p:sldId id="321" r:id="rId72"/>
    <p:sldId id="381" r:id="rId73"/>
    <p:sldId id="402" r:id="rId74"/>
    <p:sldId id="403" r:id="rId75"/>
    <p:sldId id="404" r:id="rId76"/>
    <p:sldId id="531" r:id="rId77"/>
    <p:sldId id="344" r:id="rId78"/>
    <p:sldId id="345" r:id="rId79"/>
    <p:sldId id="346" r:id="rId80"/>
    <p:sldId id="350" r:id="rId81"/>
    <p:sldId id="351" r:id="rId82"/>
    <p:sldId id="352" r:id="rId83"/>
    <p:sldId id="379" r:id="rId84"/>
    <p:sldId id="330" r:id="rId85"/>
    <p:sldId id="380" r:id="rId86"/>
    <p:sldId id="407" r:id="rId87"/>
    <p:sldId id="337" r:id="rId88"/>
    <p:sldId id="329" r:id="rId89"/>
    <p:sldId id="343" r:id="rId90"/>
    <p:sldId id="430" r:id="rId91"/>
    <p:sldId id="334" r:id="rId92"/>
    <p:sldId id="432" r:id="rId93"/>
    <p:sldId id="445" r:id="rId94"/>
    <p:sldId id="434" r:id="rId95"/>
    <p:sldId id="484" r:id="rId96"/>
    <p:sldId id="485" r:id="rId97"/>
    <p:sldId id="441" r:id="rId98"/>
    <p:sldId id="442" r:id="rId99"/>
    <p:sldId id="574" r:id="rId100"/>
    <p:sldId id="443" r:id="rId101"/>
    <p:sldId id="444" r:id="rId102"/>
    <p:sldId id="446" r:id="rId103"/>
    <p:sldId id="438" r:id="rId104"/>
    <p:sldId id="486" r:id="rId105"/>
    <p:sldId id="488" r:id="rId106"/>
    <p:sldId id="487" r:id="rId107"/>
    <p:sldId id="489" r:id="rId108"/>
    <p:sldId id="593" r:id="rId109"/>
    <p:sldId id="435" r:id="rId110"/>
    <p:sldId id="579" r:id="rId111"/>
    <p:sldId id="580" r:id="rId112"/>
    <p:sldId id="581" r:id="rId113"/>
    <p:sldId id="582" r:id="rId114"/>
    <p:sldId id="583" r:id="rId115"/>
    <p:sldId id="436" r:id="rId116"/>
    <p:sldId id="437" r:id="rId117"/>
    <p:sldId id="476" r:id="rId118"/>
    <p:sldId id="589" r:id="rId119"/>
    <p:sldId id="260" r:id="rId120"/>
    <p:sldId id="500" r:id="rId121"/>
    <p:sldId id="414" r:id="rId122"/>
    <p:sldId id="452" r:id="rId123"/>
    <p:sldId id="453" r:id="rId124"/>
    <p:sldId id="264" r:id="rId125"/>
    <p:sldId id="584" r:id="rId126"/>
    <p:sldId id="418" r:id="rId127"/>
    <p:sldId id="585" r:id="rId128"/>
    <p:sldId id="586" r:id="rId129"/>
    <p:sldId id="587" r:id="rId130"/>
    <p:sldId id="457" r:id="rId131"/>
    <p:sldId id="464" r:id="rId132"/>
    <p:sldId id="454" r:id="rId133"/>
    <p:sldId id="468" r:id="rId134"/>
    <p:sldId id="469" r:id="rId135"/>
    <p:sldId id="470" r:id="rId136"/>
    <p:sldId id="490" r:id="rId137"/>
    <p:sldId id="473" r:id="rId138"/>
    <p:sldId id="591" r:id="rId139"/>
    <p:sldId id="259" r:id="rId140"/>
    <p:sldId id="413" r:id="rId141"/>
    <p:sldId id="475" r:id="rId142"/>
    <p:sldId id="387" r:id="rId143"/>
    <p:sldId id="495" r:id="rId144"/>
    <p:sldId id="496" r:id="rId145"/>
    <p:sldId id="497" r:id="rId146"/>
    <p:sldId id="409" r:id="rId147"/>
    <p:sldId id="590" r:id="rId148"/>
    <p:sldId id="263" r:id="rId149"/>
    <p:sldId id="265" r:id="rId150"/>
    <p:sldId id="501" r:id="rId151"/>
    <p:sldId id="502" r:id="rId152"/>
    <p:sldId id="576" r:id="rId153"/>
    <p:sldId id="504" r:id="rId154"/>
    <p:sldId id="272" r:id="rId155"/>
    <p:sldId id="578" r:id="rId156"/>
    <p:sldId id="577" r:id="rId157"/>
    <p:sldId id="281" r:id="rId158"/>
    <p:sldId id="539" r:id="rId159"/>
    <p:sldId id="540" r:id="rId160"/>
    <p:sldId id="543" r:id="rId161"/>
    <p:sldId id="568" r:id="rId162"/>
    <p:sldId id="569" r:id="rId163"/>
    <p:sldId id="570" r:id="rId164"/>
    <p:sldId id="571" r:id="rId165"/>
    <p:sldId id="572" r:id="rId166"/>
    <p:sldId id="573" r:id="rId167"/>
    <p:sldId id="336" r:id="rId168"/>
    <p:sldId id="480" r:id="rId169"/>
    <p:sldId id="481" r:id="rId170"/>
    <p:sldId id="483" r:id="rId1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b services" id="{EF4EF785-3434-6C43-BD10-99B6AEB40970}">
          <p14:sldIdLst>
            <p14:sldId id="256"/>
            <p14:sldId id="357"/>
            <p14:sldId id="358"/>
            <p14:sldId id="258"/>
            <p14:sldId id="361"/>
            <p14:sldId id="511"/>
          </p14:sldIdLst>
        </p14:section>
        <p14:section name="Latency metrics" id="{5ECBB4BA-EFB3-FD45-9AA7-09E22D3CBF12}">
          <p14:sldIdLst>
            <p14:sldId id="525"/>
            <p14:sldId id="287"/>
            <p14:sldId id="285"/>
          </p14:sldIdLst>
        </p14:section>
        <p14:section name="Measurement Script Example" id="{BC4926F2-F831-A143-B140-6EBD7304DDD2}">
          <p14:sldIdLst>
            <p14:sldId id="288"/>
            <p14:sldId id="554"/>
            <p14:sldId id="555"/>
            <p14:sldId id="556"/>
            <p14:sldId id="559"/>
            <p14:sldId id="560"/>
            <p14:sldId id="557"/>
            <p14:sldId id="558"/>
            <p14:sldId id="284"/>
          </p14:sldIdLst>
        </p14:section>
        <p14:section name="Availability metrics" id="{6B4D23D4-81DE-124D-9511-C59CF0C99608}">
          <p14:sldIdLst>
            <p14:sldId id="526"/>
            <p14:sldId id="290"/>
            <p14:sldId id="546"/>
            <p14:sldId id="493"/>
            <p14:sldId id="492"/>
            <p14:sldId id="553"/>
            <p14:sldId id="282"/>
            <p14:sldId id="385"/>
            <p14:sldId id="388"/>
            <p14:sldId id="308"/>
            <p14:sldId id="313"/>
            <p14:sldId id="314"/>
            <p14:sldId id="315"/>
          </p14:sldIdLst>
        </p14:section>
        <p14:section name="MiniSEED flag metrics" id="{0902932F-47BF-694D-91FF-AB259EB6F5D2}">
          <p14:sldIdLst>
            <p14:sldId id="527"/>
            <p14:sldId id="294"/>
            <p14:sldId id="528"/>
            <p14:sldId id="588"/>
            <p14:sldId id="342"/>
          </p14:sldIdLst>
        </p14:section>
        <p14:section name="Signal anomalies metrics" id="{DB91F75C-198D-3940-B0DB-B7D5D311C2A5}">
          <p14:sldIdLst>
            <p14:sldId id="529"/>
            <p14:sldId id="534"/>
            <p14:sldId id="592"/>
          </p14:sldIdLst>
        </p14:section>
        <p14:section name="Metadata check metrics" id="{8406E304-81F8-B042-8C42-25ED56AB60F9}">
          <p14:sldIdLst>
            <p14:sldId id="530"/>
            <p14:sldId id="535"/>
            <p14:sldId id="341"/>
            <p14:sldId id="340"/>
            <p14:sldId id="522"/>
          </p14:sldIdLst>
        </p14:section>
        <p14:section name="Measurement queries" id="{00FEFB36-EED6-DD42-82A9-94BF4105EA5E}">
          <p14:sldIdLst>
            <p14:sldId id="594"/>
            <p14:sldId id="391"/>
            <p14:sldId id="392"/>
            <p14:sldId id="393"/>
            <p14:sldId id="394"/>
            <p14:sldId id="395"/>
            <p14:sldId id="524"/>
            <p14:sldId id="396"/>
            <p14:sldId id="397"/>
            <p14:sldId id="398"/>
            <p14:sldId id="562"/>
            <p14:sldId id="399"/>
            <p14:sldId id="400"/>
            <p14:sldId id="561"/>
          </p14:sldIdLst>
        </p14:section>
        <p14:section name="Measurements URL Builder" id="{8F21A265-3109-0E4A-A010-D1FCAE956B1D}">
          <p14:sldIdLst>
            <p14:sldId id="401"/>
            <p14:sldId id="549"/>
          </p14:sldIdLst>
        </p14:section>
        <p14:section name="contact us" id="{0F194497-598D-2B43-A357-346D701A448F}">
          <p14:sldIdLst>
            <p14:sldId id="359"/>
            <p14:sldId id="494"/>
          </p14:sldIdLst>
        </p14:section>
        <p14:section name="Intro to PSD-PDFs" id="{DE5DF5FA-791C-1247-8F0A-27DC306F1544}">
          <p14:sldIdLst>
            <p14:sldId id="266"/>
            <p14:sldId id="317"/>
            <p14:sldId id="323"/>
            <p14:sldId id="325"/>
            <p14:sldId id="319"/>
            <p14:sldId id="382"/>
            <p14:sldId id="383"/>
            <p14:sldId id="384"/>
            <p14:sldId id="321"/>
            <p14:sldId id="381"/>
            <p14:sldId id="402"/>
            <p14:sldId id="403"/>
            <p14:sldId id="404"/>
            <p14:sldId id="531"/>
            <p14:sldId id="344"/>
            <p14:sldId id="345"/>
            <p14:sldId id="346"/>
            <p14:sldId id="350"/>
            <p14:sldId id="351"/>
            <p14:sldId id="352"/>
            <p14:sldId id="379"/>
            <p14:sldId id="330"/>
            <p14:sldId id="380"/>
            <p14:sldId id="407"/>
            <p14:sldId id="337"/>
            <p14:sldId id="329"/>
            <p14:sldId id="343"/>
            <p14:sldId id="430"/>
            <p14:sldId id="334"/>
          </p14:sldIdLst>
        </p14:section>
        <p14:section name="PDF Browser" id="{9F427EF6-C0B9-334B-90C3-CD35F47DBDB1}">
          <p14:sldIdLst>
            <p14:sldId id="432"/>
            <p14:sldId id="445"/>
            <p14:sldId id="434"/>
            <p14:sldId id="484"/>
            <p14:sldId id="485"/>
            <p14:sldId id="441"/>
            <p14:sldId id="442"/>
            <p14:sldId id="574"/>
            <p14:sldId id="443"/>
            <p14:sldId id="444"/>
            <p14:sldId id="446"/>
            <p14:sldId id="438"/>
            <p14:sldId id="486"/>
            <p14:sldId id="488"/>
            <p14:sldId id="487"/>
            <p14:sldId id="489"/>
            <p14:sldId id="593"/>
            <p14:sldId id="435"/>
            <p14:sldId id="579"/>
            <p14:sldId id="580"/>
            <p14:sldId id="581"/>
            <p14:sldId id="582"/>
            <p14:sldId id="583"/>
            <p14:sldId id="436"/>
            <p14:sldId id="437"/>
            <p14:sldId id="476"/>
          </p14:sldIdLst>
        </p14:section>
        <p14:section name="PSD-PDF Web Services" id="{70164874-8042-2B4B-836D-6CDA8E5FABB5}">
          <p14:sldIdLst>
            <p14:sldId id="589"/>
          </p14:sldIdLst>
        </p14:section>
        <p14:section name="noise-pdf" id="{583848D0-A661-9645-9BB3-24BD69C2FC0A}">
          <p14:sldIdLst>
            <p14:sldId id="260"/>
            <p14:sldId id="500"/>
            <p14:sldId id="414"/>
            <p14:sldId id="452"/>
            <p14:sldId id="453"/>
            <p14:sldId id="264"/>
            <p14:sldId id="584"/>
            <p14:sldId id="418"/>
            <p14:sldId id="585"/>
            <p14:sldId id="586"/>
            <p14:sldId id="587"/>
            <p14:sldId id="457"/>
            <p14:sldId id="464"/>
            <p14:sldId id="454"/>
            <p14:sldId id="468"/>
            <p14:sldId id="469"/>
            <p14:sldId id="470"/>
            <p14:sldId id="490"/>
            <p14:sldId id="473"/>
            <p14:sldId id="591"/>
            <p14:sldId id="259"/>
            <p14:sldId id="413"/>
            <p14:sldId id="475"/>
            <p14:sldId id="387"/>
            <p14:sldId id="495"/>
            <p14:sldId id="496"/>
            <p14:sldId id="497"/>
            <p14:sldId id="409"/>
            <p14:sldId id="590"/>
          </p14:sldIdLst>
        </p14:section>
        <p14:section name="Noise-mode-timeseries" id="{CBF1E7B5-00ED-4A41-8214-1936FBAEE852}">
          <p14:sldIdLst>
            <p14:sldId id="263"/>
            <p14:sldId id="265"/>
            <p14:sldId id="501"/>
            <p14:sldId id="502"/>
            <p14:sldId id="576"/>
            <p14:sldId id="504"/>
            <p14:sldId id="272"/>
            <p14:sldId id="578"/>
            <p14:sldId id="577"/>
            <p14:sldId id="281"/>
            <p14:sldId id="539"/>
            <p14:sldId id="540"/>
          </p14:sldIdLst>
        </p14:section>
        <p14:section name="PDF mode timeseries batch plots" id="{65021EA5-D3E5-3E47-89A6-0E80AF9BC053}">
          <p14:sldIdLst>
            <p14:sldId id="543"/>
            <p14:sldId id="568"/>
            <p14:sldId id="569"/>
            <p14:sldId id="570"/>
            <p14:sldId id="571"/>
            <p14:sldId id="572"/>
            <p14:sldId id="573"/>
          </p14:sldIdLst>
        </p14:section>
        <p14:section name="Color grid plots" id="{9A01E0B6-B49C-6C45-8084-80BA2B049CDB}">
          <p14:sldIdLst>
            <p14:sldId id="336"/>
            <p14:sldId id="480"/>
            <p14:sldId id="481"/>
            <p14:sldId id="4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275493"/>
    <a:srgbClr val="275473"/>
    <a:srgbClr val="011893"/>
    <a:srgbClr val="005493"/>
    <a:srgbClr val="845AE7"/>
    <a:srgbClr val="0096FF"/>
    <a:srgbClr val="7A8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40"/>
    <p:restoredTop sz="60090"/>
  </p:normalViewPr>
  <p:slideViewPr>
    <p:cSldViewPr snapToGrid="0" snapToObjects="1">
      <p:cViewPr varScale="1">
        <p:scale>
          <a:sx n="66" d="100"/>
          <a:sy n="66" d="100"/>
        </p:scale>
        <p:origin x="2832" y="184"/>
      </p:cViewPr>
      <p:guideLst/>
    </p:cSldViewPr>
  </p:slideViewPr>
  <p:outlineViewPr>
    <p:cViewPr>
      <p:scale>
        <a:sx n="33" d="100"/>
        <a:sy n="33" d="100"/>
      </p:scale>
      <p:origin x="0" y="-2376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43692F-AD08-2E47-A807-0C71C72FCCEA}" type="datetimeFigureOut">
              <a:rPr lang="en-US"/>
              <a:t>8/6/18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1A84E4-0142-7D4A-9B63-FCB0255C1FEA}" type="slidenum">
              <a:rPr/>
              <a:t>‹#›</a:t>
            </a:fld>
            <a:endParaRPr lang="en-US" dirty="0"/>
          </a:p>
        </p:txBody>
      </p:sp>
    </p:spTree>
    <p:extLst>
      <p:ext uri="{BB962C8B-B14F-4D97-AF65-F5344CB8AC3E}">
        <p14:creationId xmlns:p14="http://schemas.microsoft.com/office/powerpoint/2010/main" val="2515714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going to start off talking about the nuts and bolts of MUSTANG web services: what metrics and tools are available and how to use them</a:t>
            </a:r>
          </a:p>
        </p:txBody>
      </p:sp>
      <p:sp>
        <p:nvSpPr>
          <p:cNvPr id="4" name="Slide Number Placeholder 3"/>
          <p:cNvSpPr>
            <a:spLocks noGrp="1"/>
          </p:cNvSpPr>
          <p:nvPr>
            <p:ph type="sldNum" sz="quarter" idx="10"/>
          </p:nvPr>
        </p:nvSpPr>
        <p:spPr/>
        <p:txBody>
          <a:bodyPr/>
          <a:lstStyle/>
          <a:p>
            <a:fld id="{7E1A84E4-0142-7D4A-9B63-FCB0255C1FEA}" type="slidenum">
              <a:rPr lang="en-US"/>
              <a:t>1</a:t>
            </a:fld>
            <a:endParaRPr lang="en-US" dirty="0"/>
          </a:p>
        </p:txBody>
      </p:sp>
    </p:spTree>
    <p:extLst>
      <p:ext uri="{BB962C8B-B14F-4D97-AF65-F5344CB8AC3E}">
        <p14:creationId xmlns:p14="http://schemas.microsoft.com/office/powerpoint/2010/main" val="2117032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a:t>13</a:t>
            </a:fld>
            <a:endParaRPr lang="en-US" dirty="0"/>
          </a:p>
        </p:txBody>
      </p:sp>
    </p:spTree>
    <p:extLst>
      <p:ext uri="{BB962C8B-B14F-4D97-AF65-F5344CB8AC3E}">
        <p14:creationId xmlns:p14="http://schemas.microsoft.com/office/powerpoint/2010/main" val="22451946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Digitizer noise, high noise days are the result of many gaps in the data</a:t>
            </a:r>
          </a:p>
        </p:txBody>
      </p:sp>
      <p:sp>
        <p:nvSpPr>
          <p:cNvPr id="4" name="Slide Number Placeholder 3"/>
          <p:cNvSpPr>
            <a:spLocks noGrp="1"/>
          </p:cNvSpPr>
          <p:nvPr>
            <p:ph type="sldNum" sz="quarter" idx="10"/>
          </p:nvPr>
        </p:nvSpPr>
        <p:spPr/>
        <p:txBody>
          <a:bodyPr/>
          <a:lstStyle/>
          <a:p>
            <a:fld id="{7E1A84E4-0142-7D4A-9B63-FCB0255C1FEA}" type="slidenum">
              <a:rPr lang="en-US"/>
              <a:t>157</a:t>
            </a:fld>
            <a:endParaRPr lang="en-US" dirty="0"/>
          </a:p>
        </p:txBody>
      </p:sp>
    </p:spTree>
    <p:extLst>
      <p:ext uri="{BB962C8B-B14F-4D97-AF65-F5344CB8AC3E}">
        <p14:creationId xmlns:p14="http://schemas.microsoft.com/office/powerpoint/2010/main" val="308694959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no place on the plot that specifies that this is differenced from a noise model, so it's helpful to add a custom title</a:t>
            </a:r>
          </a:p>
        </p:txBody>
      </p:sp>
      <p:sp>
        <p:nvSpPr>
          <p:cNvPr id="4" name="Slide Number Placeholder 3"/>
          <p:cNvSpPr>
            <a:spLocks noGrp="1"/>
          </p:cNvSpPr>
          <p:nvPr>
            <p:ph type="sldNum" sz="quarter" idx="10"/>
          </p:nvPr>
        </p:nvSpPr>
        <p:spPr/>
        <p:txBody>
          <a:bodyPr/>
          <a:lstStyle/>
          <a:p>
            <a:fld id="{7E1A84E4-0142-7D4A-9B63-FCB0255C1FEA}" type="slidenum">
              <a:rPr lang="en-US"/>
              <a:t>158</a:t>
            </a:fld>
            <a:endParaRPr lang="en-US" dirty="0"/>
          </a:p>
        </p:txBody>
      </p:sp>
    </p:spTree>
    <p:extLst>
      <p:ext uri="{BB962C8B-B14F-4D97-AF65-F5344CB8AC3E}">
        <p14:creationId xmlns:p14="http://schemas.microsoft.com/office/powerpoint/2010/main" val="124661754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a:t>160</a:t>
            </a:fld>
            <a:endParaRPr lang="en-US" dirty="0"/>
          </a:p>
        </p:txBody>
      </p:sp>
    </p:spTree>
    <p:extLst>
      <p:ext uri="{BB962C8B-B14F-4D97-AF65-F5344CB8AC3E}">
        <p14:creationId xmlns:p14="http://schemas.microsoft.com/office/powerpoint/2010/main" val="58654234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a:t>161</a:t>
            </a:fld>
            <a:endParaRPr lang="en-US" dirty="0"/>
          </a:p>
        </p:txBody>
      </p:sp>
    </p:spTree>
    <p:extLst>
      <p:ext uri="{BB962C8B-B14F-4D97-AF65-F5344CB8AC3E}">
        <p14:creationId xmlns:p14="http://schemas.microsoft.com/office/powerpoint/2010/main" val="87920374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a:t>162</a:t>
            </a:fld>
            <a:endParaRPr lang="en-US" dirty="0"/>
          </a:p>
        </p:txBody>
      </p:sp>
    </p:spTree>
    <p:extLst>
      <p:ext uri="{BB962C8B-B14F-4D97-AF65-F5344CB8AC3E}">
        <p14:creationId xmlns:p14="http://schemas.microsoft.com/office/powerpoint/2010/main" val="407832914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a list of stations in the TA network using the FDSNWS station web service</a:t>
            </a:r>
          </a:p>
          <a:p>
            <a:r>
              <a:rPr lang="en-US" dirty="0"/>
              <a:t>Read into a dataframe using pandas read.csv</a:t>
            </a:r>
          </a:p>
          <a:p>
            <a:r>
              <a:rPr lang="en-US" dirty="0"/>
              <a:t>Create a list of SNCL targets from the dataframe columns</a:t>
            </a:r>
          </a:p>
        </p:txBody>
      </p:sp>
      <p:sp>
        <p:nvSpPr>
          <p:cNvPr id="4" name="Slide Number Placeholder 3"/>
          <p:cNvSpPr>
            <a:spLocks noGrp="1"/>
          </p:cNvSpPr>
          <p:nvPr>
            <p:ph type="sldNum" sz="quarter" idx="10"/>
          </p:nvPr>
        </p:nvSpPr>
        <p:spPr/>
        <p:txBody>
          <a:bodyPr/>
          <a:lstStyle/>
          <a:p>
            <a:fld id="{7E1A84E4-0142-7D4A-9B63-FCB0255C1FEA}" type="slidenum">
              <a:rPr lang="en-US"/>
              <a:t>163</a:t>
            </a:fld>
            <a:endParaRPr lang="en-US" dirty="0"/>
          </a:p>
        </p:txBody>
      </p:sp>
    </p:spTree>
    <p:extLst>
      <p:ext uri="{BB962C8B-B14F-4D97-AF65-F5344CB8AC3E}">
        <p14:creationId xmlns:p14="http://schemas.microsoft.com/office/powerpoint/2010/main" val="268671326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a:t>164</a:t>
            </a:fld>
            <a:endParaRPr lang="en-US" dirty="0"/>
          </a:p>
        </p:txBody>
      </p:sp>
    </p:spTree>
    <p:extLst>
      <p:ext uri="{BB962C8B-B14F-4D97-AF65-F5344CB8AC3E}">
        <p14:creationId xmlns:p14="http://schemas.microsoft.com/office/powerpoint/2010/main" val="165863653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a:t>165</a:t>
            </a:fld>
            <a:endParaRPr lang="en-US" dirty="0"/>
          </a:p>
        </p:txBody>
      </p:sp>
    </p:spTree>
    <p:extLst>
      <p:ext uri="{BB962C8B-B14F-4D97-AF65-F5344CB8AC3E}">
        <p14:creationId xmlns:p14="http://schemas.microsoft.com/office/powerpoint/2010/main" val="123323004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set this up as a cron job</a:t>
            </a:r>
          </a:p>
        </p:txBody>
      </p:sp>
      <p:sp>
        <p:nvSpPr>
          <p:cNvPr id="4" name="Slide Number Placeholder 3"/>
          <p:cNvSpPr>
            <a:spLocks noGrp="1"/>
          </p:cNvSpPr>
          <p:nvPr>
            <p:ph type="sldNum" sz="quarter" idx="10"/>
          </p:nvPr>
        </p:nvSpPr>
        <p:spPr/>
        <p:txBody>
          <a:bodyPr/>
          <a:lstStyle/>
          <a:p>
            <a:fld id="{7E1A84E4-0142-7D4A-9B63-FCB0255C1FEA}" type="slidenum">
              <a:rPr lang="en-US"/>
              <a:t>166</a:t>
            </a:fld>
            <a:endParaRPr lang="en-US" dirty="0"/>
          </a:p>
        </p:txBody>
      </p:sp>
    </p:spTree>
    <p:extLst>
      <p:ext uri="{BB962C8B-B14F-4D97-AF65-F5344CB8AC3E}">
        <p14:creationId xmlns:p14="http://schemas.microsoft.com/office/powerpoint/2010/main" val="230641362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SNOFLU</a:t>
            </a:r>
          </a:p>
        </p:txBody>
      </p:sp>
      <p:sp>
        <p:nvSpPr>
          <p:cNvPr id="4" name="Slide Number Placeholder 3"/>
          <p:cNvSpPr>
            <a:spLocks noGrp="1"/>
          </p:cNvSpPr>
          <p:nvPr>
            <p:ph type="sldNum" sz="quarter" idx="10"/>
          </p:nvPr>
        </p:nvSpPr>
        <p:spPr/>
        <p:txBody>
          <a:bodyPr/>
          <a:lstStyle/>
          <a:p>
            <a:fld id="{7E1A84E4-0142-7D4A-9B63-FCB0255C1FEA}" type="slidenum">
              <a:rPr lang="en-US"/>
              <a:t>168</a:t>
            </a:fld>
            <a:endParaRPr lang="en-US" dirty="0"/>
          </a:p>
        </p:txBody>
      </p:sp>
    </p:spTree>
    <p:extLst>
      <p:ext uri="{BB962C8B-B14F-4D97-AF65-F5344CB8AC3E}">
        <p14:creationId xmlns:p14="http://schemas.microsoft.com/office/powerpoint/2010/main" val="2515019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a:t>14</a:t>
            </a:fld>
            <a:endParaRPr lang="en-US" dirty="0"/>
          </a:p>
        </p:txBody>
      </p:sp>
    </p:spTree>
    <p:extLst>
      <p:ext uri="{BB962C8B-B14F-4D97-AF65-F5344CB8AC3E}">
        <p14:creationId xmlns:p14="http://schemas.microsoft.com/office/powerpoint/2010/main" val="39448623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SNOFLU</a:t>
            </a:r>
          </a:p>
          <a:p>
            <a:endParaRPr lang="en-US" dirty="0"/>
          </a:p>
          <a:p>
            <a:r>
              <a:rPr lang="en-US" dirty="0"/>
              <a:t>http://service.iris.edu/mustang/noise-mode-timeseries/1/query?target=N4.N47A..BHE.M&amp;plot.titlefont.size=18&amp;plot.subtitlefont.size=18&amp;plot.powerlabelfont.size=18&amp;plot.poweraxisfont.size=18&amp;plot.timeaxisfont.size=18&amp;plot.legendfont.size=16&amp;starttime=2018-05-01&amp;output=power&amp;format=plot&amp;plot.power.min=-200&amp;plot.power.max=-50&amp;periods=0.1,1,6.5,10,30,100&amp;plot.linewidth=2&amp;nodata=404</a:t>
            </a:r>
          </a:p>
        </p:txBody>
      </p:sp>
      <p:sp>
        <p:nvSpPr>
          <p:cNvPr id="4" name="Slide Number Placeholder 3"/>
          <p:cNvSpPr>
            <a:spLocks noGrp="1"/>
          </p:cNvSpPr>
          <p:nvPr>
            <p:ph type="sldNum" sz="quarter" idx="10"/>
          </p:nvPr>
        </p:nvSpPr>
        <p:spPr/>
        <p:txBody>
          <a:bodyPr/>
          <a:lstStyle/>
          <a:p>
            <a:fld id="{7E1A84E4-0142-7D4A-9B63-FCB0255C1FEA}" type="slidenum">
              <a:rPr lang="en-US"/>
              <a:t>169</a:t>
            </a:fld>
            <a:endParaRPr lang="en-US" dirty="0"/>
          </a:p>
        </p:txBody>
      </p:sp>
    </p:spTree>
    <p:extLst>
      <p:ext uri="{BB962C8B-B14F-4D97-AF65-F5344CB8AC3E}">
        <p14:creationId xmlns:p14="http://schemas.microsoft.com/office/powerpoint/2010/main" val="329491630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Relative to a TA network model for horizontal channels, not the NLNM</a:t>
            </a:r>
          </a:p>
          <a:p>
            <a:endParaRPr lang="en-US" dirty="0"/>
          </a:p>
          <a:p>
            <a:r>
              <a:rPr lang="en-US" dirty="0"/>
              <a:t>http://service.iris.edu/mustang/noise-mode-timeseries/1/query?target=N4.N47A..BHE.M&amp;plot.titlefont.size=18&amp;plot.subtitlefont.size=18&amp;plot.powerlabelfont.size=18&amp;plot.poweraxisfont.size=18&amp;plot.timeaxisfont.size=18&amp;plot.legendfont.size=16&amp;starttime=2018-05-01&amp;output=power&amp;format=plot&amp;plot.power.min=-200&amp;plot.power.max=-50&amp;periods=0.1,1,6.5,10,30,100&amp;plot.linewidth=2&amp;nodata=404</a:t>
            </a:r>
          </a:p>
        </p:txBody>
      </p:sp>
      <p:sp>
        <p:nvSpPr>
          <p:cNvPr id="4" name="Slide Number Placeholder 3"/>
          <p:cNvSpPr>
            <a:spLocks noGrp="1"/>
          </p:cNvSpPr>
          <p:nvPr>
            <p:ph type="sldNum" sz="quarter" idx="10"/>
          </p:nvPr>
        </p:nvSpPr>
        <p:spPr/>
        <p:txBody>
          <a:bodyPr/>
          <a:lstStyle/>
          <a:p>
            <a:fld id="{7E1A84E4-0142-7D4A-9B63-FCB0255C1FEA}" type="slidenum">
              <a:rPr lang="en-US"/>
              <a:t>170</a:t>
            </a:fld>
            <a:endParaRPr lang="en-US" dirty="0"/>
          </a:p>
        </p:txBody>
      </p:sp>
    </p:spTree>
    <p:extLst>
      <p:ext uri="{BB962C8B-B14F-4D97-AF65-F5344CB8AC3E}">
        <p14:creationId xmlns:p14="http://schemas.microsoft.com/office/powerpoint/2010/main" val="3219799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a:t>15</a:t>
            </a:fld>
            <a:endParaRPr lang="en-US" dirty="0"/>
          </a:p>
        </p:txBody>
      </p:sp>
    </p:spTree>
    <p:extLst>
      <p:ext uri="{BB962C8B-B14F-4D97-AF65-F5344CB8AC3E}">
        <p14:creationId xmlns:p14="http://schemas.microsoft.com/office/powerpoint/2010/main" val="1168900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a:t>16</a:t>
            </a:fld>
            <a:endParaRPr lang="en-US" dirty="0"/>
          </a:p>
        </p:txBody>
      </p:sp>
    </p:spTree>
    <p:extLst>
      <p:ext uri="{BB962C8B-B14F-4D97-AF65-F5344CB8AC3E}">
        <p14:creationId xmlns:p14="http://schemas.microsoft.com/office/powerpoint/2010/main" val="136139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a:t>17</a:t>
            </a:fld>
            <a:endParaRPr lang="en-US" dirty="0"/>
          </a:p>
        </p:txBody>
      </p:sp>
    </p:spTree>
    <p:extLst>
      <p:ext uri="{BB962C8B-B14F-4D97-AF65-F5344CB8AC3E}">
        <p14:creationId xmlns:p14="http://schemas.microsoft.com/office/powerpoint/2010/main" val="1589411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just want to know if your data is arriving at IRIS, you can go to the BUD Monitor. This refreshes every hour (instead of every 4 hours). But if a station has not been received within the past 2 weeks, it may drop off of the monitor. </a:t>
            </a:r>
          </a:p>
          <a:p>
            <a:endParaRPr lang="en-US" dirty="0"/>
          </a:p>
          <a:p>
            <a:r>
              <a:rPr lang="en-US" dirty="0"/>
              <a:t>You can use the MUSTANG version in a script to send notification if latencies get too long.</a:t>
            </a:r>
          </a:p>
        </p:txBody>
      </p:sp>
      <p:sp>
        <p:nvSpPr>
          <p:cNvPr id="4" name="Slide Number Placeholder 3"/>
          <p:cNvSpPr>
            <a:spLocks noGrp="1"/>
          </p:cNvSpPr>
          <p:nvPr>
            <p:ph type="sldNum" sz="quarter" idx="10"/>
          </p:nvPr>
        </p:nvSpPr>
        <p:spPr/>
        <p:txBody>
          <a:bodyPr/>
          <a:lstStyle/>
          <a:p>
            <a:fld id="{7E1A84E4-0142-7D4A-9B63-FCB0255C1FEA}" type="slidenum">
              <a:rPr lang="en-US"/>
              <a:t>18</a:t>
            </a:fld>
            <a:endParaRPr lang="en-US" dirty="0"/>
          </a:p>
        </p:txBody>
      </p:sp>
    </p:spTree>
    <p:extLst>
      <p:ext uri="{BB962C8B-B14F-4D97-AF65-F5344CB8AC3E}">
        <p14:creationId xmlns:p14="http://schemas.microsoft.com/office/powerpoint/2010/main" val="3445783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would data latencies be low, but there is no data reported by the availability metrics? Check that there is metadata that covers the timespan. If there is no metadata then the data will sit in our purgatory directory and not get archived. </a:t>
            </a:r>
          </a:p>
        </p:txBody>
      </p:sp>
      <p:sp>
        <p:nvSpPr>
          <p:cNvPr id="4" name="Slide Number Placeholder 3"/>
          <p:cNvSpPr>
            <a:spLocks noGrp="1"/>
          </p:cNvSpPr>
          <p:nvPr>
            <p:ph type="sldNum" sz="quarter" idx="10"/>
          </p:nvPr>
        </p:nvSpPr>
        <p:spPr/>
        <p:txBody>
          <a:bodyPr/>
          <a:lstStyle/>
          <a:p>
            <a:fld id="{7E1A84E4-0142-7D4A-9B63-FCB0255C1FEA}" type="slidenum">
              <a:rPr lang="en-US"/>
              <a:t>20</a:t>
            </a:fld>
            <a:endParaRPr lang="en-US" dirty="0"/>
          </a:p>
        </p:txBody>
      </p:sp>
    </p:spTree>
    <p:extLst>
      <p:ext uri="{BB962C8B-B14F-4D97-AF65-F5344CB8AC3E}">
        <p14:creationId xmlns:p14="http://schemas.microsoft.com/office/powerpoint/2010/main" val="1359124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1A84E4-0142-7D4A-9B63-FCB0255C1FEA}" type="slidenum">
              <a:rPr lang="en-US"/>
              <a:t>21</a:t>
            </a:fld>
            <a:endParaRPr lang="en-US" dirty="0"/>
          </a:p>
        </p:txBody>
      </p:sp>
    </p:spTree>
    <p:extLst>
      <p:ext uri="{BB962C8B-B14F-4D97-AF65-F5344CB8AC3E}">
        <p14:creationId xmlns:p14="http://schemas.microsoft.com/office/powerpoint/2010/main" val="3986078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a:t>22</a:t>
            </a:fld>
            <a:endParaRPr lang="en-US" dirty="0"/>
          </a:p>
        </p:txBody>
      </p:sp>
    </p:spTree>
    <p:extLst>
      <p:ext uri="{BB962C8B-B14F-4D97-AF65-F5344CB8AC3E}">
        <p14:creationId xmlns:p14="http://schemas.microsoft.com/office/powerpoint/2010/main" val="3313011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Ts_* metrics are available as soon as the data is archived. It's more up to date and accurate than the original versions. Will replace the original versions when we are finished testing.</a:t>
            </a:r>
          </a:p>
        </p:txBody>
      </p:sp>
      <p:sp>
        <p:nvSpPr>
          <p:cNvPr id="4" name="Slide Number Placeholder 3"/>
          <p:cNvSpPr>
            <a:spLocks noGrp="1"/>
          </p:cNvSpPr>
          <p:nvPr>
            <p:ph type="sldNum" sz="quarter" idx="10"/>
          </p:nvPr>
        </p:nvSpPr>
        <p:spPr/>
        <p:txBody>
          <a:bodyPr/>
          <a:lstStyle/>
          <a:p>
            <a:fld id="{7E1A84E4-0142-7D4A-9B63-FCB0255C1FEA}" type="slidenum">
              <a:rPr lang="en-US"/>
              <a:t>23</a:t>
            </a:fld>
            <a:endParaRPr lang="en-US" dirty="0"/>
          </a:p>
        </p:txBody>
      </p:sp>
    </p:spTree>
    <p:extLst>
      <p:ext uri="{BB962C8B-B14F-4D97-AF65-F5344CB8AC3E}">
        <p14:creationId xmlns:p14="http://schemas.microsoft.com/office/powerpoint/2010/main" val="3431089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MUSTANG is just one of several web services implementations available at IRIS: FDSNWS, IRISWS, PH5WS</a:t>
            </a:r>
          </a:p>
        </p:txBody>
      </p:sp>
      <p:sp>
        <p:nvSpPr>
          <p:cNvPr id="4" name="Slide Number Placeholder 3"/>
          <p:cNvSpPr>
            <a:spLocks noGrp="1"/>
          </p:cNvSpPr>
          <p:nvPr>
            <p:ph type="sldNum" sz="quarter" idx="10"/>
          </p:nvPr>
        </p:nvSpPr>
        <p:spPr/>
        <p:txBody>
          <a:bodyPr/>
          <a:lstStyle/>
          <a:p>
            <a:fld id="{7E1A84E4-0142-7D4A-9B63-FCB0255C1FEA}" type="slidenum">
              <a:rPr lang="en-US"/>
              <a:t>2</a:t>
            </a:fld>
            <a:endParaRPr lang="en-US" dirty="0"/>
          </a:p>
        </p:txBody>
      </p:sp>
    </p:spTree>
    <p:extLst>
      <p:ext uri="{BB962C8B-B14F-4D97-AF65-F5344CB8AC3E}">
        <p14:creationId xmlns:p14="http://schemas.microsoft.com/office/powerpoint/2010/main" val="3018655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*_total metrics return single value, instead of daily value</a:t>
            </a:r>
          </a:p>
        </p:txBody>
      </p:sp>
      <p:sp>
        <p:nvSpPr>
          <p:cNvPr id="4" name="Slide Number Placeholder 3"/>
          <p:cNvSpPr>
            <a:spLocks noGrp="1"/>
          </p:cNvSpPr>
          <p:nvPr>
            <p:ph type="sldNum" sz="quarter" idx="10"/>
          </p:nvPr>
        </p:nvSpPr>
        <p:spPr/>
        <p:txBody>
          <a:bodyPr/>
          <a:lstStyle/>
          <a:p>
            <a:fld id="{7E1A84E4-0142-7D4A-9B63-FCB0255C1FEA}" type="slidenum">
              <a:rPr lang="en-US"/>
              <a:t>25</a:t>
            </a:fld>
            <a:endParaRPr lang="en-US" dirty="0"/>
          </a:p>
        </p:txBody>
      </p:sp>
    </p:spTree>
    <p:extLst>
      <p:ext uri="{BB962C8B-B14F-4D97-AF65-F5344CB8AC3E}">
        <p14:creationId xmlns:p14="http://schemas.microsoft.com/office/powerpoint/2010/main" val="3298692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link, then modify to day-long metrics</a:t>
            </a:r>
          </a:p>
        </p:txBody>
      </p:sp>
      <p:sp>
        <p:nvSpPr>
          <p:cNvPr id="4" name="Slide Number Placeholder 3"/>
          <p:cNvSpPr>
            <a:spLocks noGrp="1"/>
          </p:cNvSpPr>
          <p:nvPr>
            <p:ph type="sldNum" sz="quarter" idx="10"/>
          </p:nvPr>
        </p:nvSpPr>
        <p:spPr/>
        <p:txBody>
          <a:bodyPr/>
          <a:lstStyle/>
          <a:p>
            <a:fld id="{7E1A84E4-0142-7D4A-9B63-FCB0255C1FEA}" type="slidenum">
              <a:rPr lang="en-US" smtClean="0"/>
              <a:t>26</a:t>
            </a:fld>
            <a:endParaRPr lang="en-US" dirty="0"/>
          </a:p>
        </p:txBody>
      </p:sp>
    </p:spTree>
    <p:extLst>
      <p:ext uri="{BB962C8B-B14F-4D97-AF65-F5344CB8AC3E}">
        <p14:creationId xmlns:p14="http://schemas.microsoft.com/office/powerpoint/2010/main" val="3928813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Plot by Kyle Smith, University of Alaska Fairbanks</a:t>
            </a:r>
          </a:p>
          <a:p>
            <a:r>
              <a:rPr lang="en-US" dirty="0"/>
              <a:t>Cumulative gaps = ts_gap_length (in seconds)</a:t>
            </a:r>
          </a:p>
        </p:txBody>
      </p:sp>
      <p:sp>
        <p:nvSpPr>
          <p:cNvPr id="4" name="Slide Number Placeholder 3"/>
          <p:cNvSpPr>
            <a:spLocks noGrp="1"/>
          </p:cNvSpPr>
          <p:nvPr>
            <p:ph type="sldNum" sz="quarter" idx="10"/>
          </p:nvPr>
        </p:nvSpPr>
        <p:spPr/>
        <p:txBody>
          <a:bodyPr/>
          <a:lstStyle/>
          <a:p>
            <a:fld id="{7E1A84E4-0142-7D4A-9B63-FCB0255C1FEA}" type="slidenum">
              <a:rPr lang="en-US"/>
              <a:t>28</a:t>
            </a:fld>
            <a:endParaRPr lang="en-US" dirty="0"/>
          </a:p>
        </p:txBody>
      </p:sp>
    </p:spTree>
    <p:extLst>
      <p:ext uri="{BB962C8B-B14F-4D97-AF65-F5344CB8AC3E}">
        <p14:creationId xmlns:p14="http://schemas.microsoft.com/office/powerpoint/2010/main" val="2788019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Plot by Kyle Smith, University of Alaska Fairbanks</a:t>
            </a:r>
          </a:p>
          <a:p>
            <a:r>
              <a:rPr lang="en-US" dirty="0"/>
              <a:t>Cumulative gaps = ts_gap_length (in seconds)</a:t>
            </a:r>
          </a:p>
        </p:txBody>
      </p:sp>
      <p:sp>
        <p:nvSpPr>
          <p:cNvPr id="4" name="Slide Number Placeholder 3"/>
          <p:cNvSpPr>
            <a:spLocks noGrp="1"/>
          </p:cNvSpPr>
          <p:nvPr>
            <p:ph type="sldNum" sz="quarter" idx="10"/>
          </p:nvPr>
        </p:nvSpPr>
        <p:spPr/>
        <p:txBody>
          <a:bodyPr/>
          <a:lstStyle/>
          <a:p>
            <a:fld id="{7E1A84E4-0142-7D4A-9B63-FCB0255C1FEA}" type="slidenum">
              <a:rPr lang="en-US"/>
              <a:t>29</a:t>
            </a:fld>
            <a:endParaRPr lang="en-US" dirty="0"/>
          </a:p>
        </p:txBody>
      </p:sp>
    </p:spTree>
    <p:extLst>
      <p:ext uri="{BB962C8B-B14F-4D97-AF65-F5344CB8AC3E}">
        <p14:creationId xmlns:p14="http://schemas.microsoft.com/office/powerpoint/2010/main" val="395495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Plot by Kyle Smith, University of Alaska Fairbanks</a:t>
            </a:r>
          </a:p>
          <a:p>
            <a:r>
              <a:rPr lang="en-US" dirty="0"/>
              <a:t>Cumulative gaps = ts_gap_length (in seconds)</a:t>
            </a:r>
          </a:p>
          <a:p>
            <a:r>
              <a:rPr lang="en-US" dirty="0"/>
              <a:t>Increased number of gaps was the first sign that something bad was happening at the station</a:t>
            </a:r>
          </a:p>
        </p:txBody>
      </p:sp>
      <p:sp>
        <p:nvSpPr>
          <p:cNvPr id="4" name="Slide Number Placeholder 3"/>
          <p:cNvSpPr>
            <a:spLocks noGrp="1"/>
          </p:cNvSpPr>
          <p:nvPr>
            <p:ph type="sldNum" sz="quarter" idx="10"/>
          </p:nvPr>
        </p:nvSpPr>
        <p:spPr/>
        <p:txBody>
          <a:bodyPr/>
          <a:lstStyle/>
          <a:p>
            <a:fld id="{7E1A84E4-0142-7D4A-9B63-FCB0255C1FEA}" type="slidenum">
              <a:rPr lang="en-US"/>
              <a:t>30</a:t>
            </a:fld>
            <a:endParaRPr lang="en-US" dirty="0"/>
          </a:p>
        </p:txBody>
      </p:sp>
    </p:spTree>
    <p:extLst>
      <p:ext uri="{BB962C8B-B14F-4D97-AF65-F5344CB8AC3E}">
        <p14:creationId xmlns:p14="http://schemas.microsoft.com/office/powerpoint/2010/main" val="2903138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Antenna still had sight line to the radio receiver, so it kept sending until the station lost power</a:t>
            </a:r>
          </a:p>
          <a:p>
            <a:r>
              <a:rPr lang="en-US" dirty="0"/>
              <a:t>The increasing number of gaps was the first indication that the station needed a service visit</a:t>
            </a:r>
          </a:p>
        </p:txBody>
      </p:sp>
      <p:sp>
        <p:nvSpPr>
          <p:cNvPr id="4" name="Slide Number Placeholder 3"/>
          <p:cNvSpPr>
            <a:spLocks noGrp="1"/>
          </p:cNvSpPr>
          <p:nvPr>
            <p:ph type="sldNum" sz="quarter" idx="10"/>
          </p:nvPr>
        </p:nvSpPr>
        <p:spPr/>
        <p:txBody>
          <a:bodyPr/>
          <a:lstStyle/>
          <a:p>
            <a:fld id="{7E1A84E4-0142-7D4A-9B63-FCB0255C1FEA}" type="slidenum">
              <a:rPr lang="en-US"/>
              <a:t>31</a:t>
            </a:fld>
            <a:endParaRPr lang="en-US" dirty="0"/>
          </a:p>
        </p:txBody>
      </p:sp>
    </p:spTree>
    <p:extLst>
      <p:ext uri="{BB962C8B-B14F-4D97-AF65-F5344CB8AC3E}">
        <p14:creationId xmlns:p14="http://schemas.microsoft.com/office/powerpoint/2010/main" val="2236621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a:t>33</a:t>
            </a:fld>
            <a:endParaRPr lang="en-US" dirty="0"/>
          </a:p>
        </p:txBody>
      </p:sp>
    </p:spTree>
    <p:extLst>
      <p:ext uri="{BB962C8B-B14F-4D97-AF65-F5344CB8AC3E}">
        <p14:creationId xmlns:p14="http://schemas.microsoft.com/office/powerpoint/2010/main" val="8365184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1A84E4-0142-7D4A-9B63-FCB0255C1FEA}" type="slidenum">
              <a:rPr lang="en-US"/>
              <a:t>35</a:t>
            </a:fld>
            <a:endParaRPr lang="en-US" dirty="0"/>
          </a:p>
        </p:txBody>
      </p:sp>
    </p:spTree>
    <p:extLst>
      <p:ext uri="{BB962C8B-B14F-4D97-AF65-F5344CB8AC3E}">
        <p14:creationId xmlns:p14="http://schemas.microsoft.com/office/powerpoint/2010/main" val="125204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STS-2, mass at stops= 12.7 volts = 127 counts</a:t>
            </a:r>
          </a:p>
          <a:p>
            <a:endParaRPr lang="en-US"/>
          </a:p>
        </p:txBody>
      </p:sp>
      <p:sp>
        <p:nvSpPr>
          <p:cNvPr id="4" name="Slide Number Placeholder 3"/>
          <p:cNvSpPr>
            <a:spLocks noGrp="1"/>
          </p:cNvSpPr>
          <p:nvPr>
            <p:ph type="sldNum" sz="quarter" idx="10"/>
          </p:nvPr>
        </p:nvSpPr>
        <p:spPr/>
        <p:txBody>
          <a:bodyPr/>
          <a:lstStyle/>
          <a:p>
            <a:fld id="{7E1A84E4-0142-7D4A-9B63-FCB0255C1FEA}" type="slidenum">
              <a:rPr lang="en-US"/>
              <a:t>36</a:t>
            </a:fld>
            <a:endParaRPr lang="en-US" dirty="0"/>
          </a:p>
        </p:txBody>
      </p:sp>
    </p:spTree>
    <p:extLst>
      <p:ext uri="{BB962C8B-B14F-4D97-AF65-F5344CB8AC3E}">
        <p14:creationId xmlns:p14="http://schemas.microsoft.com/office/powerpoint/2010/main" val="29736659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Max_stalta : rolling window of 3 second and 30 seconds</a:t>
            </a:r>
          </a:p>
        </p:txBody>
      </p:sp>
      <p:sp>
        <p:nvSpPr>
          <p:cNvPr id="4" name="Slide Number Placeholder 3"/>
          <p:cNvSpPr>
            <a:spLocks noGrp="1"/>
          </p:cNvSpPr>
          <p:nvPr>
            <p:ph type="sldNum" sz="quarter" idx="10"/>
          </p:nvPr>
        </p:nvSpPr>
        <p:spPr/>
        <p:txBody>
          <a:bodyPr/>
          <a:lstStyle/>
          <a:p>
            <a:fld id="{7E1A84E4-0142-7D4A-9B63-FCB0255C1FEA}" type="slidenum">
              <a:rPr lang="en-US"/>
              <a:t>38</a:t>
            </a:fld>
            <a:endParaRPr lang="en-US" dirty="0"/>
          </a:p>
        </p:txBody>
      </p:sp>
    </p:spTree>
    <p:extLst>
      <p:ext uri="{BB962C8B-B14F-4D97-AF65-F5344CB8AC3E}">
        <p14:creationId xmlns:p14="http://schemas.microsoft.com/office/powerpoint/2010/main" val="2547632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MUSTANG is just one of several web services implementations available at IRIS: FDSNWS, IRISWS, PH5WS</a:t>
            </a:r>
          </a:p>
        </p:txBody>
      </p:sp>
      <p:sp>
        <p:nvSpPr>
          <p:cNvPr id="4" name="Slide Number Placeholder 3"/>
          <p:cNvSpPr>
            <a:spLocks noGrp="1"/>
          </p:cNvSpPr>
          <p:nvPr>
            <p:ph type="sldNum" sz="quarter" idx="10"/>
          </p:nvPr>
        </p:nvSpPr>
        <p:spPr/>
        <p:txBody>
          <a:bodyPr/>
          <a:lstStyle/>
          <a:p>
            <a:fld id="{7E1A84E4-0142-7D4A-9B63-FCB0255C1FEA}" type="slidenum">
              <a:rPr lang="en-US"/>
              <a:t>3</a:t>
            </a:fld>
            <a:endParaRPr lang="en-US" dirty="0"/>
          </a:p>
        </p:txBody>
      </p:sp>
    </p:spTree>
    <p:extLst>
      <p:ext uri="{BB962C8B-B14F-4D97-AF65-F5344CB8AC3E}">
        <p14:creationId xmlns:p14="http://schemas.microsoft.com/office/powerpoint/2010/main" val="25454995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STS-2</a:t>
            </a:r>
          </a:p>
          <a:p>
            <a:endParaRPr lang="en-US"/>
          </a:p>
        </p:txBody>
      </p:sp>
      <p:sp>
        <p:nvSpPr>
          <p:cNvPr id="4" name="Slide Number Placeholder 3"/>
          <p:cNvSpPr>
            <a:spLocks noGrp="1"/>
          </p:cNvSpPr>
          <p:nvPr>
            <p:ph type="sldNum" sz="quarter" idx="10"/>
          </p:nvPr>
        </p:nvSpPr>
        <p:spPr/>
        <p:txBody>
          <a:bodyPr/>
          <a:lstStyle/>
          <a:p>
            <a:fld id="{7E1A84E4-0142-7D4A-9B63-FCB0255C1FEA}" type="slidenum">
              <a:rPr lang="en-US"/>
              <a:t>39</a:t>
            </a:fld>
            <a:endParaRPr lang="en-US" dirty="0"/>
          </a:p>
        </p:txBody>
      </p:sp>
    </p:spTree>
    <p:extLst>
      <p:ext uri="{BB962C8B-B14F-4D97-AF65-F5344CB8AC3E}">
        <p14:creationId xmlns:p14="http://schemas.microsoft.com/office/powerpoint/2010/main" val="40097713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1A84E4-0142-7D4A-9B63-FCB0255C1FEA}" type="slidenum">
              <a:rPr lang="en-US"/>
              <a:t>41</a:t>
            </a:fld>
            <a:endParaRPr lang="en-US" dirty="0"/>
          </a:p>
        </p:txBody>
      </p:sp>
    </p:spTree>
    <p:extLst>
      <p:ext uri="{BB962C8B-B14F-4D97-AF65-F5344CB8AC3E}">
        <p14:creationId xmlns:p14="http://schemas.microsoft.com/office/powerpoint/2010/main" val="34139375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smtClean="0"/>
              <a:t>42</a:t>
            </a:fld>
            <a:endParaRPr lang="en-US" dirty="0"/>
          </a:p>
        </p:txBody>
      </p:sp>
    </p:spTree>
    <p:extLst>
      <p:ext uri="{BB962C8B-B14F-4D97-AF65-F5344CB8AC3E}">
        <p14:creationId xmlns:p14="http://schemas.microsoft.com/office/powerpoint/2010/main" val="24082492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orientation metadata changes:</a:t>
            </a:r>
          </a:p>
          <a:p>
            <a:r>
              <a:rPr lang="en-US"/>
              <a:t>10.BH1 343 -&gt; 340 degrees, 10.BH2 73 -&gt; 70 degrees</a:t>
            </a:r>
          </a:p>
          <a:p>
            <a:r>
              <a:rPr lang="en-US"/>
              <a:t>00.BH1 18 - &gt; 17, 00.BH2 -&gt; 108-107</a:t>
            </a:r>
          </a:p>
        </p:txBody>
      </p:sp>
      <p:sp>
        <p:nvSpPr>
          <p:cNvPr id="4" name="Slide Number Placeholder 3"/>
          <p:cNvSpPr>
            <a:spLocks noGrp="1"/>
          </p:cNvSpPr>
          <p:nvPr>
            <p:ph type="sldNum" sz="quarter" idx="10"/>
          </p:nvPr>
        </p:nvSpPr>
        <p:spPr/>
        <p:txBody>
          <a:bodyPr/>
          <a:lstStyle/>
          <a:p>
            <a:fld id="{7E1A84E4-0142-7D4A-9B63-FCB0255C1FEA}" type="slidenum">
              <a:rPr lang="en-US"/>
              <a:t>44</a:t>
            </a:fld>
            <a:endParaRPr lang="en-US" dirty="0"/>
          </a:p>
        </p:txBody>
      </p:sp>
    </p:spTree>
    <p:extLst>
      <p:ext uri="{BB962C8B-B14F-4D97-AF65-F5344CB8AC3E}">
        <p14:creationId xmlns:p14="http://schemas.microsoft.com/office/powerpoint/2010/main" val="35821956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Columns are metric specific</a:t>
            </a:r>
          </a:p>
        </p:txBody>
      </p:sp>
      <p:sp>
        <p:nvSpPr>
          <p:cNvPr id="4" name="Slide Number Placeholder 3"/>
          <p:cNvSpPr>
            <a:spLocks noGrp="1"/>
          </p:cNvSpPr>
          <p:nvPr>
            <p:ph type="sldNum" sz="quarter" idx="10"/>
          </p:nvPr>
        </p:nvSpPr>
        <p:spPr/>
        <p:txBody>
          <a:bodyPr/>
          <a:lstStyle/>
          <a:p>
            <a:fld id="{7E1A84E4-0142-7D4A-9B63-FCB0255C1FEA}" type="slidenum">
              <a:rPr lang="en-US"/>
              <a:t>46</a:t>
            </a:fld>
            <a:endParaRPr lang="en-US" dirty="0"/>
          </a:p>
        </p:txBody>
      </p:sp>
    </p:spTree>
    <p:extLst>
      <p:ext uri="{BB962C8B-B14F-4D97-AF65-F5344CB8AC3E}">
        <p14:creationId xmlns:p14="http://schemas.microsoft.com/office/powerpoint/2010/main" val="1632584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Quality is also an option, but we now only return results for “M” quality data</a:t>
            </a:r>
          </a:p>
        </p:txBody>
      </p:sp>
      <p:sp>
        <p:nvSpPr>
          <p:cNvPr id="4" name="Slide Number Placeholder 3"/>
          <p:cNvSpPr>
            <a:spLocks noGrp="1"/>
          </p:cNvSpPr>
          <p:nvPr>
            <p:ph type="sldNum" sz="quarter" idx="10"/>
          </p:nvPr>
        </p:nvSpPr>
        <p:spPr/>
        <p:txBody>
          <a:bodyPr/>
          <a:lstStyle/>
          <a:p>
            <a:fld id="{7E1A84E4-0142-7D4A-9B63-FCB0255C1FEA}" type="slidenum">
              <a:rPr lang="en-US"/>
              <a:t>49</a:t>
            </a:fld>
            <a:endParaRPr lang="en-US" dirty="0"/>
          </a:p>
        </p:txBody>
      </p:sp>
    </p:spTree>
    <p:extLst>
      <p:ext uri="{BB962C8B-B14F-4D97-AF65-F5344CB8AC3E}">
        <p14:creationId xmlns:p14="http://schemas.microsoft.com/office/powerpoint/2010/main" val="10599705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a:t>50</a:t>
            </a:fld>
            <a:endParaRPr lang="en-US" dirty="0"/>
          </a:p>
        </p:txBody>
      </p:sp>
    </p:spTree>
    <p:extLst>
      <p:ext uri="{BB962C8B-B14F-4D97-AF65-F5344CB8AC3E}">
        <p14:creationId xmlns:p14="http://schemas.microsoft.com/office/powerpoint/2010/main" val="15103354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a:t>51</a:t>
            </a:fld>
            <a:endParaRPr lang="en-US" dirty="0"/>
          </a:p>
        </p:txBody>
      </p:sp>
    </p:spTree>
    <p:extLst>
      <p:ext uri="{BB962C8B-B14F-4D97-AF65-F5344CB8AC3E}">
        <p14:creationId xmlns:p14="http://schemas.microsoft.com/office/powerpoint/2010/main" val="26485113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a:t>52</a:t>
            </a:fld>
            <a:endParaRPr lang="en-US" dirty="0"/>
          </a:p>
        </p:txBody>
      </p:sp>
    </p:spTree>
    <p:extLst>
      <p:ext uri="{BB962C8B-B14F-4D97-AF65-F5344CB8AC3E}">
        <p14:creationId xmlns:p14="http://schemas.microsoft.com/office/powerpoint/2010/main" val="22082125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opening the browser for the second example, change the dates and go through the format options</a:t>
            </a:r>
          </a:p>
        </p:txBody>
      </p:sp>
      <p:sp>
        <p:nvSpPr>
          <p:cNvPr id="4" name="Slide Number Placeholder 3"/>
          <p:cNvSpPr>
            <a:spLocks noGrp="1"/>
          </p:cNvSpPr>
          <p:nvPr>
            <p:ph type="sldNum" sz="quarter" idx="10"/>
          </p:nvPr>
        </p:nvSpPr>
        <p:spPr/>
        <p:txBody>
          <a:bodyPr/>
          <a:lstStyle/>
          <a:p>
            <a:fld id="{7E1A84E4-0142-7D4A-9B63-FCB0255C1FEA}" type="slidenum">
              <a:rPr lang="en-US"/>
              <a:t>55</a:t>
            </a:fld>
            <a:endParaRPr lang="en-US" dirty="0"/>
          </a:p>
        </p:txBody>
      </p:sp>
    </p:spTree>
    <p:extLst>
      <p:ext uri="{BB962C8B-B14F-4D97-AF65-F5344CB8AC3E}">
        <p14:creationId xmlns:p14="http://schemas.microsoft.com/office/powerpoint/2010/main" val="3863308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image to go to website, go through current list of all metrics</a:t>
            </a:r>
          </a:p>
        </p:txBody>
      </p:sp>
      <p:sp>
        <p:nvSpPr>
          <p:cNvPr id="4" name="Slide Number Placeholder 3"/>
          <p:cNvSpPr>
            <a:spLocks noGrp="1"/>
          </p:cNvSpPr>
          <p:nvPr>
            <p:ph type="sldNum" sz="quarter" idx="10"/>
          </p:nvPr>
        </p:nvSpPr>
        <p:spPr/>
        <p:txBody>
          <a:bodyPr/>
          <a:lstStyle/>
          <a:p>
            <a:fld id="{7E1A84E4-0142-7D4A-9B63-FCB0255C1FEA}" type="slidenum">
              <a:rPr lang="en-US"/>
              <a:t>5</a:t>
            </a:fld>
            <a:endParaRPr lang="en-US" dirty="0"/>
          </a:p>
        </p:txBody>
      </p:sp>
    </p:spTree>
    <p:extLst>
      <p:ext uri="{BB962C8B-B14F-4D97-AF65-F5344CB8AC3E}">
        <p14:creationId xmlns:p14="http://schemas.microsoft.com/office/powerpoint/2010/main" val="31382524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smtClean="0"/>
              <a:t>57</a:t>
            </a:fld>
            <a:endParaRPr lang="en-US" dirty="0"/>
          </a:p>
        </p:txBody>
      </p:sp>
    </p:spTree>
    <p:extLst>
      <p:ext uri="{BB962C8B-B14F-4D97-AF65-F5344CB8AC3E}">
        <p14:creationId xmlns:p14="http://schemas.microsoft.com/office/powerpoint/2010/main" val="6474958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max, min values using value_desc or value_asc</a:t>
            </a:r>
          </a:p>
          <a:p>
            <a:r>
              <a:rPr lang="en-US" dirty="0"/>
              <a:t>Sample_snr starts 30 seconds before the predicted P-arrival</a:t>
            </a:r>
          </a:p>
        </p:txBody>
      </p:sp>
      <p:sp>
        <p:nvSpPr>
          <p:cNvPr id="4" name="Slide Number Placeholder 3"/>
          <p:cNvSpPr>
            <a:spLocks noGrp="1"/>
          </p:cNvSpPr>
          <p:nvPr>
            <p:ph type="sldNum" sz="quarter" idx="10"/>
          </p:nvPr>
        </p:nvSpPr>
        <p:spPr/>
        <p:txBody>
          <a:bodyPr/>
          <a:lstStyle/>
          <a:p>
            <a:fld id="{7E1A84E4-0142-7D4A-9B63-FCB0255C1FEA}" type="slidenum">
              <a:rPr lang="en-US" smtClean="0"/>
              <a:t>58</a:t>
            </a:fld>
            <a:endParaRPr lang="en-US" dirty="0"/>
          </a:p>
        </p:txBody>
      </p:sp>
    </p:spTree>
    <p:extLst>
      <p:ext uri="{BB962C8B-B14F-4D97-AF65-F5344CB8AC3E}">
        <p14:creationId xmlns:p14="http://schemas.microsoft.com/office/powerpoint/2010/main" val="5012222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URL builders do not have all options available, but are provided as a learning tool and for quick on—off queries. </a:t>
            </a:r>
          </a:p>
        </p:txBody>
      </p:sp>
      <p:sp>
        <p:nvSpPr>
          <p:cNvPr id="4" name="Slide Number Placeholder 3"/>
          <p:cNvSpPr>
            <a:spLocks noGrp="1"/>
          </p:cNvSpPr>
          <p:nvPr>
            <p:ph type="sldNum" sz="quarter" idx="10"/>
          </p:nvPr>
        </p:nvSpPr>
        <p:spPr/>
        <p:txBody>
          <a:bodyPr/>
          <a:lstStyle/>
          <a:p>
            <a:fld id="{7E1A84E4-0142-7D4A-9B63-FCB0255C1FEA}" type="slidenum">
              <a:rPr lang="en-US"/>
              <a:t>59</a:t>
            </a:fld>
            <a:endParaRPr lang="en-US" dirty="0"/>
          </a:p>
        </p:txBody>
      </p:sp>
    </p:spTree>
    <p:extLst>
      <p:ext uri="{BB962C8B-B14F-4D97-AF65-F5344CB8AC3E}">
        <p14:creationId xmlns:p14="http://schemas.microsoft.com/office/powerpoint/2010/main" val="40691050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ttp://service.iris.edu/mustang/noise-psd/1/query?net=TA&amp;sta=109C&amp;loc=--&amp;cha=BHZ&amp;quality=M&amp;starttime=2018-01-14&amp;endtime=2018-01-15&amp;correct=true&amp;format=plot&amp;plot.period.min=0.1&amp;plot.period.max=180&amp;plot.power.min=-210&amp;plot.power.max=-50&amp;plot.model=hide</a:t>
            </a:r>
          </a:p>
        </p:txBody>
      </p:sp>
      <p:sp>
        <p:nvSpPr>
          <p:cNvPr id="4" name="Slide Number Placeholder 3"/>
          <p:cNvSpPr>
            <a:spLocks noGrp="1"/>
          </p:cNvSpPr>
          <p:nvPr>
            <p:ph type="sldNum" sz="quarter" idx="10"/>
          </p:nvPr>
        </p:nvSpPr>
        <p:spPr/>
        <p:txBody>
          <a:bodyPr/>
          <a:lstStyle/>
          <a:p>
            <a:fld id="{7E1A84E4-0142-7D4A-9B63-FCB0255C1FEA}" type="slidenum">
              <a:rPr lang="en-US"/>
              <a:t>64</a:t>
            </a:fld>
            <a:endParaRPr lang="en-US" dirty="0"/>
          </a:p>
        </p:txBody>
      </p:sp>
    </p:spTree>
    <p:extLst>
      <p:ext uri="{BB962C8B-B14F-4D97-AF65-F5344CB8AC3E}">
        <p14:creationId xmlns:p14="http://schemas.microsoft.com/office/powerpoint/2010/main" val="38201813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E1A84E4-0142-7D4A-9B63-FCB0255C1FEA}" type="slidenum">
              <a:rPr lang="en-US"/>
              <a:t>65</a:t>
            </a:fld>
            <a:endParaRPr lang="en-US" dirty="0"/>
          </a:p>
        </p:txBody>
      </p:sp>
    </p:spTree>
    <p:extLst>
      <p:ext uri="{BB962C8B-B14F-4D97-AF65-F5344CB8AC3E}">
        <p14:creationId xmlns:p14="http://schemas.microsoft.com/office/powerpoint/2010/main" val="20109952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Frequency distribution</a:t>
            </a:r>
          </a:p>
          <a:p>
            <a:r>
              <a:rPr lang="en-US" sz="1200" kern="1200" dirty="0">
                <a:solidFill>
                  <a:schemeClr val="tx1"/>
                </a:solidFill>
                <a:effectLst/>
                <a:latin typeface="+mn-lt"/>
                <a:ea typeface="+mn-ea"/>
                <a:cs typeface="+mn-cs"/>
              </a:rPr>
              <a:t>http://service.iris.edu/mustang/noise-psd/1/query?net=TA&amp;sta=109C&amp;loc=--&amp;cha=BHZ&amp;quality=M&amp;starttime=2018-01-14&amp;endtime=2018-01-15&amp;correct=true&amp;format=plot&amp;plot.period.min=0.1&amp;plot.period.max=180&amp;plot.power.min=-210&amp;plot.power.max=-50&amp;plot.model=hide</a:t>
            </a:r>
          </a:p>
        </p:txBody>
      </p:sp>
      <p:sp>
        <p:nvSpPr>
          <p:cNvPr id="4" name="Slide Number Placeholder 3"/>
          <p:cNvSpPr>
            <a:spLocks noGrp="1"/>
          </p:cNvSpPr>
          <p:nvPr>
            <p:ph type="sldNum" sz="quarter" idx="10"/>
          </p:nvPr>
        </p:nvSpPr>
        <p:spPr/>
        <p:txBody>
          <a:bodyPr/>
          <a:lstStyle/>
          <a:p>
            <a:fld id="{7E1A84E4-0142-7D4A-9B63-FCB0255C1FEA}" type="slidenum">
              <a:rPr lang="en-US"/>
              <a:t>66</a:t>
            </a:fld>
            <a:endParaRPr lang="en-US" dirty="0"/>
          </a:p>
        </p:txBody>
      </p:sp>
    </p:spTree>
    <p:extLst>
      <p:ext uri="{BB962C8B-B14F-4D97-AF65-F5344CB8AC3E}">
        <p14:creationId xmlns:p14="http://schemas.microsoft.com/office/powerpoint/2010/main" val="27636391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47*365 days =  17155 PSDs as input into this PSD plot</a:t>
            </a:r>
          </a:p>
          <a:p>
            <a:endParaRPr lang="en-US" dirty="0"/>
          </a:p>
          <a:p>
            <a:r>
              <a:rPr lang="en-US" dirty="0"/>
              <a:t>http://service.iris.edu/mustang/noise-pdf/1/query?net=TA&amp;sta=109C&amp;loc=--&amp;cha=BHZ&amp;quality=M&amp;starttime=2017-07-01&amp;endtime=2018-07-01&amp;format=plot&amp;plot.interpolation=bicubic&amp;plot.scale.display=show&amp;plot.period.min=0.1&amp;plot.period.max=200&amp;plot.power.min=-225&amp;plot.power.max=-50&amp;nodata=404</a:t>
            </a:r>
          </a:p>
        </p:txBody>
      </p:sp>
      <p:sp>
        <p:nvSpPr>
          <p:cNvPr id="4" name="Slide Number Placeholder 3"/>
          <p:cNvSpPr>
            <a:spLocks noGrp="1"/>
          </p:cNvSpPr>
          <p:nvPr>
            <p:ph type="sldNum" sz="quarter" idx="10"/>
          </p:nvPr>
        </p:nvSpPr>
        <p:spPr/>
        <p:txBody>
          <a:bodyPr/>
          <a:lstStyle/>
          <a:p>
            <a:fld id="{7E1A84E4-0142-7D4A-9B63-FCB0255C1FEA}" type="slidenum">
              <a:rPr lang="en-US"/>
              <a:t>67</a:t>
            </a:fld>
            <a:endParaRPr lang="en-US" dirty="0"/>
          </a:p>
        </p:txBody>
      </p:sp>
    </p:spTree>
    <p:extLst>
      <p:ext uri="{BB962C8B-B14F-4D97-AF65-F5344CB8AC3E}">
        <p14:creationId xmlns:p14="http://schemas.microsoft.com/office/powerpoint/2010/main" val="27933548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http://service.iris.edu/mustang/noise-pdf/1/query?net=UU&amp;sta=BCE&amp;loc=01&amp;cha=EHZ&amp;quality=M&amp;starttime=2018-01-01&amp;endtime=2018-06-01&amp;format=plot&amp;plot.interpolation=</a:t>
            </a:r>
            <a:r>
              <a:rPr lang="en-US" sz="1200" kern="1200" dirty="0" err="1">
                <a:solidFill>
                  <a:schemeClr val="tx1"/>
                </a:solidFill>
                <a:effectLst/>
                <a:latin typeface="+mn-lt"/>
                <a:ea typeface="+mn-ea"/>
                <a:cs typeface="+mn-cs"/>
              </a:rPr>
              <a:t>bicubic&amp;plot.power.min</a:t>
            </a:r>
            <a:r>
              <a:rPr lang="en-US" sz="1200" kern="1200" dirty="0">
                <a:solidFill>
                  <a:schemeClr val="tx1"/>
                </a:solidFill>
                <a:effectLst/>
                <a:latin typeface="+mn-lt"/>
                <a:ea typeface="+mn-ea"/>
                <a:cs typeface="+mn-cs"/>
              </a:rPr>
              <a:t>=-210&amp;plot.power.max=-50&amp;nodata=404</a:t>
            </a:r>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a:t>71</a:t>
            </a:fld>
            <a:endParaRPr lang="en-US" dirty="0"/>
          </a:p>
        </p:txBody>
      </p:sp>
    </p:spTree>
    <p:extLst>
      <p:ext uri="{BB962C8B-B14F-4D97-AF65-F5344CB8AC3E}">
        <p14:creationId xmlns:p14="http://schemas.microsoft.com/office/powerpoint/2010/main" val="35683180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PDF plots from PQLX, not MUSTANG </a:t>
            </a:r>
          </a:p>
          <a:p>
            <a:r>
              <a:rPr lang="en-US"/>
              <a:t>Slides modified from a presentation by Rick Benson</a:t>
            </a:r>
          </a:p>
        </p:txBody>
      </p:sp>
      <p:sp>
        <p:nvSpPr>
          <p:cNvPr id="4" name="Slide Number Placeholder 3"/>
          <p:cNvSpPr>
            <a:spLocks noGrp="1"/>
          </p:cNvSpPr>
          <p:nvPr>
            <p:ph type="sldNum" sz="quarter" idx="10"/>
          </p:nvPr>
        </p:nvSpPr>
        <p:spPr/>
        <p:txBody>
          <a:bodyPr/>
          <a:lstStyle/>
          <a:p>
            <a:fld id="{7E1A84E4-0142-7D4A-9B63-FCB0255C1FEA}" type="slidenum">
              <a:rPr lang="en-US"/>
              <a:t>73</a:t>
            </a:fld>
            <a:endParaRPr lang="en-US"/>
          </a:p>
        </p:txBody>
      </p:sp>
    </p:spTree>
    <p:extLst>
      <p:ext uri="{BB962C8B-B14F-4D97-AF65-F5344CB8AC3E}">
        <p14:creationId xmlns:p14="http://schemas.microsoft.com/office/powerpoint/2010/main" val="13409850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ttp://service.iris.edu/mustang/noise-pdf/1/query?net=TA&amp;sta=G24K&amp;loc=--&amp;cha=BHZ&amp;quality=M&amp;starttime=2017-05-29&amp;endtime=2017-05-30&amp;format=plot&amp;plot.minmodemax=hide&amp;plot.interpolation=bicubic&amp;plot.period.min=0.1&amp;plot.period.max=100&amp;plot.power.min=-225&amp;plot.power.max=-50&amp;plot.scale.display=show&amp;nodata=404</a:t>
            </a:r>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a:t>77</a:t>
            </a:fld>
            <a:endParaRPr lang="en-US" dirty="0"/>
          </a:p>
        </p:txBody>
      </p:sp>
    </p:spTree>
    <p:extLst>
      <p:ext uri="{BB962C8B-B14F-4D97-AF65-F5344CB8AC3E}">
        <p14:creationId xmlns:p14="http://schemas.microsoft.com/office/powerpoint/2010/main" val="3951962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Arrival at IRIS = write to our BUD (Buffer of Uniform Data), which is our place to store near real time data before it is archived</a:t>
            </a:r>
          </a:p>
          <a:p>
            <a:r>
              <a:rPr lang="en-US" dirty="0"/>
              <a:t>There are several reasons why data might arrive at IRIS but not get archived; #1 is that there is no metadata corresponding to the data</a:t>
            </a:r>
          </a:p>
        </p:txBody>
      </p:sp>
      <p:sp>
        <p:nvSpPr>
          <p:cNvPr id="4" name="Slide Number Placeholder 3"/>
          <p:cNvSpPr>
            <a:spLocks noGrp="1"/>
          </p:cNvSpPr>
          <p:nvPr>
            <p:ph type="sldNum" sz="quarter" idx="10"/>
          </p:nvPr>
        </p:nvSpPr>
        <p:spPr/>
        <p:txBody>
          <a:bodyPr/>
          <a:lstStyle/>
          <a:p>
            <a:fld id="{7E1A84E4-0142-7D4A-9B63-FCB0255C1FEA}" type="slidenum">
              <a:rPr lang="en-US"/>
              <a:t>8</a:t>
            </a:fld>
            <a:endParaRPr lang="en-US" dirty="0"/>
          </a:p>
        </p:txBody>
      </p:sp>
    </p:spTree>
    <p:extLst>
      <p:ext uri="{BB962C8B-B14F-4D97-AF65-F5344CB8AC3E}">
        <p14:creationId xmlns:p14="http://schemas.microsoft.com/office/powerpoint/2010/main" val="17758217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ervice.iris.edu/mustang/noise-pdf/1/query?net=TA&amp;sta=G24K&amp;loc=--&amp;cha=BHZ&amp;quality=M&amp;starttime=2017-05-29&amp;endtime=2017-05-30&amp;format=plot&amp;plot.minmodemax=hide&amp;plot.interpolation=bicubic&amp;plot.period.min=0.1&amp;plot.period.max=100&amp;plot.power.min=-225&amp;plot.power.max=-50&amp;nodata=404</a:t>
            </a:r>
          </a:p>
        </p:txBody>
      </p:sp>
      <p:sp>
        <p:nvSpPr>
          <p:cNvPr id="4" name="Slide Number Placeholder 3"/>
          <p:cNvSpPr>
            <a:spLocks noGrp="1"/>
          </p:cNvSpPr>
          <p:nvPr>
            <p:ph type="sldNum" sz="quarter" idx="10"/>
          </p:nvPr>
        </p:nvSpPr>
        <p:spPr/>
        <p:txBody>
          <a:bodyPr/>
          <a:lstStyle/>
          <a:p>
            <a:fld id="{7E1A84E4-0142-7D4A-9B63-FCB0255C1FEA}" type="slidenum">
              <a:rPr lang="en-US"/>
              <a:t>78</a:t>
            </a:fld>
            <a:endParaRPr lang="en-US" dirty="0"/>
          </a:p>
        </p:txBody>
      </p:sp>
    </p:spTree>
    <p:extLst>
      <p:ext uri="{BB962C8B-B14F-4D97-AF65-F5344CB8AC3E}">
        <p14:creationId xmlns:p14="http://schemas.microsoft.com/office/powerpoint/2010/main" val="31609403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ervice.iris.edu/mustang/noise-pdf/1/query?net=TA&amp;sta=G24K&amp;loc=--&amp;cha=BHZ&amp;quality=M&amp;starttime=2017-05-29&amp;endtime=2017-05-30&amp;format=plot&amp;plot.minmodemax=hide&amp;plot.interpolation=bicubic&amp;plot.period.min=0.1&amp;plot.period.max=100&amp;plot.power.min=-225&amp;plot.power.max=-50&amp;nodata=404</a:t>
            </a:r>
          </a:p>
        </p:txBody>
      </p:sp>
      <p:sp>
        <p:nvSpPr>
          <p:cNvPr id="4" name="Slide Number Placeholder 3"/>
          <p:cNvSpPr>
            <a:spLocks noGrp="1"/>
          </p:cNvSpPr>
          <p:nvPr>
            <p:ph type="sldNum" sz="quarter" idx="10"/>
          </p:nvPr>
        </p:nvSpPr>
        <p:spPr/>
        <p:txBody>
          <a:bodyPr/>
          <a:lstStyle/>
          <a:p>
            <a:fld id="{7E1A84E4-0142-7D4A-9B63-FCB0255C1FEA}" type="slidenum">
              <a:rPr lang="en-US"/>
              <a:t>79</a:t>
            </a:fld>
            <a:endParaRPr lang="en-US" dirty="0"/>
          </a:p>
        </p:txBody>
      </p:sp>
    </p:spTree>
    <p:extLst>
      <p:ext uri="{BB962C8B-B14F-4D97-AF65-F5344CB8AC3E}">
        <p14:creationId xmlns:p14="http://schemas.microsoft.com/office/powerpoint/2010/main" val="36852272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ervice.iris.edu/mustang/noise-pdf/1/query?net=TA&amp;sta=G24K&amp;loc=--&amp;cha=BHZ&amp;quality=M&amp;starttime=2017-05-29&amp;endtime=2017-05-30&amp;format=plot&amp;plot.minmodemax=hide&amp;plot.interpolation=bicubic&amp;plot.period.min=0.1&amp;plot.period.max=100&amp;plot.power.min=-225&amp;plot.power.max=-50&amp;nodata=404</a:t>
            </a:r>
          </a:p>
        </p:txBody>
      </p:sp>
      <p:sp>
        <p:nvSpPr>
          <p:cNvPr id="4" name="Slide Number Placeholder 3"/>
          <p:cNvSpPr>
            <a:spLocks noGrp="1"/>
          </p:cNvSpPr>
          <p:nvPr>
            <p:ph type="sldNum" sz="quarter" idx="10"/>
          </p:nvPr>
        </p:nvSpPr>
        <p:spPr/>
        <p:txBody>
          <a:bodyPr/>
          <a:lstStyle/>
          <a:p>
            <a:fld id="{7E1A84E4-0142-7D4A-9B63-FCB0255C1FEA}" type="slidenum">
              <a:rPr lang="en-US"/>
              <a:t>80</a:t>
            </a:fld>
            <a:endParaRPr lang="en-US" dirty="0"/>
          </a:p>
        </p:txBody>
      </p:sp>
    </p:spTree>
    <p:extLst>
      <p:ext uri="{BB962C8B-B14F-4D97-AF65-F5344CB8AC3E}">
        <p14:creationId xmlns:p14="http://schemas.microsoft.com/office/powerpoint/2010/main" val="21104473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ervice.iris.edu/mustang/noise-pdf/1/query?net=TA&amp;sta=G24K&amp;loc=--&amp;cha=BHZ&amp;quality=M&amp;starttime=2017-05-29&amp;endtime=2017-05-30&amp;format=plot&amp;plot.minmodemax=hide&amp;plot.interpolation=bicubic&amp;plot.period.min=0.1&amp;plot.period.max=100&amp;plot.power.min=-225&amp;plot.power.max=-50&amp;nodata=404</a:t>
            </a:r>
          </a:p>
        </p:txBody>
      </p:sp>
      <p:sp>
        <p:nvSpPr>
          <p:cNvPr id="4" name="Slide Number Placeholder 3"/>
          <p:cNvSpPr>
            <a:spLocks noGrp="1"/>
          </p:cNvSpPr>
          <p:nvPr>
            <p:ph type="sldNum" sz="quarter" idx="10"/>
          </p:nvPr>
        </p:nvSpPr>
        <p:spPr/>
        <p:txBody>
          <a:bodyPr/>
          <a:lstStyle/>
          <a:p>
            <a:fld id="{7E1A84E4-0142-7D4A-9B63-FCB0255C1FEA}" type="slidenum">
              <a:rPr lang="en-US"/>
              <a:t>81</a:t>
            </a:fld>
            <a:endParaRPr lang="en-US" dirty="0"/>
          </a:p>
        </p:txBody>
      </p:sp>
    </p:spTree>
    <p:extLst>
      <p:ext uri="{BB962C8B-B14F-4D97-AF65-F5344CB8AC3E}">
        <p14:creationId xmlns:p14="http://schemas.microsoft.com/office/powerpoint/2010/main" val="26336177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ervice.iris.edu/mustang/noise-pdf/1/query?net=TA&amp;sta=G24K&amp;loc=--&amp;cha=BHZ&amp;quality=M&amp;starttime=2017-05-29&amp;endtime=2017-05-30&amp;format=plot&amp;plot.minmodemax=hide&amp;plot.interpolation=bicubic&amp;plot.period.min=0.1&amp;plot.period.max=100&amp;plot.power.min=-225&amp;plot.power.max=-50&amp;nodata=404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Nanometrics Trillium 120 Sec Response/Quanterra 330</a:t>
            </a:r>
          </a:p>
        </p:txBody>
      </p:sp>
      <p:sp>
        <p:nvSpPr>
          <p:cNvPr id="4" name="Slide Number Placeholder 3"/>
          <p:cNvSpPr>
            <a:spLocks noGrp="1"/>
          </p:cNvSpPr>
          <p:nvPr>
            <p:ph type="sldNum" sz="quarter" idx="10"/>
          </p:nvPr>
        </p:nvSpPr>
        <p:spPr/>
        <p:txBody>
          <a:bodyPr/>
          <a:lstStyle/>
          <a:p>
            <a:fld id="{7E1A84E4-0142-7D4A-9B63-FCB0255C1FEA}" type="slidenum">
              <a:rPr lang="en-US"/>
              <a:t>82</a:t>
            </a:fld>
            <a:endParaRPr lang="en-US" dirty="0"/>
          </a:p>
        </p:txBody>
      </p:sp>
    </p:spTree>
    <p:extLst>
      <p:ext uri="{BB962C8B-B14F-4D97-AF65-F5344CB8AC3E}">
        <p14:creationId xmlns:p14="http://schemas.microsoft.com/office/powerpoint/2010/main" val="26354541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a:t>83</a:t>
            </a:fld>
            <a:endParaRPr lang="en-US" dirty="0"/>
          </a:p>
        </p:txBody>
      </p:sp>
    </p:spTree>
    <p:extLst>
      <p:ext uri="{BB962C8B-B14F-4D97-AF65-F5344CB8AC3E}">
        <p14:creationId xmlns:p14="http://schemas.microsoft.com/office/powerpoint/2010/main" val="9354667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Island station in Alaska, likely subject ot high winds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typical of TA station noise levels</a:t>
            </a:r>
          </a:p>
        </p:txBody>
      </p:sp>
      <p:sp>
        <p:nvSpPr>
          <p:cNvPr id="4" name="Slide Number Placeholder 3"/>
          <p:cNvSpPr>
            <a:spLocks noGrp="1"/>
          </p:cNvSpPr>
          <p:nvPr>
            <p:ph type="sldNum" sz="quarter" idx="10"/>
          </p:nvPr>
        </p:nvSpPr>
        <p:spPr/>
        <p:txBody>
          <a:bodyPr/>
          <a:lstStyle/>
          <a:p>
            <a:fld id="{7E1A84E4-0142-7D4A-9B63-FCB0255C1FEA}" type="slidenum">
              <a:rPr lang="en-US"/>
              <a:t>84</a:t>
            </a:fld>
            <a:endParaRPr lang="en-US" dirty="0"/>
          </a:p>
        </p:txBody>
      </p:sp>
    </p:spTree>
    <p:extLst>
      <p:ext uri="{BB962C8B-B14F-4D97-AF65-F5344CB8AC3E}">
        <p14:creationId xmlns:p14="http://schemas.microsoft.com/office/powerpoint/2010/main" val="32995245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a:t>85</a:t>
            </a:fld>
            <a:endParaRPr lang="en-US" dirty="0"/>
          </a:p>
        </p:txBody>
      </p:sp>
    </p:spTree>
    <p:extLst>
      <p:ext uri="{BB962C8B-B14F-4D97-AF65-F5344CB8AC3E}">
        <p14:creationId xmlns:p14="http://schemas.microsoft.com/office/powerpoint/2010/main" val="10324017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Waveform plots are at different scales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empirical metric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also a dead_channel _exp metric that fits an exponential curve to the PDF, but that metric will likely be retired in the near future</a:t>
            </a:r>
          </a:p>
        </p:txBody>
      </p:sp>
      <p:sp>
        <p:nvSpPr>
          <p:cNvPr id="4" name="Slide Number Placeholder 3"/>
          <p:cNvSpPr>
            <a:spLocks noGrp="1"/>
          </p:cNvSpPr>
          <p:nvPr>
            <p:ph type="sldNum" sz="quarter" idx="10"/>
          </p:nvPr>
        </p:nvSpPr>
        <p:spPr/>
        <p:txBody>
          <a:bodyPr/>
          <a:lstStyle/>
          <a:p>
            <a:fld id="{7E1A84E4-0142-7D4A-9B63-FCB0255C1FEA}" type="slidenum">
              <a:rPr lang="en-US"/>
              <a:t>86</a:t>
            </a:fld>
            <a:endParaRPr lang="en-US" dirty="0"/>
          </a:p>
        </p:txBody>
      </p:sp>
    </p:spTree>
    <p:extLst>
      <p:ext uri="{BB962C8B-B14F-4D97-AF65-F5344CB8AC3E}">
        <p14:creationId xmlns:p14="http://schemas.microsoft.com/office/powerpoint/2010/main" val="21293739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a:t>87</a:t>
            </a:fld>
            <a:endParaRPr lang="en-US" dirty="0"/>
          </a:p>
        </p:txBody>
      </p:sp>
    </p:spTree>
    <p:extLst>
      <p:ext uri="{BB962C8B-B14F-4D97-AF65-F5344CB8AC3E}">
        <p14:creationId xmlns:p14="http://schemas.microsoft.com/office/powerpoint/2010/main" val="814640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instantaneous measurements, so the start and end dates are the same. The lddate is when it is loaded into the database (later than the measurement time)</a:t>
            </a:r>
          </a:p>
          <a:p>
            <a:r>
              <a:rPr lang="en-US" dirty="0"/>
              <a:t>Example of using a list for metrics in a MUSTANG query</a:t>
            </a:r>
          </a:p>
        </p:txBody>
      </p:sp>
      <p:sp>
        <p:nvSpPr>
          <p:cNvPr id="4" name="Slide Number Placeholder 3"/>
          <p:cNvSpPr>
            <a:spLocks noGrp="1"/>
          </p:cNvSpPr>
          <p:nvPr>
            <p:ph type="sldNum" sz="quarter" idx="10"/>
          </p:nvPr>
        </p:nvSpPr>
        <p:spPr/>
        <p:txBody>
          <a:bodyPr/>
          <a:lstStyle/>
          <a:p>
            <a:fld id="{7E1A84E4-0142-7D4A-9B63-FCB0255C1FEA}" type="slidenum">
              <a:rPr lang="en-US"/>
              <a:t>9</a:t>
            </a:fld>
            <a:endParaRPr lang="en-US" dirty="0"/>
          </a:p>
        </p:txBody>
      </p:sp>
    </p:spTree>
    <p:extLst>
      <p:ext uri="{BB962C8B-B14F-4D97-AF65-F5344CB8AC3E}">
        <p14:creationId xmlns:p14="http://schemas.microsoft.com/office/powerpoint/2010/main" val="10751895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a:t>88</a:t>
            </a:fld>
            <a:endParaRPr lang="en-US" dirty="0"/>
          </a:p>
        </p:txBody>
      </p:sp>
    </p:spTree>
    <p:extLst>
      <p:ext uri="{BB962C8B-B14F-4D97-AF65-F5344CB8AC3E}">
        <p14:creationId xmlns:p14="http://schemas.microsoft.com/office/powerpoint/2010/main" val="3806193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Upper New York State</a:t>
            </a:r>
          </a:p>
        </p:txBody>
      </p:sp>
      <p:sp>
        <p:nvSpPr>
          <p:cNvPr id="4" name="Slide Number Placeholder 3"/>
          <p:cNvSpPr>
            <a:spLocks noGrp="1"/>
          </p:cNvSpPr>
          <p:nvPr>
            <p:ph type="sldNum" sz="quarter" idx="10"/>
          </p:nvPr>
        </p:nvSpPr>
        <p:spPr/>
        <p:txBody>
          <a:bodyPr/>
          <a:lstStyle/>
          <a:p>
            <a:fld id="{7E1A84E4-0142-7D4A-9B63-FCB0255C1FEA}" type="slidenum">
              <a:rPr lang="en-US"/>
              <a:t>89</a:t>
            </a:fld>
            <a:endParaRPr lang="en-US" dirty="0"/>
          </a:p>
        </p:txBody>
      </p:sp>
    </p:spTree>
    <p:extLst>
      <p:ext uri="{BB962C8B-B14F-4D97-AF65-F5344CB8AC3E}">
        <p14:creationId xmlns:p14="http://schemas.microsoft.com/office/powerpoint/2010/main" val="3980591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a:t>90</a:t>
            </a:fld>
            <a:endParaRPr lang="en-US" dirty="0"/>
          </a:p>
        </p:txBody>
      </p:sp>
    </p:spTree>
    <p:extLst>
      <p:ext uri="{BB962C8B-B14F-4D97-AF65-F5344CB8AC3E}">
        <p14:creationId xmlns:p14="http://schemas.microsoft.com/office/powerpoint/2010/main" val="34160938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a:t>91</a:t>
            </a:fld>
            <a:endParaRPr lang="en-US" dirty="0"/>
          </a:p>
        </p:txBody>
      </p:sp>
    </p:spTree>
    <p:extLst>
      <p:ext uri="{BB962C8B-B14F-4D97-AF65-F5344CB8AC3E}">
        <p14:creationId xmlns:p14="http://schemas.microsoft.com/office/powerpoint/2010/main" val="25529750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only specify one target</a:t>
            </a:r>
          </a:p>
          <a:p>
            <a:r>
              <a:rPr lang="en-US" dirty="0"/>
              <a:t>By years for all years the station channel was operating</a:t>
            </a:r>
          </a:p>
        </p:txBody>
      </p:sp>
      <p:sp>
        <p:nvSpPr>
          <p:cNvPr id="4" name="Slide Number Placeholder 3"/>
          <p:cNvSpPr>
            <a:spLocks noGrp="1"/>
          </p:cNvSpPr>
          <p:nvPr>
            <p:ph type="sldNum" sz="quarter" idx="10"/>
          </p:nvPr>
        </p:nvSpPr>
        <p:spPr/>
        <p:txBody>
          <a:bodyPr/>
          <a:lstStyle/>
          <a:p>
            <a:fld id="{7E1A84E4-0142-7D4A-9B63-FCB0255C1FEA}" type="slidenum">
              <a:rPr lang="en-US"/>
              <a:t>95</a:t>
            </a:fld>
            <a:endParaRPr lang="en-US" dirty="0"/>
          </a:p>
        </p:txBody>
      </p:sp>
    </p:spTree>
    <p:extLst>
      <p:ext uri="{BB962C8B-B14F-4D97-AF65-F5344CB8AC3E}">
        <p14:creationId xmlns:p14="http://schemas.microsoft.com/office/powerpoint/2010/main" val="31530743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only specify one target</a:t>
            </a:r>
          </a:p>
          <a:p>
            <a:r>
              <a:rPr lang="en-US" dirty="0"/>
              <a:t>By years for all years the station channel was operating</a:t>
            </a:r>
          </a:p>
        </p:txBody>
      </p:sp>
      <p:sp>
        <p:nvSpPr>
          <p:cNvPr id="4" name="Slide Number Placeholder 3"/>
          <p:cNvSpPr>
            <a:spLocks noGrp="1"/>
          </p:cNvSpPr>
          <p:nvPr>
            <p:ph type="sldNum" sz="quarter" idx="10"/>
          </p:nvPr>
        </p:nvSpPr>
        <p:spPr/>
        <p:txBody>
          <a:bodyPr/>
          <a:lstStyle/>
          <a:p>
            <a:fld id="{7E1A84E4-0142-7D4A-9B63-FCB0255C1FEA}" type="slidenum">
              <a:rPr lang="en-US"/>
              <a:t>96</a:t>
            </a:fld>
            <a:endParaRPr lang="en-US" dirty="0"/>
          </a:p>
        </p:txBody>
      </p:sp>
    </p:spTree>
    <p:extLst>
      <p:ext uri="{BB962C8B-B14F-4D97-AF65-F5344CB8AC3E}">
        <p14:creationId xmlns:p14="http://schemas.microsoft.com/office/powerpoint/2010/main" val="9701852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Default view if you only specify station</a:t>
            </a:r>
          </a:p>
        </p:txBody>
      </p:sp>
      <p:sp>
        <p:nvSpPr>
          <p:cNvPr id="4" name="Slide Number Placeholder 3"/>
          <p:cNvSpPr>
            <a:spLocks noGrp="1"/>
          </p:cNvSpPr>
          <p:nvPr>
            <p:ph type="sldNum" sz="quarter" idx="10"/>
          </p:nvPr>
        </p:nvSpPr>
        <p:spPr/>
        <p:txBody>
          <a:bodyPr/>
          <a:lstStyle/>
          <a:p>
            <a:fld id="{7E1A84E4-0142-7D4A-9B63-FCB0255C1FEA}" type="slidenum">
              <a:rPr lang="en-US"/>
              <a:t>97</a:t>
            </a:fld>
            <a:endParaRPr lang="en-US" dirty="0"/>
          </a:p>
        </p:txBody>
      </p:sp>
    </p:spTree>
    <p:extLst>
      <p:ext uri="{BB962C8B-B14F-4D97-AF65-F5344CB8AC3E}">
        <p14:creationId xmlns:p14="http://schemas.microsoft.com/office/powerpoint/2010/main" val="38733488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month for all months in the year</a:t>
            </a:r>
          </a:p>
        </p:txBody>
      </p:sp>
      <p:sp>
        <p:nvSpPr>
          <p:cNvPr id="4" name="Slide Number Placeholder 3"/>
          <p:cNvSpPr>
            <a:spLocks noGrp="1"/>
          </p:cNvSpPr>
          <p:nvPr>
            <p:ph type="sldNum" sz="quarter" idx="10"/>
          </p:nvPr>
        </p:nvSpPr>
        <p:spPr/>
        <p:txBody>
          <a:bodyPr/>
          <a:lstStyle/>
          <a:p>
            <a:fld id="{7E1A84E4-0142-7D4A-9B63-FCB0255C1FEA}" type="slidenum">
              <a:rPr lang="en-US"/>
              <a:t>98</a:t>
            </a:fld>
            <a:endParaRPr lang="en-US" dirty="0"/>
          </a:p>
        </p:txBody>
      </p:sp>
    </p:spTree>
    <p:extLst>
      <p:ext uri="{BB962C8B-B14F-4D97-AF65-F5344CB8AC3E}">
        <p14:creationId xmlns:p14="http://schemas.microsoft.com/office/powerpoint/2010/main" val="14696802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link and demonstrate</a:t>
            </a:r>
          </a:p>
        </p:txBody>
      </p:sp>
      <p:sp>
        <p:nvSpPr>
          <p:cNvPr id="4" name="Slide Number Placeholder 3"/>
          <p:cNvSpPr>
            <a:spLocks noGrp="1"/>
          </p:cNvSpPr>
          <p:nvPr>
            <p:ph type="sldNum" sz="quarter" idx="10"/>
          </p:nvPr>
        </p:nvSpPr>
        <p:spPr/>
        <p:txBody>
          <a:bodyPr/>
          <a:lstStyle/>
          <a:p>
            <a:fld id="{7E1A84E4-0142-7D4A-9B63-FCB0255C1FEA}" type="slidenum">
              <a:rPr lang="en-US"/>
              <a:t>99</a:t>
            </a:fld>
            <a:endParaRPr lang="en-US" dirty="0"/>
          </a:p>
        </p:txBody>
      </p:sp>
    </p:spTree>
    <p:extLst>
      <p:ext uri="{BB962C8B-B14F-4D97-AF65-F5344CB8AC3E}">
        <p14:creationId xmlns:p14="http://schemas.microsoft.com/office/powerpoint/2010/main" val="29370870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day for all days in the month</a:t>
            </a:r>
          </a:p>
        </p:txBody>
      </p:sp>
      <p:sp>
        <p:nvSpPr>
          <p:cNvPr id="4" name="Slide Number Placeholder 3"/>
          <p:cNvSpPr>
            <a:spLocks noGrp="1"/>
          </p:cNvSpPr>
          <p:nvPr>
            <p:ph type="sldNum" sz="quarter" idx="10"/>
          </p:nvPr>
        </p:nvSpPr>
        <p:spPr/>
        <p:txBody>
          <a:bodyPr/>
          <a:lstStyle/>
          <a:p>
            <a:fld id="{7E1A84E4-0142-7D4A-9B63-FCB0255C1FEA}" type="slidenum">
              <a:rPr lang="en-US"/>
              <a:t>100</a:t>
            </a:fld>
            <a:endParaRPr lang="en-US" dirty="0"/>
          </a:p>
        </p:txBody>
      </p:sp>
    </p:spTree>
    <p:extLst>
      <p:ext uri="{BB962C8B-B14F-4D97-AF65-F5344CB8AC3E}">
        <p14:creationId xmlns:p14="http://schemas.microsoft.com/office/powerpoint/2010/main" val="962685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a:t>10</a:t>
            </a:fld>
            <a:endParaRPr lang="en-US" dirty="0"/>
          </a:p>
        </p:txBody>
      </p:sp>
    </p:spTree>
    <p:extLst>
      <p:ext uri="{BB962C8B-B14F-4D97-AF65-F5344CB8AC3E}">
        <p14:creationId xmlns:p14="http://schemas.microsoft.com/office/powerpoint/2010/main" val="5177755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day for all days in the week</a:t>
            </a:r>
          </a:p>
          <a:p>
            <a:r>
              <a:rPr lang="en-US" dirty="0"/>
              <a:t>Week starts on Sunday</a:t>
            </a:r>
          </a:p>
        </p:txBody>
      </p:sp>
      <p:sp>
        <p:nvSpPr>
          <p:cNvPr id="4" name="Slide Number Placeholder 3"/>
          <p:cNvSpPr>
            <a:spLocks noGrp="1"/>
          </p:cNvSpPr>
          <p:nvPr>
            <p:ph type="sldNum" sz="quarter" idx="10"/>
          </p:nvPr>
        </p:nvSpPr>
        <p:spPr/>
        <p:txBody>
          <a:bodyPr/>
          <a:lstStyle/>
          <a:p>
            <a:fld id="{7E1A84E4-0142-7D4A-9B63-FCB0255C1FEA}" type="slidenum">
              <a:rPr lang="en-US"/>
              <a:t>101</a:t>
            </a:fld>
            <a:endParaRPr lang="en-US" dirty="0"/>
          </a:p>
        </p:txBody>
      </p:sp>
    </p:spTree>
    <p:extLst>
      <p:ext uri="{BB962C8B-B14F-4D97-AF65-F5344CB8AC3E}">
        <p14:creationId xmlns:p14="http://schemas.microsoft.com/office/powerpoint/2010/main" val="11395598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smtClean="0"/>
              <a:t>103</a:t>
            </a:fld>
            <a:endParaRPr lang="en-US" dirty="0"/>
          </a:p>
        </p:txBody>
      </p:sp>
    </p:spTree>
    <p:extLst>
      <p:ext uri="{BB962C8B-B14F-4D97-AF65-F5344CB8AC3E}">
        <p14:creationId xmlns:p14="http://schemas.microsoft.com/office/powerpoint/2010/main" val="17344779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link, then change to &amp;cha=BH?,HH?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also specify stations</a:t>
            </a:r>
          </a:p>
          <a:p>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smtClean="0"/>
              <a:t>104</a:t>
            </a:fld>
            <a:endParaRPr lang="en-US" dirty="0"/>
          </a:p>
        </p:txBody>
      </p:sp>
    </p:spTree>
    <p:extLst>
      <p:ext uri="{BB962C8B-B14F-4D97-AF65-F5344CB8AC3E}">
        <p14:creationId xmlns:p14="http://schemas.microsoft.com/office/powerpoint/2010/main" val="31898778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link, change interval to week</a:t>
            </a:r>
          </a:p>
        </p:txBody>
      </p:sp>
      <p:sp>
        <p:nvSpPr>
          <p:cNvPr id="4" name="Slide Number Placeholder 3"/>
          <p:cNvSpPr>
            <a:spLocks noGrp="1"/>
          </p:cNvSpPr>
          <p:nvPr>
            <p:ph type="sldNum" sz="quarter" idx="10"/>
          </p:nvPr>
        </p:nvSpPr>
        <p:spPr/>
        <p:txBody>
          <a:bodyPr/>
          <a:lstStyle/>
          <a:p>
            <a:fld id="{7E1A84E4-0142-7D4A-9B63-FCB0255C1FEA}" type="slidenum">
              <a:rPr lang="en-US" smtClean="0"/>
              <a:t>105</a:t>
            </a:fld>
            <a:endParaRPr lang="en-US" dirty="0"/>
          </a:p>
        </p:txBody>
      </p:sp>
    </p:spTree>
    <p:extLst>
      <p:ext uri="{BB962C8B-B14F-4D97-AF65-F5344CB8AC3E}">
        <p14:creationId xmlns:p14="http://schemas.microsoft.com/office/powerpoint/2010/main" val="19747074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Endtime behavior</a:t>
            </a:r>
          </a:p>
        </p:txBody>
      </p:sp>
      <p:sp>
        <p:nvSpPr>
          <p:cNvPr id="4" name="Slide Number Placeholder 3"/>
          <p:cNvSpPr>
            <a:spLocks noGrp="1"/>
          </p:cNvSpPr>
          <p:nvPr>
            <p:ph type="sldNum" sz="quarter" idx="10"/>
          </p:nvPr>
        </p:nvSpPr>
        <p:spPr/>
        <p:txBody>
          <a:bodyPr/>
          <a:lstStyle/>
          <a:p>
            <a:fld id="{7E1A84E4-0142-7D4A-9B63-FCB0255C1FEA}" type="slidenum">
              <a:rPr lang="en-US" smtClean="0"/>
              <a:t>106</a:t>
            </a:fld>
            <a:endParaRPr lang="en-US" dirty="0"/>
          </a:p>
        </p:txBody>
      </p:sp>
    </p:spTree>
    <p:extLst>
      <p:ext uri="{BB962C8B-B14F-4D97-AF65-F5344CB8AC3E}">
        <p14:creationId xmlns:p14="http://schemas.microsoft.com/office/powerpoint/2010/main" val="33198884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smtClean="0"/>
              <a:t>107</a:t>
            </a:fld>
            <a:endParaRPr lang="en-US" dirty="0"/>
          </a:p>
        </p:txBody>
      </p:sp>
    </p:spTree>
    <p:extLst>
      <p:ext uri="{BB962C8B-B14F-4D97-AF65-F5344CB8AC3E}">
        <p14:creationId xmlns:p14="http://schemas.microsoft.com/office/powerpoint/2010/main" val="16595307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Demonstrate at crunch USArray page</a:t>
            </a:r>
          </a:p>
        </p:txBody>
      </p:sp>
      <p:sp>
        <p:nvSpPr>
          <p:cNvPr id="4" name="Slide Number Placeholder 3"/>
          <p:cNvSpPr>
            <a:spLocks noGrp="1"/>
          </p:cNvSpPr>
          <p:nvPr>
            <p:ph type="sldNum" sz="quarter" idx="10"/>
          </p:nvPr>
        </p:nvSpPr>
        <p:spPr/>
        <p:txBody>
          <a:bodyPr/>
          <a:lstStyle/>
          <a:p>
            <a:fld id="{7E1A84E4-0142-7D4A-9B63-FCB0255C1FEA}" type="slidenum">
              <a:rPr lang="en-US" smtClean="0"/>
              <a:t>109</a:t>
            </a:fld>
            <a:endParaRPr lang="en-US" dirty="0"/>
          </a:p>
        </p:txBody>
      </p:sp>
    </p:spTree>
    <p:extLst>
      <p:ext uri="{BB962C8B-B14F-4D97-AF65-F5344CB8AC3E}">
        <p14:creationId xmlns:p14="http://schemas.microsoft.com/office/powerpoint/2010/main" val="85321825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Demonstrate at crunch USArray page</a:t>
            </a:r>
          </a:p>
        </p:txBody>
      </p:sp>
      <p:sp>
        <p:nvSpPr>
          <p:cNvPr id="4" name="Slide Number Placeholder 3"/>
          <p:cNvSpPr>
            <a:spLocks noGrp="1"/>
          </p:cNvSpPr>
          <p:nvPr>
            <p:ph type="sldNum" sz="quarter" idx="10"/>
          </p:nvPr>
        </p:nvSpPr>
        <p:spPr/>
        <p:txBody>
          <a:bodyPr/>
          <a:lstStyle/>
          <a:p>
            <a:fld id="{7E1A84E4-0142-7D4A-9B63-FCB0255C1FEA}" type="slidenum">
              <a:rPr lang="en-US" smtClean="0"/>
              <a:t>110</a:t>
            </a:fld>
            <a:endParaRPr lang="en-US" dirty="0"/>
          </a:p>
        </p:txBody>
      </p:sp>
    </p:spTree>
    <p:extLst>
      <p:ext uri="{BB962C8B-B14F-4D97-AF65-F5344CB8AC3E}">
        <p14:creationId xmlns:p14="http://schemas.microsoft.com/office/powerpoint/2010/main" val="1742265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Demonstrate at crunch USArray page</a:t>
            </a:r>
          </a:p>
        </p:txBody>
      </p:sp>
      <p:sp>
        <p:nvSpPr>
          <p:cNvPr id="4" name="Slide Number Placeholder 3"/>
          <p:cNvSpPr>
            <a:spLocks noGrp="1"/>
          </p:cNvSpPr>
          <p:nvPr>
            <p:ph type="sldNum" sz="quarter" idx="10"/>
          </p:nvPr>
        </p:nvSpPr>
        <p:spPr/>
        <p:txBody>
          <a:bodyPr/>
          <a:lstStyle/>
          <a:p>
            <a:fld id="{7E1A84E4-0142-7D4A-9B63-FCB0255C1FEA}" type="slidenum">
              <a:rPr lang="en-US" smtClean="0"/>
              <a:t>111</a:t>
            </a:fld>
            <a:endParaRPr lang="en-US" dirty="0"/>
          </a:p>
        </p:txBody>
      </p:sp>
    </p:spTree>
    <p:extLst>
      <p:ext uri="{BB962C8B-B14F-4D97-AF65-F5344CB8AC3E}">
        <p14:creationId xmlns:p14="http://schemas.microsoft.com/office/powerpoint/2010/main" val="10835611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Demonstrate at crunch USArray page</a:t>
            </a:r>
          </a:p>
        </p:txBody>
      </p:sp>
      <p:sp>
        <p:nvSpPr>
          <p:cNvPr id="4" name="Slide Number Placeholder 3"/>
          <p:cNvSpPr>
            <a:spLocks noGrp="1"/>
          </p:cNvSpPr>
          <p:nvPr>
            <p:ph type="sldNum" sz="quarter" idx="10"/>
          </p:nvPr>
        </p:nvSpPr>
        <p:spPr/>
        <p:txBody>
          <a:bodyPr/>
          <a:lstStyle/>
          <a:p>
            <a:fld id="{7E1A84E4-0142-7D4A-9B63-FCB0255C1FEA}" type="slidenum">
              <a:rPr lang="en-US" smtClean="0"/>
              <a:t>112</a:t>
            </a:fld>
            <a:endParaRPr lang="en-US" dirty="0"/>
          </a:p>
        </p:txBody>
      </p:sp>
    </p:spTree>
    <p:extLst>
      <p:ext uri="{BB962C8B-B14F-4D97-AF65-F5344CB8AC3E}">
        <p14:creationId xmlns:p14="http://schemas.microsoft.com/office/powerpoint/2010/main" val="3401574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a:t>11</a:t>
            </a:fld>
            <a:endParaRPr lang="en-US" dirty="0"/>
          </a:p>
        </p:txBody>
      </p:sp>
    </p:spTree>
    <p:extLst>
      <p:ext uri="{BB962C8B-B14F-4D97-AF65-F5344CB8AC3E}">
        <p14:creationId xmlns:p14="http://schemas.microsoft.com/office/powerpoint/2010/main" val="33760632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Demonstrate at crunch USArray page</a:t>
            </a:r>
          </a:p>
        </p:txBody>
      </p:sp>
      <p:sp>
        <p:nvSpPr>
          <p:cNvPr id="4" name="Slide Number Placeholder 3"/>
          <p:cNvSpPr>
            <a:spLocks noGrp="1"/>
          </p:cNvSpPr>
          <p:nvPr>
            <p:ph type="sldNum" sz="quarter" idx="10"/>
          </p:nvPr>
        </p:nvSpPr>
        <p:spPr/>
        <p:txBody>
          <a:bodyPr/>
          <a:lstStyle/>
          <a:p>
            <a:fld id="{7E1A84E4-0142-7D4A-9B63-FCB0255C1FEA}" type="slidenum">
              <a:rPr lang="en-US" smtClean="0"/>
              <a:t>113</a:t>
            </a:fld>
            <a:endParaRPr lang="en-US" dirty="0"/>
          </a:p>
        </p:txBody>
      </p:sp>
    </p:spTree>
    <p:extLst>
      <p:ext uri="{BB962C8B-B14F-4D97-AF65-F5344CB8AC3E}">
        <p14:creationId xmlns:p14="http://schemas.microsoft.com/office/powerpoint/2010/main" val="33338554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Demonstrate at crunch USArray page</a:t>
            </a:r>
          </a:p>
        </p:txBody>
      </p:sp>
      <p:sp>
        <p:nvSpPr>
          <p:cNvPr id="4" name="Slide Number Placeholder 3"/>
          <p:cNvSpPr>
            <a:spLocks noGrp="1"/>
          </p:cNvSpPr>
          <p:nvPr>
            <p:ph type="sldNum" sz="quarter" idx="10"/>
          </p:nvPr>
        </p:nvSpPr>
        <p:spPr/>
        <p:txBody>
          <a:bodyPr/>
          <a:lstStyle/>
          <a:p>
            <a:fld id="{7E1A84E4-0142-7D4A-9B63-FCB0255C1FEA}" type="slidenum">
              <a:rPr lang="en-US" smtClean="0"/>
              <a:t>114</a:t>
            </a:fld>
            <a:endParaRPr lang="en-US" dirty="0"/>
          </a:p>
        </p:txBody>
      </p:sp>
    </p:spTree>
    <p:extLst>
      <p:ext uri="{BB962C8B-B14F-4D97-AF65-F5344CB8AC3E}">
        <p14:creationId xmlns:p14="http://schemas.microsoft.com/office/powerpoint/2010/main" val="4143790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are no PSDs, then there is no plot displayed</a:t>
            </a:r>
          </a:p>
        </p:txBody>
      </p:sp>
      <p:sp>
        <p:nvSpPr>
          <p:cNvPr id="4" name="Slide Number Placeholder 3"/>
          <p:cNvSpPr>
            <a:spLocks noGrp="1"/>
          </p:cNvSpPr>
          <p:nvPr>
            <p:ph type="sldNum" sz="quarter" idx="10"/>
          </p:nvPr>
        </p:nvSpPr>
        <p:spPr/>
        <p:txBody>
          <a:bodyPr/>
          <a:lstStyle/>
          <a:p>
            <a:fld id="{7E1A84E4-0142-7D4A-9B63-FCB0255C1FEA}" type="slidenum">
              <a:rPr lang="en-US" smtClean="0"/>
              <a:t>115</a:t>
            </a:fld>
            <a:endParaRPr lang="en-US" dirty="0"/>
          </a:p>
        </p:txBody>
      </p:sp>
    </p:spTree>
    <p:extLst>
      <p:ext uri="{BB962C8B-B14F-4D97-AF65-F5344CB8AC3E}">
        <p14:creationId xmlns:p14="http://schemas.microsoft.com/office/powerpoint/2010/main" val="31929035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a:t>119</a:t>
            </a:fld>
            <a:endParaRPr lang="en-US" dirty="0"/>
          </a:p>
        </p:txBody>
      </p:sp>
    </p:spTree>
    <p:extLst>
      <p:ext uri="{BB962C8B-B14F-4D97-AF65-F5344CB8AC3E}">
        <p14:creationId xmlns:p14="http://schemas.microsoft.com/office/powerpoint/2010/main" val="36929734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a:t>120</a:t>
            </a:fld>
            <a:endParaRPr lang="en-US" dirty="0"/>
          </a:p>
        </p:txBody>
      </p:sp>
    </p:spTree>
    <p:extLst>
      <p:ext uri="{BB962C8B-B14F-4D97-AF65-F5344CB8AC3E}">
        <p14:creationId xmlns:p14="http://schemas.microsoft.com/office/powerpoint/2010/main" val="28315885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smtClean="0"/>
              <a:t>122</a:t>
            </a:fld>
            <a:endParaRPr lang="en-US" dirty="0"/>
          </a:p>
        </p:txBody>
      </p:sp>
    </p:spTree>
    <p:extLst>
      <p:ext uri="{BB962C8B-B14F-4D97-AF65-F5344CB8AC3E}">
        <p14:creationId xmlns:p14="http://schemas.microsoft.com/office/powerpoint/2010/main" val="4952191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Entire station history</a:t>
            </a:r>
          </a:p>
        </p:txBody>
      </p:sp>
      <p:sp>
        <p:nvSpPr>
          <p:cNvPr id="4" name="Slide Number Placeholder 3"/>
          <p:cNvSpPr>
            <a:spLocks noGrp="1"/>
          </p:cNvSpPr>
          <p:nvPr>
            <p:ph type="sldNum" sz="quarter" idx="10"/>
          </p:nvPr>
        </p:nvSpPr>
        <p:spPr/>
        <p:txBody>
          <a:bodyPr/>
          <a:lstStyle/>
          <a:p>
            <a:fld id="{7E1A84E4-0142-7D4A-9B63-FCB0255C1FEA}" type="slidenum">
              <a:rPr lang="en-US"/>
              <a:t>124</a:t>
            </a:fld>
            <a:endParaRPr lang="en-US" dirty="0"/>
          </a:p>
        </p:txBody>
      </p:sp>
    </p:spTree>
    <p:extLst>
      <p:ext uri="{BB962C8B-B14F-4D97-AF65-F5344CB8AC3E}">
        <p14:creationId xmlns:p14="http://schemas.microsoft.com/office/powerpoint/2010/main" val="25667474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1A84E4-0142-7D4A-9B63-FCB0255C1FEA}" type="slidenum">
              <a:rPr lang="en-US"/>
              <a:t>125</a:t>
            </a:fld>
            <a:endParaRPr lang="en-US" dirty="0"/>
          </a:p>
        </p:txBody>
      </p:sp>
    </p:spTree>
    <p:extLst>
      <p:ext uri="{BB962C8B-B14F-4D97-AF65-F5344CB8AC3E}">
        <p14:creationId xmlns:p14="http://schemas.microsoft.com/office/powerpoint/2010/main" val="204301289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1A84E4-0142-7D4A-9B63-FCB0255C1FEA}" type="slidenum">
              <a:rPr lang="en-US"/>
              <a:t>128</a:t>
            </a:fld>
            <a:endParaRPr lang="en-US" dirty="0"/>
          </a:p>
        </p:txBody>
      </p:sp>
    </p:spTree>
    <p:extLst>
      <p:ext uri="{BB962C8B-B14F-4D97-AF65-F5344CB8AC3E}">
        <p14:creationId xmlns:p14="http://schemas.microsoft.com/office/powerpoint/2010/main" val="21915567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1A84E4-0142-7D4A-9B63-FCB0255C1FEA}" type="slidenum">
              <a:rPr lang="en-US"/>
              <a:t>129</a:t>
            </a:fld>
            <a:endParaRPr lang="en-US" dirty="0"/>
          </a:p>
        </p:txBody>
      </p:sp>
    </p:spTree>
    <p:extLst>
      <p:ext uri="{BB962C8B-B14F-4D97-AF65-F5344CB8AC3E}">
        <p14:creationId xmlns:p14="http://schemas.microsoft.com/office/powerpoint/2010/main" val="4191157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a:t>12</a:t>
            </a:fld>
            <a:endParaRPr lang="en-US" dirty="0"/>
          </a:p>
        </p:txBody>
      </p:sp>
    </p:spTree>
    <p:extLst>
      <p:ext uri="{BB962C8B-B14F-4D97-AF65-F5344CB8AC3E}">
        <p14:creationId xmlns:p14="http://schemas.microsoft.com/office/powerpoint/2010/main" val="110725584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Wildcarded the station and location, it will use the PSDs from all the stations</a:t>
            </a:r>
          </a:p>
          <a:p>
            <a:r>
              <a:rPr lang="en-US" dirty="0"/>
              <a:t>This plot is for a year, July 2017- July 2018</a:t>
            </a:r>
          </a:p>
          <a:p>
            <a:r>
              <a:rPr lang="en-US" dirty="0"/>
              <a:t>View the most common noise levels across you network</a:t>
            </a:r>
          </a:p>
          <a:p>
            <a:r>
              <a:rPr lang="en-US" dirty="0"/>
              <a:t>Create noise models for station comparison</a:t>
            </a:r>
          </a:p>
        </p:txBody>
      </p:sp>
      <p:sp>
        <p:nvSpPr>
          <p:cNvPr id="4" name="Slide Number Placeholder 3"/>
          <p:cNvSpPr>
            <a:spLocks noGrp="1"/>
          </p:cNvSpPr>
          <p:nvPr>
            <p:ph type="sldNum" sz="quarter" idx="10"/>
          </p:nvPr>
        </p:nvSpPr>
        <p:spPr/>
        <p:txBody>
          <a:bodyPr/>
          <a:lstStyle/>
          <a:p>
            <a:fld id="{7E1A84E4-0142-7D4A-9B63-FCB0255C1FEA}" type="slidenum">
              <a:rPr lang="en-US"/>
              <a:t>130</a:t>
            </a:fld>
            <a:endParaRPr lang="en-US" dirty="0"/>
          </a:p>
        </p:txBody>
      </p:sp>
    </p:spTree>
    <p:extLst>
      <p:ext uri="{BB962C8B-B14F-4D97-AF65-F5344CB8AC3E}">
        <p14:creationId xmlns:p14="http://schemas.microsoft.com/office/powerpoint/2010/main" val="388446379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lists of targets also.</a:t>
            </a:r>
          </a:p>
        </p:txBody>
      </p:sp>
      <p:sp>
        <p:nvSpPr>
          <p:cNvPr id="4" name="Slide Number Placeholder 3"/>
          <p:cNvSpPr>
            <a:spLocks noGrp="1"/>
          </p:cNvSpPr>
          <p:nvPr>
            <p:ph type="sldNum" sz="quarter" idx="10"/>
          </p:nvPr>
        </p:nvSpPr>
        <p:spPr/>
        <p:txBody>
          <a:bodyPr/>
          <a:lstStyle/>
          <a:p>
            <a:fld id="{7E1A84E4-0142-7D4A-9B63-FCB0255C1FEA}" type="slidenum">
              <a:rPr lang="en-US"/>
              <a:t>131</a:t>
            </a:fld>
            <a:endParaRPr lang="en-US" dirty="0"/>
          </a:p>
        </p:txBody>
      </p:sp>
    </p:spTree>
    <p:extLst>
      <p:ext uri="{BB962C8B-B14F-4D97-AF65-F5344CB8AC3E}">
        <p14:creationId xmlns:p14="http://schemas.microsoft.com/office/powerpoint/2010/main" val="34509188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PDF plot, but with the histogram values hidden and just the min, mode, max curves displayed</a:t>
            </a:r>
          </a:p>
          <a:p>
            <a:r>
              <a:rPr lang="en-US"/>
              <a:t>These are numbers that can be output into text from the noise-pdf service</a:t>
            </a:r>
          </a:p>
          <a:p>
            <a:r>
              <a:rPr lang="en-US"/>
              <a:t>Not just min, mode, and max but also the mean, median, and arbitrary percentiles</a:t>
            </a:r>
          </a:p>
        </p:txBody>
      </p:sp>
      <p:sp>
        <p:nvSpPr>
          <p:cNvPr id="4" name="Slide Number Placeholder 3"/>
          <p:cNvSpPr>
            <a:spLocks noGrp="1"/>
          </p:cNvSpPr>
          <p:nvPr>
            <p:ph type="sldNum" sz="quarter" idx="10"/>
          </p:nvPr>
        </p:nvSpPr>
        <p:spPr/>
        <p:txBody>
          <a:bodyPr/>
          <a:lstStyle/>
          <a:p>
            <a:fld id="{7E1A84E4-0142-7D4A-9B63-FCB0255C1FEA}" type="slidenum">
              <a:rPr lang="en-US"/>
              <a:t>132</a:t>
            </a:fld>
            <a:endParaRPr lang="en-US" dirty="0"/>
          </a:p>
        </p:txBody>
      </p:sp>
    </p:spTree>
    <p:extLst>
      <p:ext uri="{BB962C8B-B14F-4D97-AF65-F5344CB8AC3E}">
        <p14:creationId xmlns:p14="http://schemas.microsoft.com/office/powerpoint/2010/main" val="75250313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a:t>140</a:t>
            </a:fld>
            <a:endParaRPr lang="en-US" dirty="0"/>
          </a:p>
        </p:txBody>
      </p:sp>
    </p:spTree>
    <p:extLst>
      <p:ext uri="{BB962C8B-B14F-4D97-AF65-F5344CB8AC3E}">
        <p14:creationId xmlns:p14="http://schemas.microsoft.com/office/powerpoint/2010/main" val="31207170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a:t>141</a:t>
            </a:fld>
            <a:endParaRPr lang="en-US" dirty="0"/>
          </a:p>
        </p:txBody>
      </p:sp>
    </p:spTree>
    <p:extLst>
      <p:ext uri="{BB962C8B-B14F-4D97-AF65-F5344CB8AC3E}">
        <p14:creationId xmlns:p14="http://schemas.microsoft.com/office/powerpoint/2010/main" val="236759942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1A84E4-0142-7D4A-9B63-FCB0255C1FEA}" type="slidenum">
              <a:rPr lang="en-US" smtClean="0"/>
              <a:t>146</a:t>
            </a:fld>
            <a:endParaRPr lang="en-US" dirty="0"/>
          </a:p>
        </p:txBody>
      </p:sp>
    </p:spTree>
    <p:extLst>
      <p:ext uri="{BB962C8B-B14F-4D97-AF65-F5344CB8AC3E}">
        <p14:creationId xmlns:p14="http://schemas.microsoft.com/office/powerpoint/2010/main" val="107114737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the plot chooses periods that are the closes match to what you asked for</a:t>
            </a:r>
          </a:p>
          <a:p>
            <a:r>
              <a:rPr lang="en-US"/>
              <a:t>Also added plot options to request for font size, y-axis limits, and linesize</a:t>
            </a:r>
          </a:p>
          <a:p>
            <a:r>
              <a:rPr lang="en-US" sz="1200" b="0" i="0" u="none" strike="noStrike" kern="1200">
                <a:solidFill>
                  <a:schemeClr val="tx1"/>
                </a:solidFill>
                <a:effectLst/>
                <a:latin typeface="+mn-lt"/>
                <a:ea typeface="+mn-ea"/>
                <a:cs typeface="+mn-cs"/>
              </a:rPr>
              <a:t>http://service.iris.edu/mustang/noise-mode-timeseries/1/query?target=N4.S44A..BHZ.M&amp;output=power&amp;format=plot&amp;periods=100&amp;plot.timeaxisfont.size=18&amp;plot.linewidth=1.5&amp;plot.legendfont.size=18&amp;plot.power.min=-200&amp;plot.power.max=-100&amp;plot.poweraxisfont.size=18&amp;plot.subtitlefont.size=18&amp;plot.titlefont.size=20&amp;plot.powerlabelfont.size=18</a:t>
            </a:r>
            <a:endParaRPr lang="en-US"/>
          </a:p>
        </p:txBody>
      </p:sp>
      <p:sp>
        <p:nvSpPr>
          <p:cNvPr id="4" name="Slide Number Placeholder 3"/>
          <p:cNvSpPr>
            <a:spLocks noGrp="1"/>
          </p:cNvSpPr>
          <p:nvPr>
            <p:ph type="sldNum" sz="quarter" idx="10"/>
          </p:nvPr>
        </p:nvSpPr>
        <p:spPr/>
        <p:txBody>
          <a:bodyPr/>
          <a:lstStyle/>
          <a:p>
            <a:fld id="{7E1A84E4-0142-7D4A-9B63-FCB0255C1FEA}" type="slidenum">
              <a:rPr lang="en-US"/>
              <a:t>151</a:t>
            </a:fld>
            <a:endParaRPr lang="en-US" dirty="0"/>
          </a:p>
        </p:txBody>
      </p:sp>
    </p:spTree>
    <p:extLst>
      <p:ext uri="{BB962C8B-B14F-4D97-AF65-F5344CB8AC3E}">
        <p14:creationId xmlns:p14="http://schemas.microsoft.com/office/powerpoint/2010/main" val="356090688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1A84E4-0142-7D4A-9B63-FCB0255C1FEA}" type="slidenum">
              <a:rPr lang="en-US"/>
              <a:t>152</a:t>
            </a:fld>
            <a:endParaRPr lang="en-US" dirty="0"/>
          </a:p>
        </p:txBody>
      </p:sp>
    </p:spTree>
    <p:extLst>
      <p:ext uri="{BB962C8B-B14F-4D97-AF65-F5344CB8AC3E}">
        <p14:creationId xmlns:p14="http://schemas.microsoft.com/office/powerpoint/2010/main" val="207406724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on link, show with default formatting, then show with default periods</a:t>
            </a:r>
          </a:p>
        </p:txBody>
      </p:sp>
      <p:sp>
        <p:nvSpPr>
          <p:cNvPr id="4" name="Slide Number Placeholder 3"/>
          <p:cNvSpPr>
            <a:spLocks noGrp="1"/>
          </p:cNvSpPr>
          <p:nvPr>
            <p:ph type="sldNum" sz="quarter" idx="10"/>
          </p:nvPr>
        </p:nvSpPr>
        <p:spPr/>
        <p:txBody>
          <a:bodyPr/>
          <a:lstStyle/>
          <a:p>
            <a:fld id="{7E1A84E4-0142-7D4A-9B63-FCB0255C1FEA}" type="slidenum">
              <a:rPr lang="en-US"/>
              <a:t>153</a:t>
            </a:fld>
            <a:endParaRPr lang="en-US" dirty="0"/>
          </a:p>
        </p:txBody>
      </p:sp>
    </p:spTree>
    <p:extLst>
      <p:ext uri="{BB962C8B-B14F-4D97-AF65-F5344CB8AC3E}">
        <p14:creationId xmlns:p14="http://schemas.microsoft.com/office/powerpoint/2010/main" val="238316830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noiseprofile_csvpipe output format from the noise-pdf service</a:t>
            </a:r>
          </a:p>
        </p:txBody>
      </p:sp>
      <p:sp>
        <p:nvSpPr>
          <p:cNvPr id="4" name="Slide Number Placeholder 3"/>
          <p:cNvSpPr>
            <a:spLocks noGrp="1"/>
          </p:cNvSpPr>
          <p:nvPr>
            <p:ph type="sldNum" sz="quarter" idx="10"/>
          </p:nvPr>
        </p:nvSpPr>
        <p:spPr/>
        <p:txBody>
          <a:bodyPr/>
          <a:lstStyle/>
          <a:p>
            <a:fld id="{7E1A84E4-0142-7D4A-9B63-FCB0255C1FEA}" type="slidenum">
              <a:rPr lang="en-US"/>
              <a:t>156</a:t>
            </a:fld>
            <a:endParaRPr lang="en-US" dirty="0"/>
          </a:p>
        </p:txBody>
      </p:sp>
    </p:spTree>
    <p:extLst>
      <p:ext uri="{BB962C8B-B14F-4D97-AF65-F5344CB8AC3E}">
        <p14:creationId xmlns:p14="http://schemas.microsoft.com/office/powerpoint/2010/main" val="1651471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05493"/>
        </a:solidFill>
        <a:effectLst/>
      </p:bgPr>
    </p:bg>
    <p:spTree>
      <p:nvGrpSpPr>
        <p:cNvPr id="1" name=""/>
        <p:cNvGrpSpPr/>
        <p:nvPr/>
      </p:nvGrpSpPr>
      <p:grpSpPr>
        <a:xfrm>
          <a:off x="0" y="0"/>
          <a:ext cx="0" cy="0"/>
          <a:chOff x="0" y="0"/>
          <a:chExt cx="0" cy="0"/>
        </a:xfrm>
      </p:grpSpPr>
      <p:sp>
        <p:nvSpPr>
          <p:cNvPr id="2143235" name="Rectangle 3"/>
          <p:cNvSpPr>
            <a:spLocks noGrp="1" noChangeArrowheads="1"/>
          </p:cNvSpPr>
          <p:nvPr>
            <p:ph type="ctrTitle"/>
          </p:nvPr>
        </p:nvSpPr>
        <p:spPr>
          <a:xfrm>
            <a:off x="838200" y="228600"/>
            <a:ext cx="7772400" cy="1143000"/>
          </a:xfrm>
        </p:spPr>
        <p:txBody>
          <a:bodyPr/>
          <a:lstStyle>
            <a:lvl1pPr>
              <a:defRPr>
                <a:solidFill>
                  <a:schemeClr val="bg1"/>
                </a:solidFill>
              </a:defRPr>
            </a:lvl1pPr>
          </a:lstStyle>
          <a:p>
            <a:r>
              <a:rPr lang="en-US"/>
              <a:t>Click to edit Master title style</a:t>
            </a:r>
          </a:p>
        </p:txBody>
      </p:sp>
      <p:sp>
        <p:nvSpPr>
          <p:cNvPr id="2143236" name="Rectangle 4"/>
          <p:cNvSpPr>
            <a:spLocks noGrp="1" noChangeArrowheads="1"/>
          </p:cNvSpPr>
          <p:nvPr>
            <p:ph type="subTitle" idx="1"/>
          </p:nvPr>
        </p:nvSpPr>
        <p:spPr>
          <a:xfrm>
            <a:off x="1371600" y="1676400"/>
            <a:ext cx="6400800" cy="1752600"/>
          </a:xfrm>
        </p:spPr>
        <p:txBody>
          <a:bodyPr/>
          <a:lstStyle>
            <a:lvl1pPr marL="0" indent="0" algn="ctr">
              <a:buFont typeface="Arial" pitchFamily="-109" charset="0"/>
              <a:buNone/>
              <a:defRPr>
                <a:solidFill>
                  <a:schemeClr val="bg1"/>
                </a:solidFill>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solidFill>
                  <a:schemeClr val="bg1"/>
                </a:solidFill>
              </a:defRPr>
            </a:lvl1pPr>
          </a:lstStyle>
          <a:p>
            <a:fld id="{52E182AD-17A0-D840-B9F0-20BB7A0EC6B4}" type="datetimeFigureOut">
              <a:rPr lang="en-US"/>
              <a:t>8/6/18</a:t>
            </a:fld>
            <a:endParaRPr lang="en-US" dirty="0"/>
          </a:p>
        </p:txBody>
      </p:sp>
      <p:sp>
        <p:nvSpPr>
          <p:cNvPr id="6" name="Rectangle 6"/>
          <p:cNvSpPr>
            <a:spLocks noGrp="1" noChangeArrowheads="1"/>
          </p:cNvSpPr>
          <p:nvPr>
            <p:ph type="ftr" sz="quarter" idx="11"/>
          </p:nvPr>
        </p:nvSpPr>
        <p:spPr/>
        <p:txBody>
          <a:bodyPr/>
          <a:lstStyle>
            <a:lvl1pPr>
              <a:defRPr>
                <a:solidFill>
                  <a:schemeClr val="bg1"/>
                </a:solidFill>
              </a:defRPr>
            </a:lvl1pPr>
          </a:lstStyle>
          <a:p>
            <a:endParaRPr lang="en-US" dirty="0"/>
          </a:p>
        </p:txBody>
      </p:sp>
      <p:sp>
        <p:nvSpPr>
          <p:cNvPr id="7" name="Rectangle 7"/>
          <p:cNvSpPr>
            <a:spLocks noGrp="1" noChangeArrowheads="1"/>
          </p:cNvSpPr>
          <p:nvPr>
            <p:ph type="sldNum" sz="quarter" idx="12"/>
          </p:nvPr>
        </p:nvSpPr>
        <p:spPr>
          <a:xfrm>
            <a:off x="6553200" y="6248400"/>
            <a:ext cx="1905000" cy="457200"/>
          </a:xfrm>
        </p:spPr>
        <p:txBody>
          <a:bodyPr/>
          <a:lstStyle>
            <a:lvl1pPr>
              <a:defRPr>
                <a:solidFill>
                  <a:schemeClr val="bg1"/>
                </a:solidFill>
              </a:defRPr>
            </a:lvl1pPr>
          </a:lstStyle>
          <a:p>
            <a:fld id="{8F1CD014-91F9-F641-B991-DA6A9FA414F9}" type="slidenum">
              <a:rPr/>
              <a:t>‹#›</a:t>
            </a:fld>
            <a:endParaRPr lang="en-US" dirty="0"/>
          </a:p>
        </p:txBody>
      </p:sp>
    </p:spTree>
    <p:extLst>
      <p:ext uri="{BB962C8B-B14F-4D97-AF65-F5344CB8AC3E}">
        <p14:creationId xmlns:p14="http://schemas.microsoft.com/office/powerpoint/2010/main" val="1492447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fld id="{52E182AD-17A0-D840-B9F0-20BB7A0EC6B4}" type="datetimeFigureOut">
              <a:rPr lang="en-US"/>
              <a:t>8/6/18</a:t>
            </a:fld>
            <a:endParaRPr lang="en-US" dirty="0"/>
          </a:p>
        </p:txBody>
      </p:sp>
      <p:sp>
        <p:nvSpPr>
          <p:cNvPr id="5" name="Rectangle 6"/>
          <p:cNvSpPr>
            <a:spLocks noGrp="1" noChangeArrowheads="1"/>
          </p:cNvSpPr>
          <p:nvPr>
            <p:ph type="ftr" sz="quarter" idx="11"/>
          </p:nvPr>
        </p:nvSpPr>
        <p:spPr>
          <a:ln/>
        </p:spPr>
        <p:txBody>
          <a:bodyPr/>
          <a:lstStyle>
            <a:lvl1pPr>
              <a:defRPr/>
            </a:lvl1pPr>
          </a:lstStyle>
          <a:p>
            <a:endParaRPr lang="en-US" dirty="0"/>
          </a:p>
        </p:txBody>
      </p:sp>
      <p:sp>
        <p:nvSpPr>
          <p:cNvPr id="6" name="Rectangle 7"/>
          <p:cNvSpPr>
            <a:spLocks noGrp="1" noChangeArrowheads="1"/>
          </p:cNvSpPr>
          <p:nvPr>
            <p:ph type="sldNum" sz="quarter" idx="12"/>
          </p:nvPr>
        </p:nvSpPr>
        <p:spPr>
          <a:ln/>
        </p:spPr>
        <p:txBody>
          <a:bodyPr/>
          <a:lstStyle>
            <a:lvl1pPr>
              <a:defRPr/>
            </a:lvl1pPr>
          </a:lstStyle>
          <a:p>
            <a:fld id="{8F1CD014-91F9-F641-B991-DA6A9FA414F9}" type="slidenum">
              <a:rPr/>
              <a:t>‹#›</a:t>
            </a:fld>
            <a:endParaRPr lang="en-US" dirty="0"/>
          </a:p>
        </p:txBody>
      </p:sp>
    </p:spTree>
    <p:extLst>
      <p:ext uri="{BB962C8B-B14F-4D97-AF65-F5344CB8AC3E}">
        <p14:creationId xmlns:p14="http://schemas.microsoft.com/office/powerpoint/2010/main" val="183429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066800"/>
            <a:ext cx="19431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066800"/>
            <a:ext cx="5676900" cy="4953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fld id="{52E182AD-17A0-D840-B9F0-20BB7A0EC6B4}" type="datetimeFigureOut">
              <a:rPr lang="en-US"/>
              <a:t>8/6/18</a:t>
            </a:fld>
            <a:endParaRPr lang="en-US" dirty="0"/>
          </a:p>
        </p:txBody>
      </p:sp>
      <p:sp>
        <p:nvSpPr>
          <p:cNvPr id="5" name="Rectangle 6"/>
          <p:cNvSpPr>
            <a:spLocks noGrp="1" noChangeArrowheads="1"/>
          </p:cNvSpPr>
          <p:nvPr>
            <p:ph type="ftr" sz="quarter" idx="11"/>
          </p:nvPr>
        </p:nvSpPr>
        <p:spPr>
          <a:ln/>
        </p:spPr>
        <p:txBody>
          <a:bodyPr/>
          <a:lstStyle>
            <a:lvl1pPr>
              <a:defRPr/>
            </a:lvl1pPr>
          </a:lstStyle>
          <a:p>
            <a:endParaRPr lang="en-US" dirty="0"/>
          </a:p>
        </p:txBody>
      </p:sp>
      <p:sp>
        <p:nvSpPr>
          <p:cNvPr id="6" name="Rectangle 7"/>
          <p:cNvSpPr>
            <a:spLocks noGrp="1" noChangeArrowheads="1"/>
          </p:cNvSpPr>
          <p:nvPr>
            <p:ph type="sldNum" sz="quarter" idx="12"/>
          </p:nvPr>
        </p:nvSpPr>
        <p:spPr>
          <a:ln/>
        </p:spPr>
        <p:txBody>
          <a:bodyPr/>
          <a:lstStyle>
            <a:lvl1pPr>
              <a:defRPr/>
            </a:lvl1pPr>
          </a:lstStyle>
          <a:p>
            <a:fld id="{8F1CD014-91F9-F641-B991-DA6A9FA414F9}" type="slidenum">
              <a:rPr/>
              <a:t>‹#›</a:t>
            </a:fld>
            <a:endParaRPr lang="en-US" dirty="0"/>
          </a:p>
        </p:txBody>
      </p:sp>
    </p:spTree>
    <p:extLst>
      <p:ext uri="{BB962C8B-B14F-4D97-AF65-F5344CB8AC3E}">
        <p14:creationId xmlns:p14="http://schemas.microsoft.com/office/powerpoint/2010/main" val="3761345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7772400" cy="1066800"/>
          </a:xfrm>
        </p:spPr>
        <p:txBody>
          <a:bodyPr/>
          <a:lstStyle/>
          <a:p>
            <a:r>
              <a:rPr lang="en-US"/>
              <a:t>Click to edit Master title style</a:t>
            </a:r>
          </a:p>
        </p:txBody>
      </p:sp>
      <p:sp>
        <p:nvSpPr>
          <p:cNvPr id="3" name="Text Placeholder 2"/>
          <p:cNvSpPr>
            <a:spLocks noGrp="1"/>
          </p:cNvSpPr>
          <p:nvPr>
            <p:ph type="body" sz="half" idx="1"/>
          </p:nvPr>
        </p:nvSpPr>
        <p:spPr>
          <a:xfrm>
            <a:off x="685800" y="2209800"/>
            <a:ext cx="3810000" cy="381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2209800"/>
            <a:ext cx="3810000" cy="3810000"/>
          </a:xfrm>
        </p:spPr>
        <p:txBody>
          <a:bodyPr/>
          <a:lstStyle/>
          <a:p>
            <a:pPr lvl="0"/>
            <a:r>
              <a:rPr lang="en-US" noProof="0" dirty="0"/>
              <a:t>Click icon to add chart</a:t>
            </a:r>
          </a:p>
        </p:txBody>
      </p:sp>
      <p:sp>
        <p:nvSpPr>
          <p:cNvPr id="5" name="Rectangle 5"/>
          <p:cNvSpPr>
            <a:spLocks noGrp="1" noChangeArrowheads="1"/>
          </p:cNvSpPr>
          <p:nvPr>
            <p:ph type="dt" sz="half" idx="10"/>
          </p:nvPr>
        </p:nvSpPr>
        <p:spPr>
          <a:ln/>
        </p:spPr>
        <p:txBody>
          <a:bodyPr/>
          <a:lstStyle>
            <a:lvl1pPr>
              <a:defRPr/>
            </a:lvl1pPr>
          </a:lstStyle>
          <a:p>
            <a:fld id="{52E182AD-17A0-D840-B9F0-20BB7A0EC6B4}" type="datetimeFigureOut">
              <a:rPr lang="en-US"/>
              <a:t>8/6/18</a:t>
            </a:fld>
            <a:endParaRPr lang="en-US" dirty="0"/>
          </a:p>
        </p:txBody>
      </p:sp>
      <p:sp>
        <p:nvSpPr>
          <p:cNvPr id="6" name="Rectangle 6"/>
          <p:cNvSpPr>
            <a:spLocks noGrp="1" noChangeArrowheads="1"/>
          </p:cNvSpPr>
          <p:nvPr>
            <p:ph type="ftr" sz="quarter" idx="11"/>
          </p:nvPr>
        </p:nvSpPr>
        <p:spPr>
          <a:ln/>
        </p:spPr>
        <p:txBody>
          <a:bodyPr/>
          <a:lstStyle>
            <a:lvl1pPr>
              <a:defRPr/>
            </a:lvl1pPr>
          </a:lstStyle>
          <a:p>
            <a:endParaRPr lang="en-US" dirty="0"/>
          </a:p>
        </p:txBody>
      </p:sp>
      <p:sp>
        <p:nvSpPr>
          <p:cNvPr id="7" name="Rectangle 7"/>
          <p:cNvSpPr>
            <a:spLocks noGrp="1" noChangeArrowheads="1"/>
          </p:cNvSpPr>
          <p:nvPr>
            <p:ph type="sldNum" sz="quarter" idx="12"/>
          </p:nvPr>
        </p:nvSpPr>
        <p:spPr>
          <a:ln/>
        </p:spPr>
        <p:txBody>
          <a:bodyPr/>
          <a:lstStyle>
            <a:lvl1pPr>
              <a:defRPr/>
            </a:lvl1pPr>
          </a:lstStyle>
          <a:p>
            <a:fld id="{8F1CD014-91F9-F641-B991-DA6A9FA414F9}" type="slidenum">
              <a:rPr/>
              <a:t>‹#›</a:t>
            </a:fld>
            <a:endParaRPr lang="en-US" dirty="0"/>
          </a:p>
        </p:txBody>
      </p:sp>
    </p:spTree>
    <p:extLst>
      <p:ext uri="{BB962C8B-B14F-4D97-AF65-F5344CB8AC3E}">
        <p14:creationId xmlns:p14="http://schemas.microsoft.com/office/powerpoint/2010/main" val="1436250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7772400" cy="1066800"/>
          </a:xfrm>
        </p:spPr>
        <p:txBody>
          <a:bodyPr/>
          <a:lstStyle/>
          <a:p>
            <a:r>
              <a:rPr lang="en-US"/>
              <a:t>Click to edit Master title style</a:t>
            </a:r>
          </a:p>
        </p:txBody>
      </p:sp>
      <p:sp>
        <p:nvSpPr>
          <p:cNvPr id="3" name="Text Placeholder 2"/>
          <p:cNvSpPr>
            <a:spLocks noGrp="1"/>
          </p:cNvSpPr>
          <p:nvPr>
            <p:ph type="body" sz="half" idx="1"/>
          </p:nvPr>
        </p:nvSpPr>
        <p:spPr>
          <a:xfrm>
            <a:off x="685800" y="2209800"/>
            <a:ext cx="3810000" cy="381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09800"/>
            <a:ext cx="3810000" cy="381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fld id="{52E182AD-17A0-D840-B9F0-20BB7A0EC6B4}" type="datetimeFigureOut">
              <a:rPr lang="en-US"/>
              <a:t>8/6/18</a:t>
            </a:fld>
            <a:endParaRPr lang="en-US" dirty="0"/>
          </a:p>
        </p:txBody>
      </p:sp>
      <p:sp>
        <p:nvSpPr>
          <p:cNvPr id="6" name="Rectangle 6"/>
          <p:cNvSpPr>
            <a:spLocks noGrp="1" noChangeArrowheads="1"/>
          </p:cNvSpPr>
          <p:nvPr>
            <p:ph type="ftr" sz="quarter" idx="11"/>
          </p:nvPr>
        </p:nvSpPr>
        <p:spPr>
          <a:ln/>
        </p:spPr>
        <p:txBody>
          <a:bodyPr/>
          <a:lstStyle>
            <a:lvl1pPr>
              <a:defRPr/>
            </a:lvl1pPr>
          </a:lstStyle>
          <a:p>
            <a:endParaRPr lang="en-US" dirty="0"/>
          </a:p>
        </p:txBody>
      </p:sp>
      <p:sp>
        <p:nvSpPr>
          <p:cNvPr id="7" name="Rectangle 7"/>
          <p:cNvSpPr>
            <a:spLocks noGrp="1" noChangeArrowheads="1"/>
          </p:cNvSpPr>
          <p:nvPr>
            <p:ph type="sldNum" sz="quarter" idx="12"/>
          </p:nvPr>
        </p:nvSpPr>
        <p:spPr>
          <a:ln/>
        </p:spPr>
        <p:txBody>
          <a:bodyPr/>
          <a:lstStyle>
            <a:lvl1pPr>
              <a:defRPr/>
            </a:lvl1pPr>
          </a:lstStyle>
          <a:p>
            <a:fld id="{8F1CD014-91F9-F641-B991-DA6A9FA414F9}" type="slidenum">
              <a:rPr/>
              <a:t>‹#›</a:t>
            </a:fld>
            <a:endParaRPr lang="en-US" dirty="0"/>
          </a:p>
        </p:txBody>
      </p:sp>
    </p:spTree>
    <p:extLst>
      <p:ext uri="{BB962C8B-B14F-4D97-AF65-F5344CB8AC3E}">
        <p14:creationId xmlns:p14="http://schemas.microsoft.com/office/powerpoint/2010/main" val="3875160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fld id="{52E182AD-17A0-D840-B9F0-20BB7A0EC6B4}" type="datetimeFigureOut">
              <a:rPr lang="en-US"/>
              <a:t>8/6/18</a:t>
            </a:fld>
            <a:endParaRPr lang="en-US" dirty="0"/>
          </a:p>
        </p:txBody>
      </p:sp>
      <p:sp>
        <p:nvSpPr>
          <p:cNvPr id="5" name="Rectangle 6"/>
          <p:cNvSpPr>
            <a:spLocks noGrp="1" noChangeArrowheads="1"/>
          </p:cNvSpPr>
          <p:nvPr>
            <p:ph type="ftr" sz="quarter" idx="11"/>
          </p:nvPr>
        </p:nvSpPr>
        <p:spPr>
          <a:ln/>
        </p:spPr>
        <p:txBody>
          <a:bodyPr/>
          <a:lstStyle>
            <a:lvl1pPr>
              <a:defRPr/>
            </a:lvl1pPr>
          </a:lstStyle>
          <a:p>
            <a:endParaRPr lang="en-US" dirty="0"/>
          </a:p>
        </p:txBody>
      </p:sp>
      <p:sp>
        <p:nvSpPr>
          <p:cNvPr id="6" name="Rectangle 7"/>
          <p:cNvSpPr>
            <a:spLocks noGrp="1" noChangeArrowheads="1"/>
          </p:cNvSpPr>
          <p:nvPr>
            <p:ph type="sldNum" sz="quarter" idx="12"/>
          </p:nvPr>
        </p:nvSpPr>
        <p:spPr>
          <a:ln/>
        </p:spPr>
        <p:txBody>
          <a:bodyPr/>
          <a:lstStyle>
            <a:lvl1pPr>
              <a:defRPr/>
            </a:lvl1pPr>
          </a:lstStyle>
          <a:p>
            <a:fld id="{8F1CD014-91F9-F641-B991-DA6A9FA414F9}" type="slidenum">
              <a:rPr/>
              <a:t>‹#›</a:t>
            </a:fld>
            <a:endParaRPr lang="en-US" dirty="0"/>
          </a:p>
        </p:txBody>
      </p:sp>
    </p:spTree>
    <p:extLst>
      <p:ext uri="{BB962C8B-B14F-4D97-AF65-F5344CB8AC3E}">
        <p14:creationId xmlns:p14="http://schemas.microsoft.com/office/powerpoint/2010/main" val="3506556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5"/>
          <p:cNvSpPr>
            <a:spLocks noGrp="1" noChangeArrowheads="1"/>
          </p:cNvSpPr>
          <p:nvPr>
            <p:ph type="dt" sz="half" idx="10"/>
          </p:nvPr>
        </p:nvSpPr>
        <p:spPr>
          <a:ln/>
        </p:spPr>
        <p:txBody>
          <a:bodyPr/>
          <a:lstStyle>
            <a:lvl1pPr>
              <a:defRPr/>
            </a:lvl1pPr>
          </a:lstStyle>
          <a:p>
            <a:fld id="{52E182AD-17A0-D840-B9F0-20BB7A0EC6B4}" type="datetimeFigureOut">
              <a:rPr lang="en-US"/>
              <a:t>8/6/18</a:t>
            </a:fld>
            <a:endParaRPr lang="en-US" dirty="0"/>
          </a:p>
        </p:txBody>
      </p:sp>
      <p:sp>
        <p:nvSpPr>
          <p:cNvPr id="5" name="Rectangle 6"/>
          <p:cNvSpPr>
            <a:spLocks noGrp="1" noChangeArrowheads="1"/>
          </p:cNvSpPr>
          <p:nvPr>
            <p:ph type="ftr" sz="quarter" idx="11"/>
          </p:nvPr>
        </p:nvSpPr>
        <p:spPr>
          <a:ln/>
        </p:spPr>
        <p:txBody>
          <a:bodyPr/>
          <a:lstStyle>
            <a:lvl1pPr>
              <a:defRPr/>
            </a:lvl1pPr>
          </a:lstStyle>
          <a:p>
            <a:endParaRPr lang="en-US" dirty="0"/>
          </a:p>
        </p:txBody>
      </p:sp>
      <p:sp>
        <p:nvSpPr>
          <p:cNvPr id="6" name="Rectangle 7"/>
          <p:cNvSpPr>
            <a:spLocks noGrp="1" noChangeArrowheads="1"/>
          </p:cNvSpPr>
          <p:nvPr>
            <p:ph type="sldNum" sz="quarter" idx="12"/>
          </p:nvPr>
        </p:nvSpPr>
        <p:spPr>
          <a:ln/>
        </p:spPr>
        <p:txBody>
          <a:bodyPr/>
          <a:lstStyle>
            <a:lvl1pPr>
              <a:defRPr/>
            </a:lvl1pPr>
          </a:lstStyle>
          <a:p>
            <a:fld id="{8F1CD014-91F9-F641-B991-DA6A9FA414F9}" type="slidenum">
              <a:rPr/>
              <a:t>‹#›</a:t>
            </a:fld>
            <a:endParaRPr lang="en-US" dirty="0"/>
          </a:p>
        </p:txBody>
      </p:sp>
    </p:spTree>
    <p:extLst>
      <p:ext uri="{BB962C8B-B14F-4D97-AF65-F5344CB8AC3E}">
        <p14:creationId xmlns:p14="http://schemas.microsoft.com/office/powerpoint/2010/main" val="1794926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2098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098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fld id="{52E182AD-17A0-D840-B9F0-20BB7A0EC6B4}" type="datetimeFigureOut">
              <a:rPr lang="en-US"/>
              <a:t>8/6/18</a:t>
            </a:fld>
            <a:endParaRPr lang="en-US" dirty="0"/>
          </a:p>
        </p:txBody>
      </p:sp>
      <p:sp>
        <p:nvSpPr>
          <p:cNvPr id="6" name="Rectangle 6"/>
          <p:cNvSpPr>
            <a:spLocks noGrp="1" noChangeArrowheads="1"/>
          </p:cNvSpPr>
          <p:nvPr>
            <p:ph type="ftr" sz="quarter" idx="11"/>
          </p:nvPr>
        </p:nvSpPr>
        <p:spPr>
          <a:ln/>
        </p:spPr>
        <p:txBody>
          <a:bodyPr/>
          <a:lstStyle>
            <a:lvl1pPr>
              <a:defRPr/>
            </a:lvl1pPr>
          </a:lstStyle>
          <a:p>
            <a:endParaRPr lang="en-US" dirty="0"/>
          </a:p>
        </p:txBody>
      </p:sp>
      <p:sp>
        <p:nvSpPr>
          <p:cNvPr id="7" name="Rectangle 7"/>
          <p:cNvSpPr>
            <a:spLocks noGrp="1" noChangeArrowheads="1"/>
          </p:cNvSpPr>
          <p:nvPr>
            <p:ph type="sldNum" sz="quarter" idx="12"/>
          </p:nvPr>
        </p:nvSpPr>
        <p:spPr>
          <a:ln/>
        </p:spPr>
        <p:txBody>
          <a:bodyPr/>
          <a:lstStyle>
            <a:lvl1pPr>
              <a:defRPr/>
            </a:lvl1pPr>
          </a:lstStyle>
          <a:p>
            <a:fld id="{8F1CD014-91F9-F641-B991-DA6A9FA414F9}" type="slidenum">
              <a:rPr/>
              <a:t>‹#›</a:t>
            </a:fld>
            <a:endParaRPr lang="en-US" dirty="0"/>
          </a:p>
        </p:txBody>
      </p:sp>
    </p:spTree>
    <p:extLst>
      <p:ext uri="{BB962C8B-B14F-4D97-AF65-F5344CB8AC3E}">
        <p14:creationId xmlns:p14="http://schemas.microsoft.com/office/powerpoint/2010/main" val="1055453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fld id="{52E182AD-17A0-D840-B9F0-20BB7A0EC6B4}" type="datetimeFigureOut">
              <a:rPr lang="en-US"/>
              <a:t>8/6/18</a:t>
            </a:fld>
            <a:endParaRPr lang="en-US" dirty="0"/>
          </a:p>
        </p:txBody>
      </p:sp>
      <p:sp>
        <p:nvSpPr>
          <p:cNvPr id="8" name="Rectangle 6"/>
          <p:cNvSpPr>
            <a:spLocks noGrp="1" noChangeArrowheads="1"/>
          </p:cNvSpPr>
          <p:nvPr>
            <p:ph type="ftr" sz="quarter" idx="11"/>
          </p:nvPr>
        </p:nvSpPr>
        <p:spPr>
          <a:ln/>
        </p:spPr>
        <p:txBody>
          <a:bodyPr/>
          <a:lstStyle>
            <a:lvl1pPr>
              <a:defRPr/>
            </a:lvl1pPr>
          </a:lstStyle>
          <a:p>
            <a:endParaRPr lang="en-US" dirty="0"/>
          </a:p>
        </p:txBody>
      </p:sp>
      <p:sp>
        <p:nvSpPr>
          <p:cNvPr id="9" name="Rectangle 7"/>
          <p:cNvSpPr>
            <a:spLocks noGrp="1" noChangeArrowheads="1"/>
          </p:cNvSpPr>
          <p:nvPr>
            <p:ph type="sldNum" sz="quarter" idx="12"/>
          </p:nvPr>
        </p:nvSpPr>
        <p:spPr>
          <a:ln/>
        </p:spPr>
        <p:txBody>
          <a:bodyPr/>
          <a:lstStyle>
            <a:lvl1pPr>
              <a:defRPr/>
            </a:lvl1pPr>
          </a:lstStyle>
          <a:p>
            <a:fld id="{8F1CD014-91F9-F641-B991-DA6A9FA414F9}" type="slidenum">
              <a:rPr/>
              <a:t>‹#›</a:t>
            </a:fld>
            <a:endParaRPr lang="en-US" dirty="0"/>
          </a:p>
        </p:txBody>
      </p:sp>
    </p:spTree>
    <p:extLst>
      <p:ext uri="{BB962C8B-B14F-4D97-AF65-F5344CB8AC3E}">
        <p14:creationId xmlns:p14="http://schemas.microsoft.com/office/powerpoint/2010/main" val="2338134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fld id="{52E182AD-17A0-D840-B9F0-20BB7A0EC6B4}" type="datetimeFigureOut">
              <a:rPr lang="en-US"/>
              <a:t>8/6/18</a:t>
            </a:fld>
            <a:endParaRPr lang="en-US" dirty="0"/>
          </a:p>
        </p:txBody>
      </p:sp>
      <p:sp>
        <p:nvSpPr>
          <p:cNvPr id="4" name="Rectangle 6"/>
          <p:cNvSpPr>
            <a:spLocks noGrp="1" noChangeArrowheads="1"/>
          </p:cNvSpPr>
          <p:nvPr>
            <p:ph type="ftr" sz="quarter" idx="11"/>
          </p:nvPr>
        </p:nvSpPr>
        <p:spPr>
          <a:ln/>
        </p:spPr>
        <p:txBody>
          <a:bodyPr/>
          <a:lstStyle>
            <a:lvl1pPr>
              <a:defRPr/>
            </a:lvl1pPr>
          </a:lstStyle>
          <a:p>
            <a:endParaRPr lang="en-US" dirty="0"/>
          </a:p>
        </p:txBody>
      </p:sp>
      <p:sp>
        <p:nvSpPr>
          <p:cNvPr id="5" name="Rectangle 7"/>
          <p:cNvSpPr>
            <a:spLocks noGrp="1" noChangeArrowheads="1"/>
          </p:cNvSpPr>
          <p:nvPr>
            <p:ph type="sldNum" sz="quarter" idx="12"/>
          </p:nvPr>
        </p:nvSpPr>
        <p:spPr>
          <a:ln/>
        </p:spPr>
        <p:txBody>
          <a:bodyPr/>
          <a:lstStyle>
            <a:lvl1pPr>
              <a:defRPr/>
            </a:lvl1pPr>
          </a:lstStyle>
          <a:p>
            <a:fld id="{8F1CD014-91F9-F641-B991-DA6A9FA414F9}" type="slidenum">
              <a:rPr/>
              <a:t>‹#›</a:t>
            </a:fld>
            <a:endParaRPr lang="en-US" dirty="0"/>
          </a:p>
        </p:txBody>
      </p:sp>
    </p:spTree>
    <p:extLst>
      <p:ext uri="{BB962C8B-B14F-4D97-AF65-F5344CB8AC3E}">
        <p14:creationId xmlns:p14="http://schemas.microsoft.com/office/powerpoint/2010/main" val="3971337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fld id="{52E182AD-17A0-D840-B9F0-20BB7A0EC6B4}" type="datetimeFigureOut">
              <a:rPr lang="en-US"/>
              <a:t>8/6/18</a:t>
            </a:fld>
            <a:endParaRPr lang="en-US" dirty="0"/>
          </a:p>
        </p:txBody>
      </p:sp>
      <p:sp>
        <p:nvSpPr>
          <p:cNvPr id="3" name="Rectangle 6"/>
          <p:cNvSpPr>
            <a:spLocks noGrp="1" noChangeArrowheads="1"/>
          </p:cNvSpPr>
          <p:nvPr>
            <p:ph type="ftr" sz="quarter" idx="11"/>
          </p:nvPr>
        </p:nvSpPr>
        <p:spPr>
          <a:ln/>
        </p:spPr>
        <p:txBody>
          <a:bodyPr/>
          <a:lstStyle>
            <a:lvl1pPr>
              <a:defRPr/>
            </a:lvl1pPr>
          </a:lstStyle>
          <a:p>
            <a:endParaRPr lang="en-US" dirty="0"/>
          </a:p>
        </p:txBody>
      </p:sp>
      <p:sp>
        <p:nvSpPr>
          <p:cNvPr id="4" name="Rectangle 7"/>
          <p:cNvSpPr>
            <a:spLocks noGrp="1" noChangeArrowheads="1"/>
          </p:cNvSpPr>
          <p:nvPr>
            <p:ph type="sldNum" sz="quarter" idx="12"/>
          </p:nvPr>
        </p:nvSpPr>
        <p:spPr>
          <a:ln/>
        </p:spPr>
        <p:txBody>
          <a:bodyPr/>
          <a:lstStyle>
            <a:lvl1pPr>
              <a:defRPr/>
            </a:lvl1pPr>
          </a:lstStyle>
          <a:p>
            <a:fld id="{8F1CD014-91F9-F641-B991-DA6A9FA414F9}" type="slidenum">
              <a:rPr/>
              <a:t>‹#›</a:t>
            </a:fld>
            <a:endParaRPr lang="en-US" dirty="0"/>
          </a:p>
        </p:txBody>
      </p:sp>
    </p:spTree>
    <p:extLst>
      <p:ext uri="{BB962C8B-B14F-4D97-AF65-F5344CB8AC3E}">
        <p14:creationId xmlns:p14="http://schemas.microsoft.com/office/powerpoint/2010/main" val="736705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5"/>
          <p:cNvSpPr>
            <a:spLocks noGrp="1" noChangeArrowheads="1"/>
          </p:cNvSpPr>
          <p:nvPr>
            <p:ph type="dt" sz="half" idx="10"/>
          </p:nvPr>
        </p:nvSpPr>
        <p:spPr>
          <a:ln/>
        </p:spPr>
        <p:txBody>
          <a:bodyPr/>
          <a:lstStyle>
            <a:lvl1pPr>
              <a:defRPr/>
            </a:lvl1pPr>
          </a:lstStyle>
          <a:p>
            <a:fld id="{52E182AD-17A0-D840-B9F0-20BB7A0EC6B4}" type="datetimeFigureOut">
              <a:rPr lang="en-US"/>
              <a:t>8/6/18</a:t>
            </a:fld>
            <a:endParaRPr lang="en-US" dirty="0"/>
          </a:p>
        </p:txBody>
      </p:sp>
      <p:sp>
        <p:nvSpPr>
          <p:cNvPr id="6" name="Rectangle 6"/>
          <p:cNvSpPr>
            <a:spLocks noGrp="1" noChangeArrowheads="1"/>
          </p:cNvSpPr>
          <p:nvPr>
            <p:ph type="ftr" sz="quarter" idx="11"/>
          </p:nvPr>
        </p:nvSpPr>
        <p:spPr>
          <a:ln/>
        </p:spPr>
        <p:txBody>
          <a:bodyPr/>
          <a:lstStyle>
            <a:lvl1pPr>
              <a:defRPr/>
            </a:lvl1pPr>
          </a:lstStyle>
          <a:p>
            <a:endParaRPr lang="en-US" dirty="0"/>
          </a:p>
        </p:txBody>
      </p:sp>
      <p:sp>
        <p:nvSpPr>
          <p:cNvPr id="7" name="Rectangle 7"/>
          <p:cNvSpPr>
            <a:spLocks noGrp="1" noChangeArrowheads="1"/>
          </p:cNvSpPr>
          <p:nvPr>
            <p:ph type="sldNum" sz="quarter" idx="12"/>
          </p:nvPr>
        </p:nvSpPr>
        <p:spPr>
          <a:ln/>
        </p:spPr>
        <p:txBody>
          <a:bodyPr/>
          <a:lstStyle>
            <a:lvl1pPr>
              <a:defRPr/>
            </a:lvl1pPr>
          </a:lstStyle>
          <a:p>
            <a:fld id="{8F1CD014-91F9-F641-B991-DA6A9FA414F9}" type="slidenum">
              <a:rPr/>
              <a:t>‹#›</a:t>
            </a:fld>
            <a:endParaRPr lang="en-US" dirty="0"/>
          </a:p>
        </p:txBody>
      </p:sp>
    </p:spTree>
    <p:extLst>
      <p:ext uri="{BB962C8B-B14F-4D97-AF65-F5344CB8AC3E}">
        <p14:creationId xmlns:p14="http://schemas.microsoft.com/office/powerpoint/2010/main" val="3709500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5"/>
          <p:cNvSpPr>
            <a:spLocks noGrp="1" noChangeArrowheads="1"/>
          </p:cNvSpPr>
          <p:nvPr>
            <p:ph type="dt" sz="half" idx="10"/>
          </p:nvPr>
        </p:nvSpPr>
        <p:spPr>
          <a:ln/>
        </p:spPr>
        <p:txBody>
          <a:bodyPr/>
          <a:lstStyle>
            <a:lvl1pPr>
              <a:defRPr/>
            </a:lvl1pPr>
          </a:lstStyle>
          <a:p>
            <a:fld id="{52E182AD-17A0-D840-B9F0-20BB7A0EC6B4}" type="datetimeFigureOut">
              <a:rPr lang="en-US"/>
              <a:t>8/6/18</a:t>
            </a:fld>
            <a:endParaRPr lang="en-US" dirty="0"/>
          </a:p>
        </p:txBody>
      </p:sp>
      <p:sp>
        <p:nvSpPr>
          <p:cNvPr id="6" name="Rectangle 6"/>
          <p:cNvSpPr>
            <a:spLocks noGrp="1" noChangeArrowheads="1"/>
          </p:cNvSpPr>
          <p:nvPr>
            <p:ph type="ftr" sz="quarter" idx="11"/>
          </p:nvPr>
        </p:nvSpPr>
        <p:spPr>
          <a:ln/>
        </p:spPr>
        <p:txBody>
          <a:bodyPr/>
          <a:lstStyle>
            <a:lvl1pPr>
              <a:defRPr/>
            </a:lvl1pPr>
          </a:lstStyle>
          <a:p>
            <a:endParaRPr lang="en-US" dirty="0"/>
          </a:p>
        </p:txBody>
      </p:sp>
      <p:sp>
        <p:nvSpPr>
          <p:cNvPr id="7" name="Rectangle 7"/>
          <p:cNvSpPr>
            <a:spLocks noGrp="1" noChangeArrowheads="1"/>
          </p:cNvSpPr>
          <p:nvPr>
            <p:ph type="sldNum" sz="quarter" idx="12"/>
          </p:nvPr>
        </p:nvSpPr>
        <p:spPr>
          <a:ln/>
        </p:spPr>
        <p:txBody>
          <a:bodyPr/>
          <a:lstStyle>
            <a:lvl1pPr>
              <a:defRPr/>
            </a:lvl1pPr>
          </a:lstStyle>
          <a:p>
            <a:fld id="{8F1CD014-91F9-F641-B991-DA6A9FA414F9}" type="slidenum">
              <a:rPr/>
              <a:t>‹#›</a:t>
            </a:fld>
            <a:endParaRPr lang="en-US" dirty="0"/>
          </a:p>
        </p:txBody>
      </p:sp>
    </p:spTree>
    <p:extLst>
      <p:ext uri="{BB962C8B-B14F-4D97-AF65-F5344CB8AC3E}">
        <p14:creationId xmlns:p14="http://schemas.microsoft.com/office/powerpoint/2010/main" val="3172285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685800" y="1066800"/>
            <a:ext cx="7772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4"/>
          <p:cNvSpPr>
            <a:spLocks noGrp="1" noChangeArrowheads="1"/>
          </p:cNvSpPr>
          <p:nvPr>
            <p:ph type="body" idx="1"/>
          </p:nvPr>
        </p:nvSpPr>
        <p:spPr bwMode="auto">
          <a:xfrm>
            <a:off x="685800" y="2209800"/>
            <a:ext cx="7772400" cy="3810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4221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latin typeface="Arial" pitchFamily="-109" charset="0"/>
                <a:ea typeface="+mn-ea"/>
                <a:cs typeface="+mn-cs"/>
              </a:defRPr>
            </a:lvl1pPr>
          </a:lstStyle>
          <a:p>
            <a:fld id="{52E182AD-17A0-D840-B9F0-20BB7A0EC6B4}" type="datetimeFigureOut">
              <a:rPr lang="en-US"/>
              <a:t>8/6/18</a:t>
            </a:fld>
            <a:endParaRPr lang="en-US" dirty="0"/>
          </a:p>
        </p:txBody>
      </p:sp>
      <p:sp>
        <p:nvSpPr>
          <p:cNvPr id="214221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0">
                <a:latin typeface="Arial" pitchFamily="-109" charset="0"/>
                <a:ea typeface="+mn-ea"/>
                <a:cs typeface="+mn-cs"/>
              </a:defRPr>
            </a:lvl1pPr>
          </a:lstStyle>
          <a:p>
            <a:endParaRPr lang="en-US" dirty="0"/>
          </a:p>
        </p:txBody>
      </p:sp>
      <p:sp>
        <p:nvSpPr>
          <p:cNvPr id="2142215" name="Rectangle 7"/>
          <p:cNvSpPr>
            <a:spLocks noGrp="1" noChangeArrowheads="1"/>
          </p:cNvSpPr>
          <p:nvPr>
            <p:ph type="sldNum" sz="quarter" idx="4"/>
          </p:nvPr>
        </p:nvSpPr>
        <p:spPr bwMode="auto">
          <a:xfrm>
            <a:off x="7034213"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latin typeface="Arial" pitchFamily="-109" charset="0"/>
                <a:ea typeface="+mn-ea"/>
                <a:cs typeface="+mn-cs"/>
              </a:defRPr>
            </a:lvl1pPr>
          </a:lstStyle>
          <a:p>
            <a:fld id="{8F1CD014-91F9-F641-B991-DA6A9FA414F9}" type="slidenum">
              <a:rPr/>
              <a:t>‹#›</a:t>
            </a:fld>
            <a:endParaRPr lang="en-US" dirty="0"/>
          </a:p>
        </p:txBody>
      </p:sp>
      <p:sp>
        <p:nvSpPr>
          <p:cNvPr id="2" name="Rectangle 1"/>
          <p:cNvSpPr/>
          <p:nvPr/>
        </p:nvSpPr>
        <p:spPr bwMode="auto">
          <a:xfrm>
            <a:off x="0" y="0"/>
            <a:ext cx="9144000" cy="868680"/>
          </a:xfrm>
          <a:prstGeom prst="rect">
            <a:avLst/>
          </a:prstGeom>
          <a:solidFill>
            <a:srgbClr val="005493"/>
          </a:solidFill>
          <a:ln w="19050"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109" charset="0"/>
            </a:endParaRPr>
          </a:p>
        </p:txBody>
      </p:sp>
      <p:pic>
        <p:nvPicPr>
          <p:cNvPr id="9" name="Picture 8" descr="iris_color_screen_lrg.png">
            <a:extLst>
              <a:ext uri="{FF2B5EF4-FFF2-40B4-BE49-F238E27FC236}">
                <a16:creationId xmlns:a16="http://schemas.microsoft.com/office/drawing/2014/main" id="{B327FA1B-A8EF-2C49-9E99-C26B45AEA88D}"/>
              </a:ext>
            </a:extLst>
          </p:cNvPr>
          <p:cNvPicPr>
            <a:picLocks noChangeAspect="1"/>
          </p:cNvPicPr>
          <p:nvPr userDrawn="1"/>
        </p:nvPicPr>
        <p:blipFill>
          <a:blip r:embed="rId16">
            <a:extLst>
              <a:ext uri="{BEBA8EAE-BF5A-486C-A8C5-ECC9F3942E4B}">
                <a14:imgProps xmlns:a14="http://schemas.microsoft.com/office/drawing/2010/main">
                  <a14:imgLayer r:embed="rId17">
                    <a14:imgEffect>
                      <a14:brightnessContrast bright="40000"/>
                    </a14:imgEffect>
                  </a14:imgLayer>
                </a14:imgProps>
              </a:ext>
              <a:ext uri="{28A0092B-C50C-407E-A947-70E740481C1C}">
                <a14:useLocalDpi xmlns:a14="http://schemas.microsoft.com/office/drawing/2010/main" val="0"/>
              </a:ext>
            </a:extLst>
          </a:blip>
          <a:stretch>
            <a:fillRect/>
          </a:stretch>
        </p:blipFill>
        <p:spPr>
          <a:xfrm>
            <a:off x="174520" y="0"/>
            <a:ext cx="1022560" cy="809529"/>
          </a:xfrm>
          <a:prstGeom prst="rect">
            <a:avLst/>
          </a:prstGeom>
        </p:spPr>
      </p:pic>
    </p:spTree>
    <p:extLst>
      <p:ext uri="{BB962C8B-B14F-4D97-AF65-F5344CB8AC3E}">
        <p14:creationId xmlns:p14="http://schemas.microsoft.com/office/powerpoint/2010/main" val="18960815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1" fontAlgn="base" hangingPunct="1">
        <a:spcBef>
          <a:spcPct val="20000"/>
        </a:spcBef>
        <a:spcAft>
          <a:spcPct val="0"/>
        </a:spcAft>
        <a:buFont typeface="Arial" pitchFamily="-112"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112" charset="0"/>
        <a:buChar char="•"/>
        <a:defRPr sz="2800">
          <a:solidFill>
            <a:schemeClr val="tx1"/>
          </a:solidFill>
          <a:latin typeface="+mn-lt"/>
          <a:ea typeface="+mn-ea"/>
        </a:defRPr>
      </a:lvl2pPr>
      <a:lvl3pPr marL="1143000" indent="-228600" algn="l" rtl="0" eaLnBrk="1" fontAlgn="base" hangingPunct="1">
        <a:spcBef>
          <a:spcPct val="20000"/>
        </a:spcBef>
        <a:spcAft>
          <a:spcPct val="0"/>
        </a:spcAft>
        <a:buFont typeface="Arial" pitchFamily="-112" charset="0"/>
        <a:buChar char="•"/>
        <a:defRPr sz="2400">
          <a:solidFill>
            <a:schemeClr val="tx1"/>
          </a:solidFill>
          <a:latin typeface="+mn-lt"/>
          <a:ea typeface="+mn-ea"/>
        </a:defRPr>
      </a:lvl3pPr>
      <a:lvl4pPr marL="1600200" indent="-228600" algn="l" rtl="0" eaLnBrk="1" fontAlgn="base" hangingPunct="1">
        <a:spcBef>
          <a:spcPct val="20000"/>
        </a:spcBef>
        <a:spcAft>
          <a:spcPct val="0"/>
        </a:spcAft>
        <a:buFont typeface="Arial" pitchFamily="-112" charset="0"/>
        <a:buChar char="•"/>
        <a:defRPr sz="2000">
          <a:solidFill>
            <a:schemeClr val="tx1"/>
          </a:solidFill>
          <a:latin typeface="+mn-lt"/>
          <a:ea typeface="+mn-ea"/>
        </a:defRPr>
      </a:lvl4pPr>
      <a:lvl5pPr marL="2057400" indent="-228600" algn="l" rtl="0" eaLnBrk="1" fontAlgn="base" hangingPunct="1">
        <a:spcBef>
          <a:spcPct val="20000"/>
        </a:spcBef>
        <a:spcAft>
          <a:spcPct val="0"/>
        </a:spcAft>
        <a:buFont typeface="Arial" pitchFamily="-112" charset="0"/>
        <a:buChar char="•"/>
        <a:defRPr sz="2000">
          <a:solidFill>
            <a:schemeClr val="tx1"/>
          </a:solidFill>
          <a:latin typeface="+mn-lt"/>
          <a:ea typeface="+mn-ea"/>
        </a:defRPr>
      </a:lvl5pPr>
      <a:lvl6pPr marL="2514600" indent="-228600" algn="l" rtl="0" eaLnBrk="1" fontAlgn="base" hangingPunct="1">
        <a:spcBef>
          <a:spcPct val="20000"/>
        </a:spcBef>
        <a:spcAft>
          <a:spcPct val="0"/>
        </a:spcAft>
        <a:buFont typeface="Arial" pitchFamily="-109" charset="0"/>
        <a:buChar char="•"/>
        <a:defRPr sz="2000">
          <a:solidFill>
            <a:schemeClr val="tx1"/>
          </a:solidFill>
          <a:latin typeface="+mn-lt"/>
          <a:ea typeface="+mn-ea"/>
        </a:defRPr>
      </a:lvl6pPr>
      <a:lvl7pPr marL="2971800" indent="-228600" algn="l" rtl="0" eaLnBrk="1" fontAlgn="base" hangingPunct="1">
        <a:spcBef>
          <a:spcPct val="20000"/>
        </a:spcBef>
        <a:spcAft>
          <a:spcPct val="0"/>
        </a:spcAft>
        <a:buFont typeface="Arial" pitchFamily="-109" charset="0"/>
        <a:buChar char="•"/>
        <a:defRPr sz="2000">
          <a:solidFill>
            <a:schemeClr val="tx1"/>
          </a:solidFill>
          <a:latin typeface="+mn-lt"/>
          <a:ea typeface="+mn-ea"/>
        </a:defRPr>
      </a:lvl7pPr>
      <a:lvl8pPr marL="3429000" indent="-228600" algn="l" rtl="0" eaLnBrk="1" fontAlgn="base" hangingPunct="1">
        <a:spcBef>
          <a:spcPct val="20000"/>
        </a:spcBef>
        <a:spcAft>
          <a:spcPct val="0"/>
        </a:spcAft>
        <a:buFont typeface="Arial" pitchFamily="-109" charset="0"/>
        <a:buChar char="•"/>
        <a:defRPr sz="2000">
          <a:solidFill>
            <a:schemeClr val="tx1"/>
          </a:solidFill>
          <a:latin typeface="+mn-lt"/>
          <a:ea typeface="+mn-ea"/>
        </a:defRPr>
      </a:lvl8pPr>
      <a:lvl9pPr marL="3886200" indent="-228600" algn="l" rtl="0" eaLnBrk="1" fontAlgn="base" hangingPunct="1">
        <a:spcBef>
          <a:spcPct val="20000"/>
        </a:spcBef>
        <a:spcAft>
          <a:spcPct val="0"/>
        </a:spcAft>
        <a:buFont typeface="Arial" pitchFamily="-109"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hyperlink" Target="http://services.iris.edu/mustang/noise-pdf-browser/1/breakout?target=IU.ADK.00.BHZ.M&amp;interval=month&amp;time=2015-06-01"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hyperlink" Target="http://services.iris.edu/mustang/noise-pdf-browser/1/breakout?target=IU.ADK.00.BHZ.M&amp;interval=week&amp;time=2015-06-01"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ervice.iris.edu/mustang/noise-pdf-browser/1/gallery?network=IU&amp;channel=BH?&amp;starttime=2018-06-01&amp;endtime=2018-07-01&amp;interval=all" TargetMode="Externa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hyperlink" Target="http://services.iris.edu/mustang/noise-pdf-browser/1/gallery?net=IU" TargetMode="External"/><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104.xml.rels><?xml version="1.0" encoding="UTF-8" standalone="yes"?>
<Relationships xmlns="http://schemas.openxmlformats.org/package/2006/relationships"><Relationship Id="rId3" Type="http://schemas.openxmlformats.org/officeDocument/2006/relationships/hyperlink" Target="http://services.iris.edu/mustang/noise-pdf-browser/1/gallery?net=IU&amp;interval=year&amp;maxintervals=4" TargetMode="External"/><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105.xml.rels><?xml version="1.0" encoding="UTF-8" standalone="yes"?>
<Relationships xmlns="http://schemas.openxmlformats.org/package/2006/relationships"><Relationship Id="rId3" Type="http://schemas.openxmlformats.org/officeDocument/2006/relationships/hyperlink" Target="http://services.iris.edu/mustang/noise-pdf-browser/1/gallery?net=IU&amp;interval=month&amp;maxintervals=3" TargetMode="External"/><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106.xml.rels><?xml version="1.0" encoding="UTF-8" standalone="yes"?>
<Relationships xmlns="http://schemas.openxmlformats.org/package/2006/relationships"><Relationship Id="rId3" Type="http://schemas.openxmlformats.org/officeDocument/2006/relationships/hyperlink" Target="http://services.iris.edu/mustang/noise-pdf-browser/1/gallery?net=IU&amp;starttime=2017-01-01&amp;endtime=2017-01-02" TargetMode="External"/><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107.xml.rels><?xml version="1.0" encoding="UTF-8" standalone="yes"?>
<Relationships xmlns="http://schemas.openxmlformats.org/package/2006/relationships"><Relationship Id="rId3" Type="http://schemas.openxmlformats.org/officeDocument/2006/relationships/hyperlink" Target="http://services.iris.edu/mustang/noise-pdf-browser/1/gallery?net=IU&amp;interval=all&amp;starttime=2018-06-01&amp;endtime=2018-07-10" TargetMode="External"/><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108.xml.rels><?xml version="1.0" encoding="UTF-8" standalone="yes"?>
<Relationships xmlns="http://schemas.openxmlformats.org/package/2006/relationships"><Relationship Id="rId3" Type="http://schemas.openxmlformats.org/officeDocument/2006/relationships/hyperlink" Target="http://service.iris.edu/mustang/noise-pdf-browser/1/summary?net=TA&amp;cha=BH?" TargetMode="External"/><Relationship Id="rId2" Type="http://schemas.openxmlformats.org/officeDocument/2006/relationships/hyperlink" Target="http://service.iris.edu/mustang/noise-pdf-browser/1/summary?target=TA.*.*.BH?.M" TargetMode="External"/><Relationship Id="rId1" Type="http://schemas.openxmlformats.org/officeDocument/2006/relationships/slideLayout" Target="../slideLayouts/slideLayout3.xml"/><Relationship Id="rId4" Type="http://schemas.openxmlformats.org/officeDocument/2006/relationships/hyperlink" Target="http://service.iris.edu/mustang/noise-pdf-browser/1/summary?network=TA&amp;station=*&amp;channel=BH?&amp;location=*&amp;quality=M"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crunch.iris.washington.edu/" TargetMode="External"/><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crunch.iris.washington.edu/" TargetMode="External"/><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hyperlink" Target="http://crunch.iris.washington.edu/" TargetMode="External"/><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hyperlink" Target="http://crunch.iris.washington.edu/"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hyperlink" Target="http://crunch.iris.washington.edu/" TargetMode="External"/><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hyperlink" Target="http://crunch.iris.washington.edu/" TargetMode="External"/><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hyperlink" Target="http://service.iris.edu/mustang/noise-pdf-browser/1" TargetMode="Externa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hyperlink" Target="http://service.iris.edu/mustang/noise-pdf/1/" TargetMode="Externa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hyperlink" Target="http://service.iris.edu/mustang/noise-pdf/1/" TargetMode="External"/><Relationship Id="rId2" Type="http://schemas.openxmlformats.org/officeDocument/2006/relationships/notesSlide" Target="../notesSlides/notesSlide83.xml"/><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hyperlink" Target="http://service.iris.edu/mustang/noise-pdf/1/query?target=TA.109C..BHZ.M&amp;format=plot" TargetMode="External"/><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125.xml.rels><?xml version="1.0" encoding="UTF-8" standalone="yes"?>
<Relationships xmlns="http://schemas.openxmlformats.org/package/2006/relationships"><Relationship Id="rId3" Type="http://schemas.openxmlformats.org/officeDocument/2006/relationships/hyperlink" Target="http://service.iris.edu/mustang/noise-pdf/1/query?target=TA.109C..BHZ.M&amp;format=plot&amp;starttime=2017-07-15&amp;endtime=2018-07-15" TargetMode="External"/><Relationship Id="rId2" Type="http://schemas.openxmlformats.org/officeDocument/2006/relationships/notesSlide" Target="../notesSlides/notesSlide87.xml"/><Relationship Id="rId1" Type="http://schemas.openxmlformats.org/officeDocument/2006/relationships/slideLayout" Target="../slideLayouts/slideLayout3.xml"/><Relationship Id="rId4" Type="http://schemas.openxmlformats.org/officeDocument/2006/relationships/image" Target="../media/image92.png"/></Relationships>
</file>

<file path=ppt/slides/_rels/slide126.xml.rels><?xml version="1.0" encoding="UTF-8" standalone="yes"?>
<Relationships xmlns="http://schemas.openxmlformats.org/package/2006/relationships"><Relationship Id="rId3" Type="http://schemas.openxmlformats.org/officeDocument/2006/relationships/hyperlink" Target="http://service.iris.edu/mustang/noise-pdf/1/query?target=TA.109C..BHZ.M&amp;format=plot&amp;plot.minmodemax=hide&amp;plot.model=hide&amp;plot.title=TA+109C+--+BHZ++PDF+Plot&amp;plot.subtitle=hide&amp;plot.legend=hide&amp;plot.labelfont.size=18&amp;plot.period.min=0.1&amp;plot.period.max=200&amp;plot.power.min=-200&amp;plot.power.max=-75&amp;plot.axisfont.size=14&amp;plot.titlefont.size=24&amp;plot.frequency.label=hide&amp;plot.frequency.axis=hide&amp;plot.scale.display=show" TargetMode="External"/><Relationship Id="rId2" Type="http://schemas.openxmlformats.org/officeDocument/2006/relationships/hyperlink" Target="http://service.iris.edu/mustang/noise-pdf/1/query?target=TA.109C..BHZ.M&amp;format=plot&amp;starttime=2017-07-15&amp;endtime=2018-07-15&amp;plot.minmodemax=hide&amp;plot.model=hide&amp;plot.title=TA+109C+--+BHZ++2017/07/15-2018/07/15&amp;plot.legend=hide&amp;plot.scale.display=show&amp;plot.period.min=0.1&amp;plot.period.max=200&amp;plot.power.min=-200&amp;plot.power.max=-75&amp;plot.axisfont.size=14&amp;plot.titlefont.size=24&amp;plot.labelfont.size=18&amp;plot.frequency.label=hide&amp;plot.frequency.axis=hide&amp;plot.subtitle=hide" TargetMode="Externa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hyperlink" Target="http://service.iris.edu/mustang/noise-pdf/1/query?target=TA.109C..BHZ.M&amp;format=plot&amp;plot.minmodemax=hide&amp;plot.model=hide&amp;plot.title=TA+109C+--+BHZ++PDF+Plot&amp;plot.subtitle=hide&amp;plot.legend=hide&amp;plot.labelfont.size=18&amp;plot.period.min=0.1&amp;plot.period.max=200&amp;plot.power.min=-200&amp;plot.power.max=-75&amp;plot.axisfont.size=14&amp;plot.titlefont.size=24&amp;plot.frequency.label=hide&amp;plot.frequency.axis=hide&amp;plot.scale.display=show" TargetMode="External"/><Relationship Id="rId2" Type="http://schemas.openxmlformats.org/officeDocument/2006/relationships/hyperlink" Target="http://service.iris.edu/mustang/noise-pdf/1/query?target=TA.109C..BHZ.M&amp;format=plot&amp;starttime=2017-07-15&amp;endtime=2018-07-15&amp;plot.minmodemax=hide&amp;plot.model=hide&amp;plot.title=TA+109C+--+BHZ++2017/07/15-2018/07/15&amp;plot.legend=hide&amp;plot.scale.display=show&amp;plot.period.min=0.1&amp;plot.period.max=200&amp;plot.power.min=-200&amp;plot.power.max=-75&amp;plot.axisfont.size=14&amp;plot.titlefont.size=24&amp;plot.labelfont.size=18&amp;plot.frequency.label=hide&amp;plot.frequency.axis=hide&amp;plot.subtitle=hide" TargetMode="External"/><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128.xml.rels><?xml version="1.0" encoding="UTF-8" standalone="yes"?>
<Relationships xmlns="http://schemas.openxmlformats.org/package/2006/relationships"><Relationship Id="rId3" Type="http://schemas.openxmlformats.org/officeDocument/2006/relationships/hyperlink" Target="http://service.iris.edu/mustang/noise-pdf/1/query?target=TA.109C..BHZ.M&amp;format=text&amp;starttime=2017-07-15&amp;endtime=2018-07-15" TargetMode="External"/><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129.xml.rels><?xml version="1.0" encoding="UTF-8" standalone="yes"?>
<Relationships xmlns="http://schemas.openxmlformats.org/package/2006/relationships"><Relationship Id="rId3" Type="http://schemas.openxmlformats.org/officeDocument/2006/relationships/hyperlink" Target="http://service.iris.edu/mustang/noise-pdf/1/query?target=TA.109C..BHZ.M&amp;format=xml&amp;starttime=2017-07-15&amp;endtime=2018-07-15" TargetMode="External"/><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hyperlink" Target="http://service.iris.edu/mustang/noise-pdf/1/query?net=TA&amp;sta=*&amp;loc=*&amp;cha=BHZ&amp;quality=M&amp;starttime=2017-07-15&amp;endtime=2018-07-15&amp;format=plot&amp;plot.period.min=0.1&amp;plot.period.max=200&amp;plot.power.min=-225&amp;plot.power.max=-50" TargetMode="External"/><Relationship Id="rId2" Type="http://schemas.openxmlformats.org/officeDocument/2006/relationships/notesSlide" Target="../notesSlides/notesSlide90.xml"/><Relationship Id="rId1" Type="http://schemas.openxmlformats.org/officeDocument/2006/relationships/slideLayout" Target="../slideLayouts/slideLayout3.xml"/><Relationship Id="rId5" Type="http://schemas.openxmlformats.org/officeDocument/2006/relationships/image" Target="../media/image97.png"/><Relationship Id="rId4" Type="http://schemas.openxmlformats.org/officeDocument/2006/relationships/image" Target="../media/image96.png"/></Relationships>
</file>

<file path=ppt/slides/_rels/slide131.xml.rels><?xml version="1.0" encoding="UTF-8" standalone="yes"?>
<Relationships xmlns="http://schemas.openxmlformats.org/package/2006/relationships"><Relationship Id="rId3" Type="http://schemas.openxmlformats.org/officeDocument/2006/relationships/hyperlink" Target="http://service.iris.edu/mustang/noise-pdf/1/query?net=TA&amp;sta=*&amp;loc=*&amp;cha=BHZ&amp;quality=M&amp;starttime=2017-07-15&amp;endtime=2018-07-15&amp;format=plot&amp;plot.period.min=0.1&amp;plot.period.max=200&amp;plot.power.min=-225&amp;plot.power.max=-50" TargetMode="External"/><Relationship Id="rId2" Type="http://schemas.openxmlformats.org/officeDocument/2006/relationships/notesSlide" Target="../notesSlides/notesSlide91.xml"/><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hyperlink" Target="http://service.iris.edu/mustang/noise-pdf/1/query?net=TA&amp;sta=*K,*L,*M,HARP,J29N,O30N&amp;loc=*&amp;cha=BHZ&amp;quality=M&amp;starttime=2017-07-01&amp;endtime=2018-07-01&amp;format=plot&amp;plot.period.min=0.1&amp;plot.period.max=200&amp;plot.power.min=-225&amp;plot.power.max=-50&amp;plot.title=TA+Network+in+Alaska"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hyperlink" Target="http://service.iris.edu/mustang/noise-pdf/1/query?target=TA.109C..BHZ.M&amp;starttime=2017-07-01&amp;endtime=2018-07-01&amp;format=noiseprofile_text&amp;noiseprofile.type=min,max,mode,median,5,95" TargetMode="External"/><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hyperlink" Target="http://service.iris.edu/mustang/noise-pdf/1/query?target=TA.109C..BHZ.M&amp;starttime=2017-07-01&amp;endtime=2018-07-01&amp;format=noiseprofile_text&amp;noiseprofile.type=min,max,mode,median,5,95" TargetMode="External"/><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hyperlink" Target="http://service.iris.edu/mustang/noise-pdf/1/query?target=TA.109C..BHZ.M&amp;starttime=2017-07-01&amp;endtime=2018-07-01&amp;format=noiseprofile_text&amp;noiseprofile.type=min,max,mode,median,5,95" TargetMode="External"/><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ervice.iris.edu/mustang/noise-pdf/1/query?target=TA.*.*.BHZ.M&amp;format=noiseprofile_csvpipe&amp;noiseprofile.type=mode" TargetMode="Externa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hyperlink" Target="http://service.iris.edu/mustang/noise-pdf/1/" TargetMode="External"/><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hyperlink" Target="http://service.iris.edu/mustang/noise-psd/" TargetMode="External"/><Relationship Id="rId2" Type="http://schemas.openxmlformats.org/officeDocument/2006/relationships/hyperlink" Target="http://service.iris.edu/mustang/noise-pdf-browser/1" TargetMode="Externa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hyperlink" Target="http://service.iris.edu/mustang/noise-pdf/1/"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3.xml"/><Relationship Id="rId1" Type="http://schemas.openxmlformats.org/officeDocument/2006/relationships/slideLayout" Target="../slideLayouts/slideLayout3.xml"/><Relationship Id="rId4" Type="http://schemas.openxmlformats.org/officeDocument/2006/relationships/hyperlink" Target="http://service.iris.edu/mustang/noise-psd/1/" TargetMode="Externa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hyperlink" Target="http://service.iris.edu/mustang/noise-psd/1/query?target=TA.109C..BHZ.M&amp;starttime=2018-07-01&amp;endtime=2018-07-02&amp;correct=TRUE&amp;format=text" TargetMode="External"/><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105.png"/></Relationships>
</file>

<file path=ppt/slides/_rels/slide147.xml.rels><?xml version="1.0" encoding="UTF-8" standalone="yes"?>
<Relationships xmlns="http://schemas.openxmlformats.org/package/2006/relationships"><Relationship Id="rId3" Type="http://schemas.openxmlformats.org/officeDocument/2006/relationships/hyperlink" Target="http://service.iris.edu/mustang/noise-psd/docs/1/builder/" TargetMode="External"/><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hyperlink" Target="http://service.iris.edu/mustang/noise-mode-timeseries/1/" TargetMode="Externa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hyperlink" Target="http://service.iris.edu/mustang/noise-mode-timeseries/1/" TargetMode="External"/><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hyperlink" Target="http://service.iris.edu/mustang/noise-mode-timeseries/1/query?target=N4.S44A..BHZ.M&amp;output=power&amp;format=plot&amp;periods=0.1,1,10,100" TargetMode="External"/></Relationships>
</file>

<file path=ppt/slides/_rels/slide15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hyperlink" Target="http://service.iris.edu/mustang/noise-mode-timeseries/1/query?target=N4.S44A..BHZ.M&amp;output=power&amp;format=plot&amp;periods=10"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hyperlink" Target="http://service.iris.edu/mustang/noise-mode-timeseries/1/query?target=N4.S44A..BHZ.M&amp;output=power&amp;format=plot&amp;periods=100" TargetMode="External"/></Relationships>
</file>

<file path=ppt/slides/_rels/slide15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hyperlink" Target="http://service.iris.edu/mustang/noise-mode-timeseries/1/query?target=TA.G25K..BHZ.M&amp;endtime=2017-07-01&amp;format=plot&amp;periods=0.1,1,10,100&amp;output=powerdhnm&amp;noisemodel.byperiod=0.1,-129|1,-144|10,-137|102,-175" TargetMode="External"/></Relationships>
</file>

<file path=ppt/slides/_rels/slide15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hyperlink" Target="http://service.iris.edu/mustang/noise-mode-timeseries/1/query?target=TA.G25K..BHZ.M&amp;endtime=2017-07-01&amp;format=plot&amp;periods=0.1,1,10,100&amp;output=powerdhnm&amp;noisemodel.byperiod=0.1,-129|1,-144|10,-137|102,-175&amp;plot.title=Daily+PDF+Mode+Timeline+Differenced+From+TA+Network+Model"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service.iris.edu/mustang/noise-mode-timeseries/1/query?target=TA.G25K..BHZ.M&amp;endtime=2017-07-01&amp;format=plot&amp;periods=0.1,1,10,100&amp;output=powerdnm&amp;plot.title=PDF+Mode+Differenced+From+NHNM+and+NLNM"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0.xml"/><Relationship Id="rId1" Type="http://schemas.openxmlformats.org/officeDocument/2006/relationships/slideLayout" Target="../slideLayouts/slideLayout3.xml"/><Relationship Id="rId5" Type="http://schemas.openxmlformats.org/officeDocument/2006/relationships/image" Target="../media/image117.png"/><Relationship Id="rId4" Type="http://schemas.openxmlformats.org/officeDocument/2006/relationships/image" Target="../media/image1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1.xml"/><Relationship Id="rId1" Type="http://schemas.openxmlformats.org/officeDocument/2006/relationships/slideLayout" Target="../slideLayouts/slideLayout3.xml"/><Relationship Id="rId5" Type="http://schemas.openxmlformats.org/officeDocument/2006/relationships/image" Target="../media/image122.png"/><Relationship Id="rId4" Type="http://schemas.openxmlformats.org/officeDocument/2006/relationships/image" Target="../media/image121.png"/></Relationships>
</file>

<file path=ppt/slides/_rels/slide18.xml.rels><?xml version="1.0" encoding="UTF-8" standalone="yes"?>
<Relationships xmlns="http://schemas.openxmlformats.org/package/2006/relationships"><Relationship Id="rId3" Type="http://schemas.openxmlformats.org/officeDocument/2006/relationships/hyperlink" Target="http://buddy.iris.washington.edu/bud_stuff/dmc/bud_monitor.ALL.ht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hyperlink" Target="http://service.iris.edu/mustang/measurements/1/"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ervice.iris.edu/"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ervice.iris.edu/irisws/availability"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ervice.iris.edu/mustang/measurements/1/query?metric=ts_percent_availability_total,ts_num_gaps_total,ts_max_gap_total,ts_gap_length_total,ts_channel_continuity&amp;target=TA.109C..BHZ.M&amp;format=text&amp;starttime=2018-01-01&amp;endtime=2018-06-01&amp;nodata=404"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rvice.iris.edu/"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ervice.iris.edu/mustang/measurements/1/"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2" Type="http://schemas.openxmlformats.org/officeDocument/2006/relationships/hyperlink" Target="http://service.iris.edu/mustang/measurements/1/"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2" Type="http://schemas.openxmlformats.org/officeDocument/2006/relationships/hyperlink" Target="http://service.iris.edu/mustang/measurements/1/"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hyperlink" Target="http://service.iris.edu/mustang/metrics/docs/1/desc/pressure_effects/" TargetMode="External"/><Relationship Id="rId3" Type="http://schemas.openxmlformats.org/officeDocument/2006/relationships/hyperlink" Target="http://service.iris.edu/mustang/metrics/docs/1/desc/cross_talk/" TargetMode="External"/><Relationship Id="rId7" Type="http://schemas.openxmlformats.org/officeDocument/2006/relationships/hyperlink" Target="http://service.iris.edu/mustang/metrics/docs/1/desc/num_spikes/"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hyperlink" Target="http://service.iris.edu/mustang/metrics/docs/1/desc/max_stalta/" TargetMode="External"/><Relationship Id="rId5" Type="http://schemas.openxmlformats.org/officeDocument/2006/relationships/hyperlink" Target="http://service.iris.edu/mustang/metrics/docs/1/desc/sample_snr/" TargetMode="External"/><Relationship Id="rId4" Type="http://schemas.openxmlformats.org/officeDocument/2006/relationships/hyperlink" Target="http://service.iris.edu/mustang/metrics/docs/1/desc/dc_offset/"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hyperlink" Target="http://service.iris.edu/mustang/measurements/1/" TargetMode="Externa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hyperlink" Target="http://service.iris.edu/mustang/measurements/1/"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doi.org/10.1785/0220110128"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http://service.iris.edu/mustang/metrics/docs/1/desc/transfer_function/" TargetMode="External"/><Relationship Id="rId5" Type="http://schemas.openxmlformats.org/officeDocument/2006/relationships/hyperlink" Target="http://service.iris.edu/mustang/metrics/docs/1/desc/polarity_check/" TargetMode="External"/><Relationship Id="rId4" Type="http://schemas.openxmlformats.org/officeDocument/2006/relationships/hyperlink" Target="http://service.iris.edu/mustang/metrics/docs/1/desc/orientation_check/"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7.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service.iris.edu/mustang/measurements/1/query?target=TA.109C..BHZ.M&amp;starttime=2018-06-01&amp;endtime=2018-06-15&amp;metric=sample_mean&amp;format=text&amp;nodata=404"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ervices.iris.edu/mustang/measurements/1/"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service.iris.edu/mustang/measurements/1/query?metric=sample_mean&amp;target=TA.109C..BHZ.M&amp;format=text&amp;start=2001-01-01&amp;end=2001-01-02&amp;nodata=204"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hyperlink" Target="http://service.iris.edu/mustang/measurements/1/query?metric=sample_mean&amp;target=TA.109C..BHZ.M&amp;format=text&amp;start=2001-01-01&amp;end=2001-01-02&amp;nodata=404"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http://service.iris.edu/mustang/measurements/1/query?metric=sample_snr&amp;net=IU&amp;cha=BHZ&amp;format=text&amp;startafter=2018-03-25T20:14:17&amp;startbefore=2018-03-25T20:34:47&amp;orderby=value_desc&amp;value_gt=10"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59.xml.rels><?xml version="1.0" encoding="UTF-8" standalone="yes"?>
<Relationships xmlns="http://schemas.openxmlformats.org/package/2006/relationships"><Relationship Id="rId3" Type="http://schemas.openxmlformats.org/officeDocument/2006/relationships/hyperlink" Target="http://service.iris.edu/mustang/measurements/docs/1/builder/"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hyperlink" Target="http://service.iris.edu/mustang/measurements/1/"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ervice.iris.edu/mustang/measurements/1"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ds.iris.edu/message-center/topic/mustang-qa/" TargetMode="External"/><Relationship Id="rId2" Type="http://schemas.openxmlformats.org/officeDocument/2006/relationships/hyperlink" Target="http://service.iris.edu/mustang/metrics/docs/1/desc/metric_error/" TargetMode="External"/><Relationship Id="rId1" Type="http://schemas.openxmlformats.org/officeDocument/2006/relationships/slideLayout" Target="../slideLayouts/slideLayout7.xml"/><Relationship Id="rId4" Type="http://schemas.openxmlformats.org/officeDocument/2006/relationships/hyperlink" Target="mailto:dmc_qa@iris.washington.edu"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ds.iris.edu/message-center/topic/mustang-qa/" TargetMode="Externa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3.png"/></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profile.usgs.gov/myscience/upload_folder/ci2012Feb2217152844121McNamaraBuland_BSSA.pdf" TargetMode="External"/><Relationship Id="rId5" Type="http://schemas.openxmlformats.org/officeDocument/2006/relationships/image" Target="../media/image37.png"/><Relationship Id="rId4" Type="http://schemas.openxmlformats.org/officeDocument/2006/relationships/image" Target="../media/image33.png"/></Relationships>
</file>

<file path=ppt/slides/_rels/slide67.xml.rels><?xml version="1.0" encoding="UTF-8" standalone="yes"?>
<Relationships xmlns="http://schemas.openxmlformats.org/package/2006/relationships"><Relationship Id="rId3" Type="http://schemas.openxmlformats.org/officeDocument/2006/relationships/hyperlink" Target="http://service.iris.edu/mustang/noise-pdf/1/query?net=TA&amp;sta=109C&amp;loc=--&amp;cha=BHZ&amp;quality=M&amp;starttime=2017-07-01&amp;endtime=2018-07-01&amp;format=plot&amp;plot.interpolation=bicubic&amp;plot.scale.display=show&amp;plot.period.min=0.1&amp;plot.period.max=200&amp;plot.power.min=-225&amp;plot.power.max=-50&amp;nodata=404"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hyperlink" Target="http://service.iris.edu/mustang/noise-pdf/1/query?target=TA.109C..BHZ.M&amp;starttime=2017-01-01&amp;endtime=2018-07-01&amp;format=text" TargetMode="External"/><Relationship Id="rId4" Type="http://schemas.openxmlformats.org/officeDocument/2006/relationships/image" Target="../media/image38.png"/></Relationships>
</file>

<file path=ppt/slides/_rels/slide68.xml.rels><?xml version="1.0" encoding="UTF-8" standalone="yes"?>
<Relationships xmlns="http://schemas.openxmlformats.org/package/2006/relationships"><Relationship Id="rId3" Type="http://schemas.openxmlformats.org/officeDocument/2006/relationships/hyperlink" Target="https://pubs.usgs.gov/of/1993/0322/ofr93-322.pdf"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pubs.usgs.gov/of/1993/0322/ofr93-322.pdf"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ervice.iris.edu/mustang/measurements/1/"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pubs.usgs.gov/of/1993/0322/ofr93-322.pdf"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http://service.iris.edu/mustang/measurements/1/"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51.png"/></Relationships>
</file>

<file path=ppt/slides/_rels/slide8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53.png"/></Relationships>
</file>

<file path=ppt/slides/_rels/slide8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54.png"/></Relationships>
</file>

<file path=ppt/slides/_rels/slide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8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1.png"/><Relationship Id="rId4" Type="http://schemas.openxmlformats.org/officeDocument/2006/relationships/image" Target="../media/image63.png"/></Relationships>
</file>

<file path=ppt/slides/_rels/slide8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9.xml.rels><?xml version="1.0" encoding="UTF-8" standalone="yes"?>
<Relationships xmlns="http://schemas.openxmlformats.org/package/2006/relationships"><Relationship Id="rId3" Type="http://schemas.openxmlformats.org/officeDocument/2006/relationships/hyperlink" Target="http://service.iris.edu/mustang/measurements/1/query?metric=data_latency,feed_latency,total_latency&amp;net=TA&amp;sta=109C&amp;loc=*&amp;cha=BHZ&amp;format=text&amp;timewindow=2018-01-01,2018-01-02&amp;nodata=404"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9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92.xml.rels><?xml version="1.0" encoding="UTF-8" standalone="yes"?>
<Relationships xmlns="http://schemas.openxmlformats.org/package/2006/relationships"><Relationship Id="rId2" Type="http://schemas.openxmlformats.org/officeDocument/2006/relationships/hyperlink" Target="http://service.iris.edu/mustang/noise-pdf-browser/1/" TargetMode="Externa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hyperlink" Target="http://service.iris.edu/mustang/noise-pdf-browser/1/" TargetMode="External"/><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ervice.iris.edu/mustang/noise-pdf-browser/1/breakout?target=IU.ADK.00.BHZ.M&amp;interval=all&amp;format=html" TargetMode="Externa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hyperlink" Target="http://services.iris.edu/mustang/noise-pdf-browser/1/breakout?target=IU.ADK.00.BHZ.M"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96.xml.rels><?xml version="1.0" encoding="UTF-8" standalone="yes"?>
<Relationships xmlns="http://schemas.openxmlformats.org/package/2006/relationships"><Relationship Id="rId3" Type="http://schemas.openxmlformats.org/officeDocument/2006/relationships/hyperlink" Target="http://services.iris.edu/mustang/noise-pdf-browser/1/breakout?net=IU&amp;sta=ADK&amp;loc=00&amp;cha=BHZ&amp;quality=M"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97.xml.rels><?xml version="1.0" encoding="UTF-8" standalone="yes"?>
<Relationships xmlns="http://schemas.openxmlformats.org/package/2006/relationships"><Relationship Id="rId3" Type="http://schemas.openxmlformats.org/officeDocument/2006/relationships/hyperlink" Target="http://services.iris.edu/mustang/noise-pdf-browser/1/breakout?target=IU.ADK.00.BHZ.M&amp;interval=all"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9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hyperlink" Target="http://services.iris.edu/mustang/noise-pdf-browser/1/breakout?target=IU.ADK.00.BHZ.M&amp;interval=year&amp;time=2015-06-01"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hyperlink" Target="http://services.iris.edu/mustang/noise-pdf-browser/1/breakout?target=IU.ADK.00.BHZ.M&amp;interval=year&amp;time=2015-06-0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DA27E-B867-C84B-869F-E4D4434E461C}"/>
              </a:ext>
            </a:extLst>
          </p:cNvPr>
          <p:cNvSpPr>
            <a:spLocks noGrp="1"/>
          </p:cNvSpPr>
          <p:nvPr>
            <p:ph type="ctrTitle"/>
          </p:nvPr>
        </p:nvSpPr>
        <p:spPr>
          <a:xfrm>
            <a:off x="626087" y="1318306"/>
            <a:ext cx="7876309" cy="2387600"/>
          </a:xfrm>
        </p:spPr>
        <p:txBody>
          <a:bodyPr>
            <a:normAutofit/>
          </a:bodyPr>
          <a:lstStyle/>
          <a:p>
            <a:r>
              <a:rPr lang="en-US" dirty="0">
                <a:latin typeface="Helvetica" pitchFamily="2" charset="0"/>
              </a:rPr>
              <a:t>MUSTANG Web Services</a:t>
            </a:r>
          </a:p>
        </p:txBody>
      </p:sp>
      <p:pic>
        <p:nvPicPr>
          <p:cNvPr id="4" name="Picture 3" descr="iris_color_screen_lrg.png">
            <a:extLst>
              <a:ext uri="{FF2B5EF4-FFF2-40B4-BE49-F238E27FC236}">
                <a16:creationId xmlns:a16="http://schemas.microsoft.com/office/drawing/2014/main" id="{42BADE7B-869E-8B4E-99CA-378ACD115B2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626087" y="4790300"/>
            <a:ext cx="1848044" cy="1463040"/>
          </a:xfrm>
          <a:prstGeom prst="rect">
            <a:avLst/>
          </a:prstGeom>
        </p:spPr>
      </p:pic>
      <p:sp>
        <p:nvSpPr>
          <p:cNvPr id="5" name="Subtitle 2">
            <a:extLst>
              <a:ext uri="{FF2B5EF4-FFF2-40B4-BE49-F238E27FC236}">
                <a16:creationId xmlns:a16="http://schemas.microsoft.com/office/drawing/2014/main" id="{F9C5F218-69BD-0849-B234-316606B7C4C8}"/>
              </a:ext>
            </a:extLst>
          </p:cNvPr>
          <p:cNvSpPr txBox="1">
            <a:spLocks/>
          </p:cNvSpPr>
          <p:nvPr/>
        </p:nvSpPr>
        <p:spPr bwMode="auto">
          <a:xfrm>
            <a:off x="3462412" y="4653274"/>
            <a:ext cx="5681588" cy="16000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 typeface="Arial" pitchFamily="-109" charset="0"/>
              <a:buNone/>
              <a:defRPr sz="3200">
                <a:solidFill>
                  <a:schemeClr val="bg1"/>
                </a:solidFill>
                <a:latin typeface="+mn-lt"/>
                <a:ea typeface="+mn-ea"/>
                <a:cs typeface="+mn-cs"/>
              </a:defRPr>
            </a:lvl1pPr>
            <a:lvl2pPr marL="742950" indent="-285750" algn="l" rtl="0" eaLnBrk="1" fontAlgn="base" hangingPunct="1">
              <a:spcBef>
                <a:spcPct val="20000"/>
              </a:spcBef>
              <a:spcAft>
                <a:spcPct val="0"/>
              </a:spcAft>
              <a:buFont typeface="Arial" pitchFamily="-112" charset="0"/>
              <a:buChar char="•"/>
              <a:defRPr sz="2800">
                <a:solidFill>
                  <a:schemeClr val="tx1"/>
                </a:solidFill>
                <a:latin typeface="+mn-lt"/>
                <a:ea typeface="+mn-ea"/>
              </a:defRPr>
            </a:lvl2pPr>
            <a:lvl3pPr marL="1143000" indent="-228600" algn="l" rtl="0" eaLnBrk="1" fontAlgn="base" hangingPunct="1">
              <a:spcBef>
                <a:spcPct val="20000"/>
              </a:spcBef>
              <a:spcAft>
                <a:spcPct val="0"/>
              </a:spcAft>
              <a:buFont typeface="Arial" pitchFamily="-112" charset="0"/>
              <a:buChar char="•"/>
              <a:defRPr sz="2400">
                <a:solidFill>
                  <a:schemeClr val="tx1"/>
                </a:solidFill>
                <a:latin typeface="+mn-lt"/>
                <a:ea typeface="+mn-ea"/>
              </a:defRPr>
            </a:lvl3pPr>
            <a:lvl4pPr marL="1600200" indent="-228600" algn="l" rtl="0" eaLnBrk="1" fontAlgn="base" hangingPunct="1">
              <a:spcBef>
                <a:spcPct val="20000"/>
              </a:spcBef>
              <a:spcAft>
                <a:spcPct val="0"/>
              </a:spcAft>
              <a:buFont typeface="Arial" pitchFamily="-112" charset="0"/>
              <a:buChar char="•"/>
              <a:defRPr sz="2000">
                <a:solidFill>
                  <a:schemeClr val="tx1"/>
                </a:solidFill>
                <a:latin typeface="+mn-lt"/>
                <a:ea typeface="+mn-ea"/>
              </a:defRPr>
            </a:lvl4pPr>
            <a:lvl5pPr marL="2057400" indent="-228600" algn="l" rtl="0" eaLnBrk="1" fontAlgn="base" hangingPunct="1">
              <a:spcBef>
                <a:spcPct val="20000"/>
              </a:spcBef>
              <a:spcAft>
                <a:spcPct val="0"/>
              </a:spcAft>
              <a:buFont typeface="Arial" pitchFamily="-112" charset="0"/>
              <a:buChar char="•"/>
              <a:defRPr sz="2000">
                <a:solidFill>
                  <a:schemeClr val="tx1"/>
                </a:solidFill>
                <a:latin typeface="+mn-lt"/>
                <a:ea typeface="+mn-ea"/>
              </a:defRPr>
            </a:lvl5pPr>
            <a:lvl6pPr marL="2514600" indent="-228600" algn="l" rtl="0" eaLnBrk="1" fontAlgn="base" hangingPunct="1">
              <a:spcBef>
                <a:spcPct val="20000"/>
              </a:spcBef>
              <a:spcAft>
                <a:spcPct val="0"/>
              </a:spcAft>
              <a:buFont typeface="Arial" pitchFamily="-109" charset="0"/>
              <a:buChar char="•"/>
              <a:defRPr sz="2000">
                <a:solidFill>
                  <a:schemeClr val="tx1"/>
                </a:solidFill>
                <a:latin typeface="+mn-lt"/>
                <a:ea typeface="+mn-ea"/>
              </a:defRPr>
            </a:lvl6pPr>
            <a:lvl7pPr marL="2971800" indent="-228600" algn="l" rtl="0" eaLnBrk="1" fontAlgn="base" hangingPunct="1">
              <a:spcBef>
                <a:spcPct val="20000"/>
              </a:spcBef>
              <a:spcAft>
                <a:spcPct val="0"/>
              </a:spcAft>
              <a:buFont typeface="Arial" pitchFamily="-109" charset="0"/>
              <a:buChar char="•"/>
              <a:defRPr sz="2000">
                <a:solidFill>
                  <a:schemeClr val="tx1"/>
                </a:solidFill>
                <a:latin typeface="+mn-lt"/>
                <a:ea typeface="+mn-ea"/>
              </a:defRPr>
            </a:lvl7pPr>
            <a:lvl8pPr marL="3429000" indent="-228600" algn="l" rtl="0" eaLnBrk="1" fontAlgn="base" hangingPunct="1">
              <a:spcBef>
                <a:spcPct val="20000"/>
              </a:spcBef>
              <a:spcAft>
                <a:spcPct val="0"/>
              </a:spcAft>
              <a:buFont typeface="Arial" pitchFamily="-109" charset="0"/>
              <a:buChar char="•"/>
              <a:defRPr sz="2000">
                <a:solidFill>
                  <a:schemeClr val="tx1"/>
                </a:solidFill>
                <a:latin typeface="+mn-lt"/>
                <a:ea typeface="+mn-ea"/>
              </a:defRPr>
            </a:lvl8pPr>
            <a:lvl9pPr marL="3886200" indent="-228600" algn="l" rtl="0" eaLnBrk="1" fontAlgn="base" hangingPunct="1">
              <a:spcBef>
                <a:spcPct val="20000"/>
              </a:spcBef>
              <a:spcAft>
                <a:spcPct val="0"/>
              </a:spcAft>
              <a:buFont typeface="Arial" pitchFamily="-109" charset="0"/>
              <a:buChar char="•"/>
              <a:defRPr sz="2000">
                <a:solidFill>
                  <a:schemeClr val="tx1"/>
                </a:solidFill>
                <a:latin typeface="+mn-lt"/>
                <a:ea typeface="+mn-ea"/>
              </a:defRPr>
            </a:lvl9pPr>
          </a:lstStyle>
          <a:p>
            <a:pPr algn="l">
              <a:spcBef>
                <a:spcPts val="1200"/>
              </a:spcBef>
            </a:pPr>
            <a:r>
              <a:rPr lang="en-US" sz="2400" kern="0" dirty="0">
                <a:latin typeface="Helvetica" pitchFamily="2" charset="0"/>
              </a:rPr>
              <a:t>Gillian Sharer</a:t>
            </a:r>
          </a:p>
          <a:p>
            <a:pPr algn="l">
              <a:spcBef>
                <a:spcPts val="1200"/>
              </a:spcBef>
            </a:pPr>
            <a:r>
              <a:rPr lang="en-US" sz="2400" dirty="0"/>
              <a:t>North American Seismic Network Training Workshop, Quality Assurance </a:t>
            </a:r>
          </a:p>
          <a:p>
            <a:pPr algn="l">
              <a:spcBef>
                <a:spcPts val="1200"/>
              </a:spcBef>
            </a:pPr>
            <a:r>
              <a:rPr lang="en-US" sz="2400" kern="0" dirty="0">
                <a:latin typeface="Helvetica" pitchFamily="2" charset="0"/>
              </a:rPr>
              <a:t>August 1-2, 2018</a:t>
            </a:r>
          </a:p>
        </p:txBody>
      </p:sp>
    </p:spTree>
    <p:extLst>
      <p:ext uri="{BB962C8B-B14F-4D97-AF65-F5344CB8AC3E}">
        <p14:creationId xmlns:p14="http://schemas.microsoft.com/office/powerpoint/2010/main" val="352640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E987C1-D891-B148-8E1A-6ED982DBEDCD}"/>
              </a:ext>
            </a:extLst>
          </p:cNvPr>
          <p:cNvSpPr txBox="1"/>
          <p:nvPr/>
        </p:nvSpPr>
        <p:spPr>
          <a:xfrm>
            <a:off x="2149777" y="121185"/>
            <a:ext cx="6994223" cy="584775"/>
          </a:xfrm>
          <a:prstGeom prst="rect">
            <a:avLst/>
          </a:prstGeom>
          <a:noFill/>
        </p:spPr>
        <p:txBody>
          <a:bodyPr wrap="none" rtlCol="0">
            <a:spAutoFit/>
          </a:bodyPr>
          <a:lstStyle/>
          <a:p>
            <a:pPr algn="r"/>
            <a:r>
              <a:rPr lang="en-US" sz="3200" dirty="0">
                <a:solidFill>
                  <a:schemeClr val="bg1"/>
                </a:solidFill>
              </a:rPr>
              <a:t>Data latency metrics – script example</a:t>
            </a:r>
          </a:p>
        </p:txBody>
      </p:sp>
      <p:sp>
        <p:nvSpPr>
          <p:cNvPr id="3" name="TextBox 2">
            <a:extLst>
              <a:ext uri="{FF2B5EF4-FFF2-40B4-BE49-F238E27FC236}">
                <a16:creationId xmlns:a16="http://schemas.microsoft.com/office/drawing/2014/main" id="{5A4E7DB0-1C86-5940-9752-325B39E66719}"/>
              </a:ext>
            </a:extLst>
          </p:cNvPr>
          <p:cNvSpPr txBox="1"/>
          <p:nvPr/>
        </p:nvSpPr>
        <p:spPr>
          <a:xfrm>
            <a:off x="330666" y="1552120"/>
            <a:ext cx="8606790" cy="5139869"/>
          </a:xfrm>
          <a:prstGeom prst="rect">
            <a:avLst/>
          </a:prstGeom>
          <a:noFill/>
        </p:spPr>
        <p:txBody>
          <a:bodyPr wrap="square" rtlCol="0">
            <a:spAutoFit/>
          </a:bodyPr>
          <a:lstStyle/>
          <a:p>
            <a:r>
              <a:rPr lang="en-US" dirty="0"/>
              <a:t>#!/usr/bin/perl</a:t>
            </a:r>
          </a:p>
          <a:p>
            <a:r>
              <a:rPr lang="en-US" dirty="0"/>
              <a:t>use LWP::Simple;</a:t>
            </a:r>
          </a:p>
          <a:p>
            <a:endParaRPr lang="en-US" sz="1200" dirty="0"/>
          </a:p>
          <a:p>
            <a:r>
              <a:rPr lang="en-US" dirty="0"/>
              <a:t>my $cdate = `date -u -d "-5 hours" +%Y-%m-%dT%T`; $cdate =~ s/\n*$//g;</a:t>
            </a:r>
          </a:p>
          <a:p>
            <a:r>
              <a:rPr lang="en-US" dirty="0"/>
              <a:t>my $net = "TA";</a:t>
            </a:r>
          </a:p>
          <a:p>
            <a:endParaRPr lang="en-US" sz="1200" dirty="0"/>
          </a:p>
          <a:p>
            <a:r>
              <a:rPr lang="en-US" dirty="0"/>
              <a:t>my $url="http://service.iris.edu/mustang/measurements/1/query?" .</a:t>
            </a:r>
          </a:p>
          <a:p>
            <a:r>
              <a:rPr lang="en-US" dirty="0"/>
              <a:t>              "&amp;metric=data_latency&amp;net=$net&amp;channel=BHZ&amp;start=$cdate" .</a:t>
            </a:r>
          </a:p>
          <a:p>
            <a:r>
              <a:rPr lang="en-US" dirty="0"/>
              <a:t>              "&amp;</a:t>
            </a:r>
            <a:r>
              <a:rPr lang="en-US" dirty="0" err="1"/>
              <a:t>value_gt</a:t>
            </a:r>
            <a:r>
              <a:rPr lang="en-US" dirty="0"/>
              <a:t>=21600&amp;format=text&amp;nodata=404";</a:t>
            </a:r>
          </a:p>
          <a:p>
            <a:endParaRPr lang="en-US" sz="1200" dirty="0"/>
          </a:p>
          <a:p>
            <a:r>
              <a:rPr lang="en-US" dirty="0"/>
              <a:t>&amp;sendmsg(get $url);</a:t>
            </a:r>
          </a:p>
          <a:p>
            <a:endParaRPr lang="en-US" sz="1200" dirty="0"/>
          </a:p>
          <a:p>
            <a:r>
              <a:rPr lang="en-US" sz="1600" dirty="0"/>
              <a:t>sub sendmsg {</a:t>
            </a:r>
          </a:p>
          <a:p>
            <a:r>
              <a:rPr lang="en-US" sz="1600" dirty="0"/>
              <a:t>    my $msg = shift;</a:t>
            </a:r>
          </a:p>
          <a:p>
            <a:r>
              <a:rPr lang="en-US" sz="1600" dirty="0"/>
              <a:t>    open ( MAIL, "|sendmail x@iris.washington.edu" );</a:t>
            </a:r>
          </a:p>
          <a:p>
            <a:r>
              <a:rPr lang="en-US" sz="1600" dirty="0"/>
              <a:t>    print MAIL "Subject: Station latency greater than 6 hours\n";</a:t>
            </a:r>
          </a:p>
          <a:p>
            <a:r>
              <a:rPr lang="en-US" sz="1600" dirty="0"/>
              <a:t>    print MAIL "From: x\@iris.washington.edu\n";</a:t>
            </a:r>
          </a:p>
          <a:p>
            <a:r>
              <a:rPr lang="en-US" sz="1600" dirty="0"/>
              <a:t>    print MAIL $msg;</a:t>
            </a:r>
          </a:p>
          <a:p>
            <a:r>
              <a:rPr lang="en-US" sz="1600" dirty="0"/>
              <a:t>    close MAIL;</a:t>
            </a:r>
          </a:p>
          <a:p>
            <a:r>
              <a:rPr lang="en-US" sz="1600" dirty="0"/>
              <a:t>}</a:t>
            </a:r>
          </a:p>
        </p:txBody>
      </p:sp>
      <p:sp>
        <p:nvSpPr>
          <p:cNvPr id="2" name="TextBox 1">
            <a:extLst>
              <a:ext uri="{FF2B5EF4-FFF2-40B4-BE49-F238E27FC236}">
                <a16:creationId xmlns:a16="http://schemas.microsoft.com/office/drawing/2014/main" id="{8F3D3994-46E0-A84D-9B28-5E62EBB68763}"/>
              </a:ext>
            </a:extLst>
          </p:cNvPr>
          <p:cNvSpPr txBox="1"/>
          <p:nvPr/>
        </p:nvSpPr>
        <p:spPr>
          <a:xfrm>
            <a:off x="330666" y="1046573"/>
            <a:ext cx="8507457" cy="369332"/>
          </a:xfrm>
          <a:prstGeom prst="rect">
            <a:avLst/>
          </a:prstGeom>
          <a:solidFill>
            <a:schemeClr val="accent1">
              <a:lumMod val="20000"/>
              <a:lumOff val="80000"/>
            </a:schemeClr>
          </a:solidFill>
          <a:ln>
            <a:solidFill>
              <a:schemeClr val="accent1"/>
            </a:solidFill>
          </a:ln>
        </p:spPr>
        <p:txBody>
          <a:bodyPr wrap="none" rtlCol="0">
            <a:spAutoFit/>
          </a:bodyPr>
          <a:lstStyle/>
          <a:p>
            <a:r>
              <a:rPr lang="en-US" i="1" dirty="0"/>
              <a:t>Retrieve recent total_latency values greater than 6 hours duration and send email </a:t>
            </a:r>
          </a:p>
        </p:txBody>
      </p:sp>
    </p:spTree>
    <p:extLst>
      <p:ext uri="{BB962C8B-B14F-4D97-AF65-F5344CB8AC3E}">
        <p14:creationId xmlns:p14="http://schemas.microsoft.com/office/powerpoint/2010/main" val="2769791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483F19-3D80-684E-8B25-C61A24B49E70}"/>
              </a:ext>
            </a:extLst>
          </p:cNvPr>
          <p:cNvPicPr>
            <a:picLocks/>
          </p:cNvPicPr>
          <p:nvPr/>
        </p:nvPicPr>
        <p:blipFill>
          <a:blip r:embed="rId3"/>
          <a:stretch>
            <a:fillRect/>
          </a:stretch>
        </p:blipFill>
        <p:spPr>
          <a:xfrm>
            <a:off x="457200" y="1916406"/>
            <a:ext cx="6858000" cy="4572000"/>
          </a:xfrm>
          <a:prstGeom prst="rect">
            <a:avLst/>
          </a:prstGeom>
        </p:spPr>
      </p:pic>
      <p:cxnSp>
        <p:nvCxnSpPr>
          <p:cNvPr id="11" name="Straight Arrow Connector 10">
            <a:extLst>
              <a:ext uri="{FF2B5EF4-FFF2-40B4-BE49-F238E27FC236}">
                <a16:creationId xmlns:a16="http://schemas.microsoft.com/office/drawing/2014/main" id="{10F60919-F4A9-AB49-975D-6F8B0C726786}"/>
              </a:ext>
            </a:extLst>
          </p:cNvPr>
          <p:cNvCxnSpPr>
            <a:cxnSpLocks/>
          </p:cNvCxnSpPr>
          <p:nvPr/>
        </p:nvCxnSpPr>
        <p:spPr bwMode="auto">
          <a:xfrm flipH="1">
            <a:off x="5699761" y="2830768"/>
            <a:ext cx="400593" cy="0"/>
          </a:xfrm>
          <a:prstGeom prst="straightConnector1">
            <a:avLst/>
          </a:prstGeom>
          <a:solidFill>
            <a:schemeClr val="accent1">
              <a:alpha val="25000"/>
            </a:schemeClr>
          </a:solidFill>
          <a:ln w="19050" cap="flat" cmpd="sng" algn="ctr">
            <a:solidFill>
              <a:schemeClr val="tx1"/>
            </a:solidFill>
            <a:prstDash val="solid"/>
            <a:round/>
            <a:headEnd type="none" w="med" len="med"/>
            <a:tailEnd type="triangle" w="lg" len="med"/>
          </a:ln>
          <a:effectLst/>
        </p:spPr>
      </p:cxnSp>
      <p:sp>
        <p:nvSpPr>
          <p:cNvPr id="13" name="TextBox 12">
            <a:extLst>
              <a:ext uri="{FF2B5EF4-FFF2-40B4-BE49-F238E27FC236}">
                <a16:creationId xmlns:a16="http://schemas.microsoft.com/office/drawing/2014/main" id="{C63821EA-0C91-DE42-A3D5-37C977AC2E80}"/>
              </a:ext>
            </a:extLst>
          </p:cNvPr>
          <p:cNvSpPr txBox="1"/>
          <p:nvPr/>
        </p:nvSpPr>
        <p:spPr>
          <a:xfrm>
            <a:off x="6100354" y="2657976"/>
            <a:ext cx="825867" cy="369332"/>
          </a:xfrm>
          <a:prstGeom prst="rect">
            <a:avLst/>
          </a:prstGeom>
          <a:solidFill>
            <a:schemeClr val="accent1">
              <a:lumMod val="40000"/>
              <a:lumOff val="60000"/>
            </a:schemeClr>
          </a:solidFill>
          <a:ln>
            <a:solidFill>
              <a:schemeClr val="accent1"/>
            </a:solidFill>
          </a:ln>
        </p:spPr>
        <p:txBody>
          <a:bodyPr wrap="none" rtlCol="0">
            <a:spAutoFit/>
          </a:bodyPr>
          <a:lstStyle/>
          <a:p>
            <a:r>
              <a:rPr lang="en-US" dirty="0"/>
              <a:t>Month</a:t>
            </a:r>
          </a:p>
        </p:txBody>
      </p:sp>
      <p:cxnSp>
        <p:nvCxnSpPr>
          <p:cNvPr id="14" name="Straight Arrow Connector 13">
            <a:extLst>
              <a:ext uri="{FF2B5EF4-FFF2-40B4-BE49-F238E27FC236}">
                <a16:creationId xmlns:a16="http://schemas.microsoft.com/office/drawing/2014/main" id="{4A91B26B-3AE3-6543-951F-407767D0D0D6}"/>
              </a:ext>
            </a:extLst>
          </p:cNvPr>
          <p:cNvCxnSpPr>
            <a:cxnSpLocks/>
          </p:cNvCxnSpPr>
          <p:nvPr/>
        </p:nvCxnSpPr>
        <p:spPr bwMode="auto">
          <a:xfrm flipH="1">
            <a:off x="7332924" y="5534298"/>
            <a:ext cx="400593" cy="0"/>
          </a:xfrm>
          <a:prstGeom prst="straightConnector1">
            <a:avLst/>
          </a:prstGeom>
          <a:solidFill>
            <a:schemeClr val="accent1">
              <a:alpha val="25000"/>
            </a:schemeClr>
          </a:solidFill>
          <a:ln w="19050" cap="flat" cmpd="sng" algn="ctr">
            <a:solidFill>
              <a:schemeClr val="tx1"/>
            </a:solidFill>
            <a:prstDash val="solid"/>
            <a:round/>
            <a:headEnd type="none" w="med" len="med"/>
            <a:tailEnd type="triangle" w="lg" len="med"/>
          </a:ln>
          <a:effectLst/>
        </p:spPr>
      </p:cxnSp>
      <p:sp>
        <p:nvSpPr>
          <p:cNvPr id="15" name="TextBox 14">
            <a:extLst>
              <a:ext uri="{FF2B5EF4-FFF2-40B4-BE49-F238E27FC236}">
                <a16:creationId xmlns:a16="http://schemas.microsoft.com/office/drawing/2014/main" id="{8FBC3DA8-423E-9943-AD97-42AA6CFD46C0}"/>
              </a:ext>
            </a:extLst>
          </p:cNvPr>
          <p:cNvSpPr txBox="1"/>
          <p:nvPr/>
        </p:nvSpPr>
        <p:spPr>
          <a:xfrm>
            <a:off x="7733517" y="5349632"/>
            <a:ext cx="928459" cy="369332"/>
          </a:xfrm>
          <a:prstGeom prst="rect">
            <a:avLst/>
          </a:prstGeom>
          <a:solidFill>
            <a:schemeClr val="accent1">
              <a:lumMod val="40000"/>
              <a:lumOff val="60000"/>
            </a:schemeClr>
          </a:solidFill>
          <a:ln>
            <a:solidFill>
              <a:schemeClr val="accent1"/>
            </a:solidFill>
          </a:ln>
        </p:spPr>
        <p:txBody>
          <a:bodyPr wrap="none" rtlCol="0">
            <a:spAutoFit/>
          </a:bodyPr>
          <a:lstStyle/>
          <a:p>
            <a:r>
              <a:rPr lang="en-US" dirty="0"/>
              <a:t>By Day</a:t>
            </a:r>
          </a:p>
        </p:txBody>
      </p:sp>
      <p:sp>
        <p:nvSpPr>
          <p:cNvPr id="16" name="TextBox 15">
            <a:extLst>
              <a:ext uri="{FF2B5EF4-FFF2-40B4-BE49-F238E27FC236}">
                <a16:creationId xmlns:a16="http://schemas.microsoft.com/office/drawing/2014/main" id="{3386709C-9694-F547-80FD-F5E0602B563B}"/>
              </a:ext>
            </a:extLst>
          </p:cNvPr>
          <p:cNvSpPr txBox="1"/>
          <p:nvPr/>
        </p:nvSpPr>
        <p:spPr>
          <a:xfrm>
            <a:off x="219456" y="996696"/>
            <a:ext cx="8699090" cy="830997"/>
          </a:xfrm>
          <a:prstGeom prst="rect">
            <a:avLst/>
          </a:prstGeom>
          <a:noFill/>
        </p:spPr>
        <p:txBody>
          <a:bodyPr wrap="square" rtlCol="0">
            <a:spAutoFit/>
          </a:bodyPr>
          <a:lstStyle/>
          <a:p>
            <a:pPr>
              <a:buClr>
                <a:schemeClr val="tx1"/>
              </a:buClr>
            </a:pPr>
            <a:r>
              <a:rPr lang="en-US" sz="2400" dirty="0">
                <a:solidFill>
                  <a:srgbClr val="0432FF"/>
                </a:solidFill>
                <a:hlinkClick r:id="rId4"/>
              </a:rPr>
              <a:t>http://service.iris.edu/mustang/noise-pdf-browser/1/breakout?</a:t>
            </a:r>
          </a:p>
          <a:p>
            <a:pPr>
              <a:buClr>
                <a:schemeClr val="tx1"/>
              </a:buClr>
            </a:pPr>
            <a:r>
              <a:rPr lang="en-US" sz="2400" dirty="0">
                <a:solidFill>
                  <a:srgbClr val="0432FF"/>
                </a:solidFill>
                <a:hlinkClick r:id="rId4"/>
              </a:rPr>
              <a:t>target=IU.ADK.00.BHZ.M</a:t>
            </a:r>
            <a:r>
              <a:rPr lang="en-US" sz="2400" b="1" dirty="0">
                <a:solidFill>
                  <a:srgbClr val="0432FF"/>
                </a:solidFill>
                <a:hlinkClick r:id="rId4"/>
              </a:rPr>
              <a:t>&amp;interval=month&amp;time=2015-06-01</a:t>
            </a:r>
            <a:endParaRPr lang="en-US" sz="2400" b="1" dirty="0">
              <a:solidFill>
                <a:srgbClr val="0432FF"/>
              </a:solidFill>
            </a:endParaRPr>
          </a:p>
        </p:txBody>
      </p:sp>
      <p:sp>
        <p:nvSpPr>
          <p:cNvPr id="17" name="TextBox 16">
            <a:extLst>
              <a:ext uri="{FF2B5EF4-FFF2-40B4-BE49-F238E27FC236}">
                <a16:creationId xmlns:a16="http://schemas.microsoft.com/office/drawing/2014/main" id="{0A3B2C71-5A8A-2545-9E77-75C5E4F47B82}"/>
              </a:ext>
            </a:extLst>
          </p:cNvPr>
          <p:cNvSpPr txBox="1"/>
          <p:nvPr/>
        </p:nvSpPr>
        <p:spPr>
          <a:xfrm>
            <a:off x="2560320" y="91440"/>
            <a:ext cx="6545382" cy="646331"/>
          </a:xfrm>
          <a:prstGeom prst="rect">
            <a:avLst/>
          </a:prstGeom>
          <a:noFill/>
        </p:spPr>
        <p:txBody>
          <a:bodyPr wrap="none" rtlCol="0">
            <a:spAutoFit/>
          </a:bodyPr>
          <a:lstStyle/>
          <a:p>
            <a:r>
              <a:rPr lang="en-US" sz="3600" dirty="0">
                <a:solidFill>
                  <a:schemeClr val="bg1"/>
                </a:solidFill>
              </a:rPr>
              <a:t>PDF Browser Breakout queries</a:t>
            </a:r>
          </a:p>
        </p:txBody>
      </p:sp>
    </p:spTree>
    <p:extLst>
      <p:ext uri="{BB962C8B-B14F-4D97-AF65-F5344CB8AC3E}">
        <p14:creationId xmlns:p14="http://schemas.microsoft.com/office/powerpoint/2010/main" val="26343538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483F19-3D80-684E-8B25-C61A24B49E70}"/>
              </a:ext>
            </a:extLst>
          </p:cNvPr>
          <p:cNvPicPr>
            <a:picLocks/>
          </p:cNvPicPr>
          <p:nvPr/>
        </p:nvPicPr>
        <p:blipFill>
          <a:blip r:embed="rId3"/>
          <a:stretch>
            <a:fillRect/>
          </a:stretch>
        </p:blipFill>
        <p:spPr>
          <a:xfrm>
            <a:off x="457200" y="1920240"/>
            <a:ext cx="6858000" cy="4572000"/>
          </a:xfrm>
          <a:prstGeom prst="rect">
            <a:avLst/>
          </a:prstGeom>
        </p:spPr>
      </p:pic>
      <p:cxnSp>
        <p:nvCxnSpPr>
          <p:cNvPr id="11" name="Straight Arrow Connector 10">
            <a:extLst>
              <a:ext uri="{FF2B5EF4-FFF2-40B4-BE49-F238E27FC236}">
                <a16:creationId xmlns:a16="http://schemas.microsoft.com/office/drawing/2014/main" id="{10F60919-F4A9-AB49-975D-6F8B0C726786}"/>
              </a:ext>
            </a:extLst>
          </p:cNvPr>
          <p:cNvCxnSpPr>
            <a:cxnSpLocks/>
          </p:cNvCxnSpPr>
          <p:nvPr/>
        </p:nvCxnSpPr>
        <p:spPr bwMode="auto">
          <a:xfrm flipH="1">
            <a:off x="5699761" y="2775931"/>
            <a:ext cx="400593" cy="0"/>
          </a:xfrm>
          <a:prstGeom prst="straightConnector1">
            <a:avLst/>
          </a:prstGeom>
          <a:solidFill>
            <a:schemeClr val="accent1">
              <a:alpha val="25000"/>
            </a:schemeClr>
          </a:solidFill>
          <a:ln w="19050" cap="flat" cmpd="sng" algn="ctr">
            <a:solidFill>
              <a:schemeClr val="tx1"/>
            </a:solidFill>
            <a:prstDash val="solid"/>
            <a:round/>
            <a:headEnd type="none" w="med" len="med"/>
            <a:tailEnd type="triangle" w="lg" len="med"/>
          </a:ln>
          <a:effectLst/>
        </p:spPr>
      </p:cxnSp>
      <p:sp>
        <p:nvSpPr>
          <p:cNvPr id="13" name="TextBox 12">
            <a:extLst>
              <a:ext uri="{FF2B5EF4-FFF2-40B4-BE49-F238E27FC236}">
                <a16:creationId xmlns:a16="http://schemas.microsoft.com/office/drawing/2014/main" id="{C63821EA-0C91-DE42-A3D5-37C977AC2E80}"/>
              </a:ext>
            </a:extLst>
          </p:cNvPr>
          <p:cNvSpPr txBox="1"/>
          <p:nvPr/>
        </p:nvSpPr>
        <p:spPr>
          <a:xfrm>
            <a:off x="6100354" y="2591265"/>
            <a:ext cx="770404" cy="369332"/>
          </a:xfrm>
          <a:prstGeom prst="rect">
            <a:avLst/>
          </a:prstGeom>
          <a:solidFill>
            <a:schemeClr val="accent1">
              <a:lumMod val="40000"/>
              <a:lumOff val="60000"/>
            </a:schemeClr>
          </a:solidFill>
          <a:ln>
            <a:solidFill>
              <a:schemeClr val="accent1"/>
            </a:solidFill>
          </a:ln>
        </p:spPr>
        <p:txBody>
          <a:bodyPr wrap="none" rtlCol="0">
            <a:spAutoFit/>
          </a:bodyPr>
          <a:lstStyle/>
          <a:p>
            <a:r>
              <a:rPr lang="en-US" dirty="0"/>
              <a:t>Week</a:t>
            </a:r>
          </a:p>
        </p:txBody>
      </p:sp>
      <p:cxnSp>
        <p:nvCxnSpPr>
          <p:cNvPr id="14" name="Straight Arrow Connector 13">
            <a:extLst>
              <a:ext uri="{FF2B5EF4-FFF2-40B4-BE49-F238E27FC236}">
                <a16:creationId xmlns:a16="http://schemas.microsoft.com/office/drawing/2014/main" id="{4A91B26B-3AE3-6543-951F-407767D0D0D6}"/>
              </a:ext>
            </a:extLst>
          </p:cNvPr>
          <p:cNvCxnSpPr>
            <a:cxnSpLocks/>
          </p:cNvCxnSpPr>
          <p:nvPr/>
        </p:nvCxnSpPr>
        <p:spPr bwMode="auto">
          <a:xfrm flipH="1">
            <a:off x="7332924" y="5534298"/>
            <a:ext cx="400593" cy="0"/>
          </a:xfrm>
          <a:prstGeom prst="straightConnector1">
            <a:avLst/>
          </a:prstGeom>
          <a:solidFill>
            <a:schemeClr val="accent1">
              <a:alpha val="25000"/>
            </a:schemeClr>
          </a:solidFill>
          <a:ln w="19050" cap="flat" cmpd="sng" algn="ctr">
            <a:solidFill>
              <a:schemeClr val="tx1"/>
            </a:solidFill>
            <a:prstDash val="solid"/>
            <a:round/>
            <a:headEnd type="none" w="med" len="med"/>
            <a:tailEnd type="triangle" w="lg" len="med"/>
          </a:ln>
          <a:effectLst/>
        </p:spPr>
      </p:cxnSp>
      <p:sp>
        <p:nvSpPr>
          <p:cNvPr id="15" name="TextBox 14">
            <a:extLst>
              <a:ext uri="{FF2B5EF4-FFF2-40B4-BE49-F238E27FC236}">
                <a16:creationId xmlns:a16="http://schemas.microsoft.com/office/drawing/2014/main" id="{8FBC3DA8-423E-9943-AD97-42AA6CFD46C0}"/>
              </a:ext>
            </a:extLst>
          </p:cNvPr>
          <p:cNvSpPr txBox="1"/>
          <p:nvPr/>
        </p:nvSpPr>
        <p:spPr>
          <a:xfrm>
            <a:off x="7733517" y="5349632"/>
            <a:ext cx="928459" cy="369332"/>
          </a:xfrm>
          <a:prstGeom prst="rect">
            <a:avLst/>
          </a:prstGeom>
          <a:solidFill>
            <a:schemeClr val="accent1">
              <a:lumMod val="40000"/>
              <a:lumOff val="60000"/>
            </a:schemeClr>
          </a:solidFill>
          <a:ln>
            <a:solidFill>
              <a:schemeClr val="accent1"/>
            </a:solidFill>
          </a:ln>
        </p:spPr>
        <p:txBody>
          <a:bodyPr wrap="none" rtlCol="0">
            <a:spAutoFit/>
          </a:bodyPr>
          <a:lstStyle/>
          <a:p>
            <a:r>
              <a:rPr lang="en-US" dirty="0"/>
              <a:t>By Day</a:t>
            </a:r>
          </a:p>
        </p:txBody>
      </p:sp>
      <p:sp>
        <p:nvSpPr>
          <p:cNvPr id="16" name="TextBox 15">
            <a:extLst>
              <a:ext uri="{FF2B5EF4-FFF2-40B4-BE49-F238E27FC236}">
                <a16:creationId xmlns:a16="http://schemas.microsoft.com/office/drawing/2014/main" id="{603F3358-D8D6-1042-95A1-A76FDF99732A}"/>
              </a:ext>
            </a:extLst>
          </p:cNvPr>
          <p:cNvSpPr txBox="1"/>
          <p:nvPr/>
        </p:nvSpPr>
        <p:spPr>
          <a:xfrm>
            <a:off x="219456" y="996696"/>
            <a:ext cx="8699090" cy="830997"/>
          </a:xfrm>
          <a:prstGeom prst="rect">
            <a:avLst/>
          </a:prstGeom>
          <a:noFill/>
        </p:spPr>
        <p:txBody>
          <a:bodyPr wrap="square" rtlCol="0">
            <a:spAutoFit/>
          </a:bodyPr>
          <a:lstStyle/>
          <a:p>
            <a:pPr>
              <a:buClr>
                <a:schemeClr val="tx1"/>
              </a:buClr>
            </a:pPr>
            <a:r>
              <a:rPr lang="en-US" sz="2400" dirty="0">
                <a:solidFill>
                  <a:srgbClr val="0432FF"/>
                </a:solidFill>
                <a:hlinkClick r:id="rId4"/>
              </a:rPr>
              <a:t>http://service.iris.edu/mustang/noise-pdf-browser/1/breakout?</a:t>
            </a:r>
          </a:p>
          <a:p>
            <a:pPr>
              <a:buClr>
                <a:schemeClr val="tx1"/>
              </a:buClr>
            </a:pPr>
            <a:r>
              <a:rPr lang="en-US" sz="2400" dirty="0">
                <a:solidFill>
                  <a:srgbClr val="0432FF"/>
                </a:solidFill>
                <a:hlinkClick r:id="rId4"/>
              </a:rPr>
              <a:t>target=IU.ADK.00.BHZ.M</a:t>
            </a:r>
            <a:r>
              <a:rPr lang="en-US" sz="2400" b="1" dirty="0">
                <a:solidFill>
                  <a:srgbClr val="0432FF"/>
                </a:solidFill>
                <a:hlinkClick r:id="rId4"/>
              </a:rPr>
              <a:t>&amp;interval=week&amp;time=2015-06-01</a:t>
            </a:r>
            <a:endParaRPr lang="en-US" sz="2400" b="1" dirty="0">
              <a:solidFill>
                <a:srgbClr val="0432FF"/>
              </a:solidFill>
            </a:endParaRPr>
          </a:p>
        </p:txBody>
      </p:sp>
      <p:sp>
        <p:nvSpPr>
          <p:cNvPr id="17" name="TextBox 16">
            <a:extLst>
              <a:ext uri="{FF2B5EF4-FFF2-40B4-BE49-F238E27FC236}">
                <a16:creationId xmlns:a16="http://schemas.microsoft.com/office/drawing/2014/main" id="{4CA8730E-08E6-E943-A7F6-3F506D93C6AB}"/>
              </a:ext>
            </a:extLst>
          </p:cNvPr>
          <p:cNvSpPr txBox="1"/>
          <p:nvPr/>
        </p:nvSpPr>
        <p:spPr>
          <a:xfrm>
            <a:off x="2560320" y="91440"/>
            <a:ext cx="6545382" cy="646331"/>
          </a:xfrm>
          <a:prstGeom prst="rect">
            <a:avLst/>
          </a:prstGeom>
          <a:noFill/>
        </p:spPr>
        <p:txBody>
          <a:bodyPr wrap="none" rtlCol="0">
            <a:spAutoFit/>
          </a:bodyPr>
          <a:lstStyle/>
          <a:p>
            <a:pPr algn="r"/>
            <a:r>
              <a:rPr lang="en-US" sz="3600" dirty="0">
                <a:solidFill>
                  <a:schemeClr val="bg1"/>
                </a:solidFill>
              </a:rPr>
              <a:t>PDF Browser Breakout queries</a:t>
            </a:r>
          </a:p>
        </p:txBody>
      </p:sp>
    </p:spTree>
    <p:extLst>
      <p:ext uri="{BB962C8B-B14F-4D97-AF65-F5344CB8AC3E}">
        <p14:creationId xmlns:p14="http://schemas.microsoft.com/office/powerpoint/2010/main" val="29665110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8E93179D-E88F-5344-8E85-FBEDF549811A}"/>
              </a:ext>
            </a:extLst>
          </p:cNvPr>
          <p:cNvPicPr>
            <a:picLocks noChangeAspect="1"/>
          </p:cNvPicPr>
          <p:nvPr/>
        </p:nvPicPr>
        <p:blipFill>
          <a:blip r:embed="rId3"/>
          <a:stretch>
            <a:fillRect/>
          </a:stretch>
        </p:blipFill>
        <p:spPr>
          <a:xfrm>
            <a:off x="899385" y="1586019"/>
            <a:ext cx="7345231" cy="4987501"/>
          </a:xfrm>
          <a:prstGeom prst="rect">
            <a:avLst/>
          </a:prstGeom>
        </p:spPr>
      </p:pic>
      <p:sp>
        <p:nvSpPr>
          <p:cNvPr id="7" name="TextBox 6">
            <a:extLst>
              <a:ext uri="{FF2B5EF4-FFF2-40B4-BE49-F238E27FC236}">
                <a16:creationId xmlns:a16="http://schemas.microsoft.com/office/drawing/2014/main" id="{32163C56-9B17-C647-AEEC-927EE315911C}"/>
              </a:ext>
            </a:extLst>
          </p:cNvPr>
          <p:cNvSpPr txBox="1"/>
          <p:nvPr/>
        </p:nvSpPr>
        <p:spPr>
          <a:xfrm>
            <a:off x="3474720" y="124262"/>
            <a:ext cx="5570756" cy="646331"/>
          </a:xfrm>
          <a:prstGeom prst="rect">
            <a:avLst/>
          </a:prstGeom>
          <a:noFill/>
        </p:spPr>
        <p:txBody>
          <a:bodyPr wrap="none" rtlCol="0">
            <a:spAutoFit/>
          </a:bodyPr>
          <a:lstStyle/>
          <a:p>
            <a:pPr algn="r"/>
            <a:r>
              <a:rPr lang="en-US" sz="3600" dirty="0">
                <a:solidFill>
                  <a:schemeClr val="bg1"/>
                </a:solidFill>
              </a:rPr>
              <a:t>PDF Browser Gallery view</a:t>
            </a:r>
          </a:p>
        </p:txBody>
      </p:sp>
      <p:sp>
        <p:nvSpPr>
          <p:cNvPr id="3" name="TextBox 2">
            <a:extLst>
              <a:ext uri="{FF2B5EF4-FFF2-40B4-BE49-F238E27FC236}">
                <a16:creationId xmlns:a16="http://schemas.microsoft.com/office/drawing/2014/main" id="{25A2753E-E34F-8644-9224-29BE8C0EF05F}"/>
              </a:ext>
            </a:extLst>
          </p:cNvPr>
          <p:cNvSpPr txBox="1"/>
          <p:nvPr/>
        </p:nvSpPr>
        <p:spPr>
          <a:xfrm>
            <a:off x="792760" y="1031461"/>
            <a:ext cx="7558480" cy="523220"/>
          </a:xfrm>
          <a:prstGeom prst="rect">
            <a:avLst/>
          </a:prstGeom>
          <a:noFill/>
        </p:spPr>
        <p:txBody>
          <a:bodyPr wrap="none" rtlCol="0">
            <a:spAutoFit/>
          </a:bodyPr>
          <a:lstStyle/>
          <a:p>
            <a:pPr algn="ctr"/>
            <a:r>
              <a:rPr lang="en-US" sz="2800" dirty="0"/>
              <a:t>Quickly review PDF plots for an entire network</a:t>
            </a:r>
          </a:p>
        </p:txBody>
      </p:sp>
    </p:spTree>
    <p:extLst>
      <p:ext uri="{BB962C8B-B14F-4D97-AF65-F5344CB8AC3E}">
        <p14:creationId xmlns:p14="http://schemas.microsoft.com/office/powerpoint/2010/main" val="41463252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A9F8D6-3BF2-2842-98F3-B7971282F9D7}"/>
              </a:ext>
            </a:extLst>
          </p:cNvPr>
          <p:cNvSpPr txBox="1"/>
          <p:nvPr/>
        </p:nvSpPr>
        <p:spPr>
          <a:xfrm>
            <a:off x="219456" y="996696"/>
            <a:ext cx="8699090" cy="830997"/>
          </a:xfrm>
          <a:prstGeom prst="rect">
            <a:avLst/>
          </a:prstGeom>
          <a:noFill/>
        </p:spPr>
        <p:txBody>
          <a:bodyPr wrap="square" rtlCol="0">
            <a:spAutoFit/>
          </a:bodyPr>
          <a:lstStyle/>
          <a:p>
            <a:pPr>
              <a:buClr>
                <a:schemeClr val="tx1"/>
              </a:buClr>
            </a:pPr>
            <a:r>
              <a:rPr lang="en-US" sz="2400" dirty="0">
                <a:solidFill>
                  <a:srgbClr val="0432FF"/>
                </a:solidFill>
                <a:hlinkClick r:id="rId3"/>
              </a:rPr>
              <a:t>http://service.iris.edu/mustang/noise-pdf-browser/1/gallery?</a:t>
            </a:r>
          </a:p>
          <a:p>
            <a:pPr>
              <a:buClr>
                <a:schemeClr val="tx1"/>
              </a:buClr>
            </a:pPr>
            <a:r>
              <a:rPr lang="en-US" sz="2400" dirty="0">
                <a:solidFill>
                  <a:srgbClr val="0432FF"/>
                </a:solidFill>
                <a:hlinkClick r:id="rId3"/>
              </a:rPr>
              <a:t>net=IU</a:t>
            </a:r>
            <a:endParaRPr lang="en-US" sz="2400" dirty="0">
              <a:solidFill>
                <a:srgbClr val="0432FF"/>
              </a:solidFill>
            </a:endParaRPr>
          </a:p>
        </p:txBody>
      </p:sp>
      <p:sp>
        <p:nvSpPr>
          <p:cNvPr id="4" name="TextBox 3">
            <a:extLst>
              <a:ext uri="{FF2B5EF4-FFF2-40B4-BE49-F238E27FC236}">
                <a16:creationId xmlns:a16="http://schemas.microsoft.com/office/drawing/2014/main" id="{2C84F192-4C63-5B40-BECB-032EF5E37ADC}"/>
              </a:ext>
            </a:extLst>
          </p:cNvPr>
          <p:cNvSpPr txBox="1"/>
          <p:nvPr/>
        </p:nvSpPr>
        <p:spPr>
          <a:xfrm>
            <a:off x="2926080" y="144869"/>
            <a:ext cx="6160661" cy="646331"/>
          </a:xfrm>
          <a:prstGeom prst="rect">
            <a:avLst/>
          </a:prstGeom>
          <a:noFill/>
        </p:spPr>
        <p:txBody>
          <a:bodyPr wrap="none" rtlCol="0">
            <a:spAutoFit/>
          </a:bodyPr>
          <a:lstStyle/>
          <a:p>
            <a:pPr algn="r"/>
            <a:r>
              <a:rPr lang="en-US" sz="3600" dirty="0">
                <a:solidFill>
                  <a:schemeClr val="bg1"/>
                </a:solidFill>
              </a:rPr>
              <a:t>PDF Browser Gallery queries</a:t>
            </a:r>
          </a:p>
        </p:txBody>
      </p:sp>
      <p:pic>
        <p:nvPicPr>
          <p:cNvPr id="5" name="Picture 4">
            <a:extLst>
              <a:ext uri="{FF2B5EF4-FFF2-40B4-BE49-F238E27FC236}">
                <a16:creationId xmlns:a16="http://schemas.microsoft.com/office/drawing/2014/main" id="{284CE069-1158-5442-A21E-6016AB24F7E7}"/>
              </a:ext>
            </a:extLst>
          </p:cNvPr>
          <p:cNvPicPr>
            <a:picLocks noChangeAspect="1"/>
          </p:cNvPicPr>
          <p:nvPr/>
        </p:nvPicPr>
        <p:blipFill>
          <a:blip r:embed="rId4"/>
          <a:stretch>
            <a:fillRect/>
          </a:stretch>
        </p:blipFill>
        <p:spPr>
          <a:xfrm>
            <a:off x="340865" y="1936377"/>
            <a:ext cx="8462271" cy="4361270"/>
          </a:xfrm>
          <a:prstGeom prst="rect">
            <a:avLst/>
          </a:prstGeom>
        </p:spPr>
      </p:pic>
    </p:spTree>
    <p:extLst>
      <p:ext uri="{BB962C8B-B14F-4D97-AF65-F5344CB8AC3E}">
        <p14:creationId xmlns:p14="http://schemas.microsoft.com/office/powerpoint/2010/main" val="21531266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A9F8D6-3BF2-2842-98F3-B7971282F9D7}"/>
              </a:ext>
            </a:extLst>
          </p:cNvPr>
          <p:cNvSpPr txBox="1"/>
          <p:nvPr/>
        </p:nvSpPr>
        <p:spPr>
          <a:xfrm>
            <a:off x="219456" y="996696"/>
            <a:ext cx="8699090" cy="830997"/>
          </a:xfrm>
          <a:prstGeom prst="rect">
            <a:avLst/>
          </a:prstGeom>
          <a:noFill/>
        </p:spPr>
        <p:txBody>
          <a:bodyPr wrap="square" rtlCol="0">
            <a:spAutoFit/>
          </a:bodyPr>
          <a:lstStyle/>
          <a:p>
            <a:pPr>
              <a:buClr>
                <a:schemeClr val="tx1"/>
              </a:buClr>
            </a:pPr>
            <a:r>
              <a:rPr lang="en-US" sz="2400" dirty="0">
                <a:solidFill>
                  <a:srgbClr val="0432FF"/>
                </a:solidFill>
                <a:hlinkClick r:id="rId3"/>
              </a:rPr>
              <a:t>http://service.iris.edu/mustang/noise-pdf-browser/1/gallery?</a:t>
            </a:r>
          </a:p>
          <a:p>
            <a:pPr>
              <a:buClr>
                <a:schemeClr val="tx1"/>
              </a:buClr>
            </a:pPr>
            <a:r>
              <a:rPr lang="en-US" sz="2400" dirty="0">
                <a:solidFill>
                  <a:srgbClr val="0432FF"/>
                </a:solidFill>
                <a:hlinkClick r:id="rId3"/>
              </a:rPr>
              <a:t>net=IU&amp;interval=year&amp;maxintervals=4</a:t>
            </a:r>
            <a:endParaRPr lang="en-US" sz="2400" dirty="0">
              <a:solidFill>
                <a:srgbClr val="0432FF"/>
              </a:solidFill>
            </a:endParaRPr>
          </a:p>
        </p:txBody>
      </p:sp>
      <p:sp>
        <p:nvSpPr>
          <p:cNvPr id="4" name="TextBox 3">
            <a:extLst>
              <a:ext uri="{FF2B5EF4-FFF2-40B4-BE49-F238E27FC236}">
                <a16:creationId xmlns:a16="http://schemas.microsoft.com/office/drawing/2014/main" id="{2C84F192-4C63-5B40-BECB-032EF5E37ADC}"/>
              </a:ext>
            </a:extLst>
          </p:cNvPr>
          <p:cNvSpPr txBox="1"/>
          <p:nvPr/>
        </p:nvSpPr>
        <p:spPr>
          <a:xfrm>
            <a:off x="2926080" y="144869"/>
            <a:ext cx="6160661" cy="646331"/>
          </a:xfrm>
          <a:prstGeom prst="rect">
            <a:avLst/>
          </a:prstGeom>
          <a:noFill/>
        </p:spPr>
        <p:txBody>
          <a:bodyPr wrap="none" rtlCol="0">
            <a:spAutoFit/>
          </a:bodyPr>
          <a:lstStyle/>
          <a:p>
            <a:pPr algn="r"/>
            <a:r>
              <a:rPr lang="en-US" sz="3600" dirty="0">
                <a:solidFill>
                  <a:schemeClr val="bg1"/>
                </a:solidFill>
              </a:rPr>
              <a:t>PDF Browser Gallery queries</a:t>
            </a:r>
          </a:p>
        </p:txBody>
      </p:sp>
      <p:pic>
        <p:nvPicPr>
          <p:cNvPr id="5" name="Picture 4">
            <a:extLst>
              <a:ext uri="{FF2B5EF4-FFF2-40B4-BE49-F238E27FC236}">
                <a16:creationId xmlns:a16="http://schemas.microsoft.com/office/drawing/2014/main" id="{284CE069-1158-5442-A21E-6016AB24F7E7}"/>
              </a:ext>
            </a:extLst>
          </p:cNvPr>
          <p:cNvPicPr>
            <a:picLocks noChangeAspect="1"/>
          </p:cNvPicPr>
          <p:nvPr/>
        </p:nvPicPr>
        <p:blipFill>
          <a:blip r:embed="rId4"/>
          <a:stretch>
            <a:fillRect/>
          </a:stretch>
        </p:blipFill>
        <p:spPr>
          <a:xfrm>
            <a:off x="340865" y="1936377"/>
            <a:ext cx="8462271" cy="4361270"/>
          </a:xfrm>
          <a:prstGeom prst="rect">
            <a:avLst/>
          </a:prstGeom>
        </p:spPr>
      </p:pic>
    </p:spTree>
    <p:extLst>
      <p:ext uri="{BB962C8B-B14F-4D97-AF65-F5344CB8AC3E}">
        <p14:creationId xmlns:p14="http://schemas.microsoft.com/office/powerpoint/2010/main" val="6606408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A9F8D6-3BF2-2842-98F3-B7971282F9D7}"/>
              </a:ext>
            </a:extLst>
          </p:cNvPr>
          <p:cNvSpPr txBox="1"/>
          <p:nvPr/>
        </p:nvSpPr>
        <p:spPr>
          <a:xfrm>
            <a:off x="219456" y="996696"/>
            <a:ext cx="8699090" cy="830997"/>
          </a:xfrm>
          <a:prstGeom prst="rect">
            <a:avLst/>
          </a:prstGeom>
          <a:noFill/>
        </p:spPr>
        <p:txBody>
          <a:bodyPr wrap="square" rtlCol="0">
            <a:spAutoFit/>
          </a:bodyPr>
          <a:lstStyle/>
          <a:p>
            <a:pPr>
              <a:buClr>
                <a:schemeClr val="tx1"/>
              </a:buClr>
            </a:pPr>
            <a:r>
              <a:rPr lang="en-US" sz="2400" dirty="0">
                <a:solidFill>
                  <a:srgbClr val="0432FF"/>
                </a:solidFill>
                <a:hlinkClick r:id="rId3"/>
              </a:rPr>
              <a:t>http://service.iris.edu/mustang/noise-pdf-browser/1/gallery?</a:t>
            </a:r>
          </a:p>
          <a:p>
            <a:pPr>
              <a:buClr>
                <a:schemeClr val="tx1"/>
              </a:buClr>
            </a:pPr>
            <a:r>
              <a:rPr lang="en-US" sz="2400" dirty="0">
                <a:solidFill>
                  <a:srgbClr val="0432FF"/>
                </a:solidFill>
                <a:hlinkClick r:id="rId3"/>
              </a:rPr>
              <a:t>net=IU&amp;interval=month&amp;maxintervals=3</a:t>
            </a:r>
            <a:endParaRPr lang="en-US" sz="2400" dirty="0">
              <a:solidFill>
                <a:srgbClr val="0432FF"/>
              </a:solidFill>
            </a:endParaRPr>
          </a:p>
        </p:txBody>
      </p:sp>
      <p:sp>
        <p:nvSpPr>
          <p:cNvPr id="4" name="TextBox 3">
            <a:extLst>
              <a:ext uri="{FF2B5EF4-FFF2-40B4-BE49-F238E27FC236}">
                <a16:creationId xmlns:a16="http://schemas.microsoft.com/office/drawing/2014/main" id="{2C84F192-4C63-5B40-BECB-032EF5E37ADC}"/>
              </a:ext>
            </a:extLst>
          </p:cNvPr>
          <p:cNvSpPr txBox="1"/>
          <p:nvPr/>
        </p:nvSpPr>
        <p:spPr>
          <a:xfrm>
            <a:off x="2926080" y="144869"/>
            <a:ext cx="6160661" cy="646331"/>
          </a:xfrm>
          <a:prstGeom prst="rect">
            <a:avLst/>
          </a:prstGeom>
          <a:noFill/>
        </p:spPr>
        <p:txBody>
          <a:bodyPr wrap="none" rtlCol="0">
            <a:spAutoFit/>
          </a:bodyPr>
          <a:lstStyle/>
          <a:p>
            <a:pPr algn="r"/>
            <a:r>
              <a:rPr lang="en-US" sz="3600" dirty="0">
                <a:solidFill>
                  <a:schemeClr val="bg1"/>
                </a:solidFill>
              </a:rPr>
              <a:t>PDF Browser Gallery queries</a:t>
            </a:r>
          </a:p>
        </p:txBody>
      </p:sp>
      <p:pic>
        <p:nvPicPr>
          <p:cNvPr id="5" name="Picture 4">
            <a:extLst>
              <a:ext uri="{FF2B5EF4-FFF2-40B4-BE49-F238E27FC236}">
                <a16:creationId xmlns:a16="http://schemas.microsoft.com/office/drawing/2014/main" id="{284CE069-1158-5442-A21E-6016AB24F7E7}"/>
              </a:ext>
            </a:extLst>
          </p:cNvPr>
          <p:cNvPicPr>
            <a:picLocks noChangeAspect="1"/>
          </p:cNvPicPr>
          <p:nvPr/>
        </p:nvPicPr>
        <p:blipFill rotWithShape="1">
          <a:blip r:embed="rId4"/>
          <a:srcRect b="759"/>
          <a:stretch/>
        </p:blipFill>
        <p:spPr>
          <a:xfrm>
            <a:off x="338328" y="1938528"/>
            <a:ext cx="6327704" cy="4328160"/>
          </a:xfrm>
          <a:prstGeom prst="rect">
            <a:avLst/>
          </a:prstGeom>
        </p:spPr>
      </p:pic>
    </p:spTree>
    <p:extLst>
      <p:ext uri="{BB962C8B-B14F-4D97-AF65-F5344CB8AC3E}">
        <p14:creationId xmlns:p14="http://schemas.microsoft.com/office/powerpoint/2010/main" val="33545171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A9F8D6-3BF2-2842-98F3-B7971282F9D7}"/>
              </a:ext>
            </a:extLst>
          </p:cNvPr>
          <p:cNvSpPr txBox="1"/>
          <p:nvPr/>
        </p:nvSpPr>
        <p:spPr>
          <a:xfrm>
            <a:off x="219456" y="996696"/>
            <a:ext cx="8699090" cy="830997"/>
          </a:xfrm>
          <a:prstGeom prst="rect">
            <a:avLst/>
          </a:prstGeom>
          <a:noFill/>
        </p:spPr>
        <p:txBody>
          <a:bodyPr wrap="square" rtlCol="0">
            <a:spAutoFit/>
          </a:bodyPr>
          <a:lstStyle/>
          <a:p>
            <a:pPr>
              <a:buClr>
                <a:schemeClr val="tx1"/>
              </a:buClr>
            </a:pPr>
            <a:r>
              <a:rPr lang="en-US" sz="2400" dirty="0">
                <a:solidFill>
                  <a:srgbClr val="0432FF"/>
                </a:solidFill>
                <a:hlinkClick r:id="rId3"/>
              </a:rPr>
              <a:t>http://service.iris.edu/mustang/noise-pdf-browser/1/gallery?</a:t>
            </a:r>
          </a:p>
          <a:p>
            <a:pPr>
              <a:buClr>
                <a:schemeClr val="tx1"/>
              </a:buClr>
            </a:pPr>
            <a:r>
              <a:rPr lang="en-US" sz="2400" dirty="0">
                <a:solidFill>
                  <a:srgbClr val="0432FF"/>
                </a:solidFill>
                <a:hlinkClick r:id="rId3"/>
              </a:rPr>
              <a:t>net=IU&amp;starttime=2017-01-01&amp;endtime=2017-01-02</a:t>
            </a:r>
            <a:endParaRPr lang="en-US" sz="2400" dirty="0">
              <a:solidFill>
                <a:srgbClr val="0432FF"/>
              </a:solidFill>
            </a:endParaRPr>
          </a:p>
        </p:txBody>
      </p:sp>
      <p:sp>
        <p:nvSpPr>
          <p:cNvPr id="4" name="TextBox 3">
            <a:extLst>
              <a:ext uri="{FF2B5EF4-FFF2-40B4-BE49-F238E27FC236}">
                <a16:creationId xmlns:a16="http://schemas.microsoft.com/office/drawing/2014/main" id="{2C84F192-4C63-5B40-BECB-032EF5E37ADC}"/>
              </a:ext>
            </a:extLst>
          </p:cNvPr>
          <p:cNvSpPr txBox="1"/>
          <p:nvPr/>
        </p:nvSpPr>
        <p:spPr>
          <a:xfrm>
            <a:off x="2926080" y="144869"/>
            <a:ext cx="6160661" cy="646331"/>
          </a:xfrm>
          <a:prstGeom prst="rect">
            <a:avLst/>
          </a:prstGeom>
          <a:noFill/>
        </p:spPr>
        <p:txBody>
          <a:bodyPr wrap="none" rtlCol="0">
            <a:spAutoFit/>
          </a:bodyPr>
          <a:lstStyle/>
          <a:p>
            <a:pPr algn="r"/>
            <a:r>
              <a:rPr lang="en-US" sz="3600" dirty="0">
                <a:solidFill>
                  <a:schemeClr val="bg1"/>
                </a:solidFill>
              </a:rPr>
              <a:t>PDF Browser Gallery queries</a:t>
            </a:r>
          </a:p>
        </p:txBody>
      </p:sp>
      <p:pic>
        <p:nvPicPr>
          <p:cNvPr id="5" name="Picture 4">
            <a:extLst>
              <a:ext uri="{FF2B5EF4-FFF2-40B4-BE49-F238E27FC236}">
                <a16:creationId xmlns:a16="http://schemas.microsoft.com/office/drawing/2014/main" id="{284CE069-1158-5442-A21E-6016AB24F7E7}"/>
              </a:ext>
            </a:extLst>
          </p:cNvPr>
          <p:cNvPicPr>
            <a:picLocks noChangeAspect="1"/>
          </p:cNvPicPr>
          <p:nvPr/>
        </p:nvPicPr>
        <p:blipFill>
          <a:blip r:embed="rId4"/>
          <a:stretch>
            <a:fillRect/>
          </a:stretch>
        </p:blipFill>
        <p:spPr>
          <a:xfrm>
            <a:off x="338328" y="1929384"/>
            <a:ext cx="6377027" cy="4361270"/>
          </a:xfrm>
          <a:prstGeom prst="rect">
            <a:avLst/>
          </a:prstGeom>
        </p:spPr>
      </p:pic>
    </p:spTree>
    <p:extLst>
      <p:ext uri="{BB962C8B-B14F-4D97-AF65-F5344CB8AC3E}">
        <p14:creationId xmlns:p14="http://schemas.microsoft.com/office/powerpoint/2010/main" val="13769266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A9F8D6-3BF2-2842-98F3-B7971282F9D7}"/>
              </a:ext>
            </a:extLst>
          </p:cNvPr>
          <p:cNvSpPr txBox="1"/>
          <p:nvPr/>
        </p:nvSpPr>
        <p:spPr>
          <a:xfrm>
            <a:off x="109728" y="996696"/>
            <a:ext cx="8924544" cy="830997"/>
          </a:xfrm>
          <a:prstGeom prst="rect">
            <a:avLst/>
          </a:prstGeom>
          <a:noFill/>
        </p:spPr>
        <p:txBody>
          <a:bodyPr wrap="square" rtlCol="0">
            <a:spAutoFit/>
          </a:bodyPr>
          <a:lstStyle/>
          <a:p>
            <a:pPr>
              <a:buClr>
                <a:schemeClr val="tx1"/>
              </a:buClr>
            </a:pPr>
            <a:r>
              <a:rPr lang="en-US" sz="2400" dirty="0">
                <a:solidFill>
                  <a:srgbClr val="0432FF"/>
                </a:solidFill>
                <a:hlinkClick r:id="rId3"/>
              </a:rPr>
              <a:t>http://service.iris.edu/mustang/noise-pdf-browser/1/gallery?</a:t>
            </a:r>
          </a:p>
          <a:p>
            <a:pPr>
              <a:buClr>
                <a:schemeClr val="tx1"/>
              </a:buClr>
            </a:pPr>
            <a:r>
              <a:rPr lang="en-US" sz="2400" dirty="0">
                <a:solidFill>
                  <a:srgbClr val="0432FF"/>
                </a:solidFill>
                <a:hlinkClick r:id="rId3"/>
              </a:rPr>
              <a:t>net=IU&amp;interval=all&amp;starttime=2018-06-01&amp;endtime=2018-07-10</a:t>
            </a:r>
            <a:endParaRPr lang="en-US" sz="2400" dirty="0">
              <a:solidFill>
                <a:srgbClr val="0432FF"/>
              </a:solidFill>
            </a:endParaRPr>
          </a:p>
        </p:txBody>
      </p:sp>
      <p:sp>
        <p:nvSpPr>
          <p:cNvPr id="4" name="TextBox 3">
            <a:extLst>
              <a:ext uri="{FF2B5EF4-FFF2-40B4-BE49-F238E27FC236}">
                <a16:creationId xmlns:a16="http://schemas.microsoft.com/office/drawing/2014/main" id="{2C84F192-4C63-5B40-BECB-032EF5E37ADC}"/>
              </a:ext>
            </a:extLst>
          </p:cNvPr>
          <p:cNvSpPr txBox="1"/>
          <p:nvPr/>
        </p:nvSpPr>
        <p:spPr>
          <a:xfrm>
            <a:off x="2926080" y="144869"/>
            <a:ext cx="6160661" cy="646331"/>
          </a:xfrm>
          <a:prstGeom prst="rect">
            <a:avLst/>
          </a:prstGeom>
          <a:noFill/>
        </p:spPr>
        <p:txBody>
          <a:bodyPr wrap="none" rtlCol="0">
            <a:spAutoFit/>
          </a:bodyPr>
          <a:lstStyle/>
          <a:p>
            <a:pPr algn="r"/>
            <a:r>
              <a:rPr lang="en-US" sz="3600" dirty="0">
                <a:solidFill>
                  <a:schemeClr val="bg1"/>
                </a:solidFill>
              </a:rPr>
              <a:t>PDF Browser Gallery queries</a:t>
            </a:r>
          </a:p>
        </p:txBody>
      </p:sp>
      <p:pic>
        <p:nvPicPr>
          <p:cNvPr id="5" name="Picture 4">
            <a:extLst>
              <a:ext uri="{FF2B5EF4-FFF2-40B4-BE49-F238E27FC236}">
                <a16:creationId xmlns:a16="http://schemas.microsoft.com/office/drawing/2014/main" id="{284CE069-1158-5442-A21E-6016AB24F7E7}"/>
              </a:ext>
            </a:extLst>
          </p:cNvPr>
          <p:cNvPicPr>
            <a:picLocks noChangeAspect="1"/>
          </p:cNvPicPr>
          <p:nvPr/>
        </p:nvPicPr>
        <p:blipFill>
          <a:blip r:embed="rId4"/>
          <a:stretch>
            <a:fillRect/>
          </a:stretch>
        </p:blipFill>
        <p:spPr>
          <a:xfrm>
            <a:off x="338328" y="1973076"/>
            <a:ext cx="6327704" cy="4292173"/>
          </a:xfrm>
          <a:prstGeom prst="rect">
            <a:avLst/>
          </a:prstGeom>
        </p:spPr>
      </p:pic>
      <p:sp>
        <p:nvSpPr>
          <p:cNvPr id="2" name="TextBox 1">
            <a:extLst>
              <a:ext uri="{FF2B5EF4-FFF2-40B4-BE49-F238E27FC236}">
                <a16:creationId xmlns:a16="http://schemas.microsoft.com/office/drawing/2014/main" id="{18FF834F-74B2-ED46-875E-DF36D3EC9B3C}"/>
              </a:ext>
            </a:extLst>
          </p:cNvPr>
          <p:cNvSpPr txBox="1"/>
          <p:nvPr/>
        </p:nvSpPr>
        <p:spPr>
          <a:xfrm>
            <a:off x="7046260" y="2259105"/>
            <a:ext cx="1864613" cy="646331"/>
          </a:xfrm>
          <a:prstGeom prst="rect">
            <a:avLst/>
          </a:prstGeom>
          <a:solidFill>
            <a:schemeClr val="accent1">
              <a:lumMod val="20000"/>
              <a:lumOff val="80000"/>
            </a:schemeClr>
          </a:solidFill>
          <a:ln>
            <a:solidFill>
              <a:schemeClr val="accent1"/>
            </a:solidFill>
          </a:ln>
        </p:spPr>
        <p:txBody>
          <a:bodyPr wrap="none" rtlCol="0">
            <a:spAutoFit/>
          </a:bodyPr>
          <a:lstStyle/>
          <a:p>
            <a:r>
              <a:rPr lang="en-US" dirty="0"/>
              <a:t>One channel set</a:t>
            </a:r>
          </a:p>
          <a:p>
            <a:r>
              <a:rPr lang="en-US" dirty="0"/>
              <a:t>per line</a:t>
            </a:r>
          </a:p>
        </p:txBody>
      </p:sp>
      <p:cxnSp>
        <p:nvCxnSpPr>
          <p:cNvPr id="7" name="Straight Arrow Connector 6">
            <a:extLst>
              <a:ext uri="{FF2B5EF4-FFF2-40B4-BE49-F238E27FC236}">
                <a16:creationId xmlns:a16="http://schemas.microsoft.com/office/drawing/2014/main" id="{86CEABB6-6A0B-4C4B-ACC5-C3E57FEC65C4}"/>
              </a:ext>
            </a:extLst>
          </p:cNvPr>
          <p:cNvCxnSpPr>
            <a:stCxn id="2" idx="1"/>
          </p:cNvCxnSpPr>
          <p:nvPr/>
        </p:nvCxnSpPr>
        <p:spPr bwMode="auto">
          <a:xfrm flipH="1" flipV="1">
            <a:off x="6732494" y="2572871"/>
            <a:ext cx="310896" cy="0"/>
          </a:xfrm>
          <a:prstGeom prst="straightConnector1">
            <a:avLst/>
          </a:prstGeom>
          <a:solidFill>
            <a:schemeClr val="accent1">
              <a:alpha val="25000"/>
            </a:schemeClr>
          </a:solidFill>
          <a:ln w="19050" cap="flat" cmpd="sng" algn="ctr">
            <a:solidFill>
              <a:schemeClr val="tx1"/>
            </a:solidFill>
            <a:prstDash val="solid"/>
            <a:round/>
            <a:headEnd type="none" w="med" len="med"/>
            <a:tailEnd type="triangle"/>
          </a:ln>
          <a:effectLst/>
        </p:spPr>
      </p:cxnSp>
      <p:sp>
        <p:nvSpPr>
          <p:cNvPr id="8" name="Rectangle 7">
            <a:extLst>
              <a:ext uri="{FF2B5EF4-FFF2-40B4-BE49-F238E27FC236}">
                <a16:creationId xmlns:a16="http://schemas.microsoft.com/office/drawing/2014/main" id="{5FBE5558-0743-2D41-BCF7-DB1CC176D897}"/>
              </a:ext>
            </a:extLst>
          </p:cNvPr>
          <p:cNvSpPr/>
          <p:nvPr/>
        </p:nvSpPr>
        <p:spPr bwMode="auto">
          <a:xfrm>
            <a:off x="1084728" y="1398494"/>
            <a:ext cx="1737360" cy="429199"/>
          </a:xfrm>
          <a:prstGeom prst="rect">
            <a:avLst/>
          </a:prstGeom>
          <a:noFill/>
          <a:ln w="31750" cap="flat" cmpd="sng" algn="ctr">
            <a:solidFill>
              <a:srgbClr val="FF0000"/>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109" charset="0"/>
            </a:endParaRPr>
          </a:p>
        </p:txBody>
      </p:sp>
    </p:spTree>
    <p:extLst>
      <p:ext uri="{BB962C8B-B14F-4D97-AF65-F5344CB8AC3E}">
        <p14:creationId xmlns:p14="http://schemas.microsoft.com/office/powerpoint/2010/main" val="33717682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2163C56-9B17-C647-AEEC-927EE315911C}"/>
              </a:ext>
            </a:extLst>
          </p:cNvPr>
          <p:cNvSpPr txBox="1"/>
          <p:nvPr/>
        </p:nvSpPr>
        <p:spPr>
          <a:xfrm>
            <a:off x="2980719" y="124262"/>
            <a:ext cx="6083718" cy="646331"/>
          </a:xfrm>
          <a:prstGeom prst="rect">
            <a:avLst/>
          </a:prstGeom>
          <a:noFill/>
        </p:spPr>
        <p:txBody>
          <a:bodyPr wrap="none" rtlCol="0">
            <a:spAutoFit/>
          </a:bodyPr>
          <a:lstStyle/>
          <a:p>
            <a:pPr algn="r"/>
            <a:r>
              <a:rPr lang="en-US" sz="3600" dirty="0">
                <a:solidFill>
                  <a:schemeClr val="bg1"/>
                </a:solidFill>
              </a:rPr>
              <a:t>PDF Browser Summary view</a:t>
            </a:r>
          </a:p>
        </p:txBody>
      </p:sp>
      <p:sp>
        <p:nvSpPr>
          <p:cNvPr id="3" name="TextBox 2">
            <a:extLst>
              <a:ext uri="{FF2B5EF4-FFF2-40B4-BE49-F238E27FC236}">
                <a16:creationId xmlns:a16="http://schemas.microsoft.com/office/drawing/2014/main" id="{25A2753E-E34F-8644-9224-29BE8C0EF05F}"/>
              </a:ext>
            </a:extLst>
          </p:cNvPr>
          <p:cNvSpPr txBox="1"/>
          <p:nvPr/>
        </p:nvSpPr>
        <p:spPr>
          <a:xfrm>
            <a:off x="1780210" y="1031461"/>
            <a:ext cx="5583580" cy="954107"/>
          </a:xfrm>
          <a:prstGeom prst="rect">
            <a:avLst/>
          </a:prstGeom>
          <a:noFill/>
        </p:spPr>
        <p:txBody>
          <a:bodyPr wrap="none" rtlCol="0">
            <a:spAutoFit/>
          </a:bodyPr>
          <a:lstStyle/>
          <a:p>
            <a:r>
              <a:rPr lang="en-US" sz="2800" dirty="0"/>
              <a:t>List of targets and date-ranges for</a:t>
            </a:r>
          </a:p>
          <a:p>
            <a:pPr algn="ctr"/>
            <a:r>
              <a:rPr lang="en-US" sz="2800" dirty="0"/>
              <a:t>available PDF information </a:t>
            </a:r>
          </a:p>
        </p:txBody>
      </p:sp>
      <p:sp>
        <p:nvSpPr>
          <p:cNvPr id="5" name="TextBox 4">
            <a:extLst>
              <a:ext uri="{FF2B5EF4-FFF2-40B4-BE49-F238E27FC236}">
                <a16:creationId xmlns:a16="http://schemas.microsoft.com/office/drawing/2014/main" id="{08F73677-21C3-3944-8701-17AC8EFFD656}"/>
              </a:ext>
            </a:extLst>
          </p:cNvPr>
          <p:cNvSpPr txBox="1"/>
          <p:nvPr/>
        </p:nvSpPr>
        <p:spPr>
          <a:xfrm>
            <a:off x="222455" y="2507258"/>
            <a:ext cx="8699090" cy="830997"/>
          </a:xfrm>
          <a:prstGeom prst="rect">
            <a:avLst/>
          </a:prstGeom>
          <a:noFill/>
        </p:spPr>
        <p:txBody>
          <a:bodyPr wrap="square" rtlCol="0">
            <a:spAutoFit/>
          </a:bodyPr>
          <a:lstStyle/>
          <a:p>
            <a:pPr>
              <a:buClr>
                <a:schemeClr val="tx1"/>
              </a:buClr>
            </a:pPr>
            <a:r>
              <a:rPr lang="en-US" sz="2400" dirty="0">
                <a:solidFill>
                  <a:srgbClr val="0432FF"/>
                </a:solidFill>
                <a:hlinkClick r:id="rId2"/>
              </a:rPr>
              <a:t>http://service.iris.edu/mustang/noise-pdf-browser/1/summary?</a:t>
            </a:r>
          </a:p>
          <a:p>
            <a:pPr>
              <a:buClr>
                <a:schemeClr val="tx1"/>
              </a:buClr>
            </a:pPr>
            <a:r>
              <a:rPr lang="en-US" sz="2400" dirty="0">
                <a:solidFill>
                  <a:srgbClr val="0432FF"/>
                </a:solidFill>
                <a:hlinkClick r:id="rId2"/>
              </a:rPr>
              <a:t>target=TA.*.*.BH?.M</a:t>
            </a:r>
            <a:endParaRPr lang="en-US" sz="2400" b="1" dirty="0">
              <a:solidFill>
                <a:srgbClr val="0432FF"/>
              </a:solidFill>
            </a:endParaRPr>
          </a:p>
        </p:txBody>
      </p:sp>
      <p:sp>
        <p:nvSpPr>
          <p:cNvPr id="8" name="TextBox 7">
            <a:extLst>
              <a:ext uri="{FF2B5EF4-FFF2-40B4-BE49-F238E27FC236}">
                <a16:creationId xmlns:a16="http://schemas.microsoft.com/office/drawing/2014/main" id="{884F4F7F-7304-AF41-9B01-15157EE5ADB7}"/>
              </a:ext>
            </a:extLst>
          </p:cNvPr>
          <p:cNvSpPr txBox="1"/>
          <p:nvPr/>
        </p:nvSpPr>
        <p:spPr>
          <a:xfrm>
            <a:off x="222455" y="3859945"/>
            <a:ext cx="8699090" cy="830997"/>
          </a:xfrm>
          <a:prstGeom prst="rect">
            <a:avLst/>
          </a:prstGeom>
          <a:noFill/>
        </p:spPr>
        <p:txBody>
          <a:bodyPr wrap="square" rtlCol="0">
            <a:spAutoFit/>
          </a:bodyPr>
          <a:lstStyle/>
          <a:p>
            <a:pPr>
              <a:buClr>
                <a:schemeClr val="tx1"/>
              </a:buClr>
            </a:pPr>
            <a:r>
              <a:rPr lang="en-US" sz="2400" dirty="0">
                <a:solidFill>
                  <a:srgbClr val="0432FF"/>
                </a:solidFill>
                <a:hlinkClick r:id="rId3"/>
              </a:rPr>
              <a:t>http://service.iris.edu/mustang/noise-pdf-browser/1/summary?</a:t>
            </a:r>
          </a:p>
          <a:p>
            <a:pPr>
              <a:buClr>
                <a:schemeClr val="tx1"/>
              </a:buClr>
            </a:pPr>
            <a:r>
              <a:rPr lang="en-US" sz="2400" dirty="0">
                <a:solidFill>
                  <a:srgbClr val="0432FF"/>
                </a:solidFill>
                <a:hlinkClick r:id="rId3"/>
              </a:rPr>
              <a:t>net=TA&amp;cha=BH?</a:t>
            </a:r>
            <a:endParaRPr lang="en-US" sz="2400" b="1" dirty="0">
              <a:solidFill>
                <a:srgbClr val="0432FF"/>
              </a:solidFill>
            </a:endParaRPr>
          </a:p>
        </p:txBody>
      </p:sp>
      <p:sp>
        <p:nvSpPr>
          <p:cNvPr id="9" name="TextBox 8">
            <a:extLst>
              <a:ext uri="{FF2B5EF4-FFF2-40B4-BE49-F238E27FC236}">
                <a16:creationId xmlns:a16="http://schemas.microsoft.com/office/drawing/2014/main" id="{834177C3-9E06-4F40-8304-C50292A23E29}"/>
              </a:ext>
            </a:extLst>
          </p:cNvPr>
          <p:cNvSpPr txBox="1"/>
          <p:nvPr/>
        </p:nvSpPr>
        <p:spPr>
          <a:xfrm>
            <a:off x="222455" y="5212632"/>
            <a:ext cx="8699090" cy="830997"/>
          </a:xfrm>
          <a:prstGeom prst="rect">
            <a:avLst/>
          </a:prstGeom>
          <a:noFill/>
        </p:spPr>
        <p:txBody>
          <a:bodyPr wrap="square" rtlCol="0">
            <a:spAutoFit/>
          </a:bodyPr>
          <a:lstStyle/>
          <a:p>
            <a:pPr>
              <a:buClr>
                <a:schemeClr val="tx1"/>
              </a:buClr>
            </a:pPr>
            <a:r>
              <a:rPr lang="en-US" sz="2400" dirty="0">
                <a:solidFill>
                  <a:srgbClr val="0432FF"/>
                </a:solidFill>
                <a:hlinkClick r:id="rId4"/>
              </a:rPr>
              <a:t>http://service.iris.edu/mustang/noise-pdf-browser/1/summary?</a:t>
            </a:r>
          </a:p>
          <a:p>
            <a:pPr>
              <a:buClr>
                <a:schemeClr val="tx1"/>
              </a:buClr>
            </a:pPr>
            <a:r>
              <a:rPr lang="en-US" sz="2400" dirty="0">
                <a:solidFill>
                  <a:srgbClr val="0432FF"/>
                </a:solidFill>
                <a:hlinkClick r:id="rId4"/>
              </a:rPr>
              <a:t>network=TA&amp;station=*&amp;channel=BH?&amp;location=*&amp;quality=M</a:t>
            </a:r>
            <a:endParaRPr lang="en-US" sz="2400" dirty="0">
              <a:solidFill>
                <a:srgbClr val="0432FF"/>
              </a:solidFill>
            </a:endParaRPr>
          </a:p>
        </p:txBody>
      </p:sp>
    </p:spTree>
    <p:extLst>
      <p:ext uri="{BB962C8B-B14F-4D97-AF65-F5344CB8AC3E}">
        <p14:creationId xmlns:p14="http://schemas.microsoft.com/office/powerpoint/2010/main" val="4402632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B2264E95-E4F5-CE4E-8BBC-208571A96472}"/>
              </a:ext>
            </a:extLst>
          </p:cNvPr>
          <p:cNvSpPr/>
          <p:nvPr/>
        </p:nvSpPr>
        <p:spPr bwMode="auto">
          <a:xfrm>
            <a:off x="313142" y="2201710"/>
            <a:ext cx="8306602" cy="4199090"/>
          </a:xfrm>
          <a:prstGeom prst="rect">
            <a:avLst/>
          </a:prstGeom>
          <a:noFill/>
          <a:ln w="1905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
        <p:nvSpPr>
          <p:cNvPr id="6" name="TextBox 5">
            <a:extLst>
              <a:ext uri="{FF2B5EF4-FFF2-40B4-BE49-F238E27FC236}">
                <a16:creationId xmlns:a16="http://schemas.microsoft.com/office/drawing/2014/main" id="{74622EB6-EA83-1E43-A69A-C9F8F1110752}"/>
              </a:ext>
            </a:extLst>
          </p:cNvPr>
          <p:cNvSpPr txBox="1"/>
          <p:nvPr/>
        </p:nvSpPr>
        <p:spPr>
          <a:xfrm>
            <a:off x="1554480" y="91440"/>
            <a:ext cx="7509408" cy="584775"/>
          </a:xfrm>
          <a:prstGeom prst="rect">
            <a:avLst/>
          </a:prstGeom>
          <a:noFill/>
        </p:spPr>
        <p:txBody>
          <a:bodyPr wrap="square" rtlCol="0">
            <a:spAutoFit/>
          </a:bodyPr>
          <a:lstStyle/>
          <a:p>
            <a:pPr algn="r"/>
            <a:r>
              <a:rPr lang="en-US" sz="3200" dirty="0">
                <a:solidFill>
                  <a:schemeClr val="bg1"/>
                </a:solidFill>
              </a:rPr>
              <a:t>PDF Browser – script example</a:t>
            </a:r>
          </a:p>
        </p:txBody>
      </p:sp>
      <p:sp>
        <p:nvSpPr>
          <p:cNvPr id="9" name="TextBox 8">
            <a:extLst>
              <a:ext uri="{FF2B5EF4-FFF2-40B4-BE49-F238E27FC236}">
                <a16:creationId xmlns:a16="http://schemas.microsoft.com/office/drawing/2014/main" id="{5D97183E-C910-4247-B66C-01C6BCA38C23}"/>
              </a:ext>
            </a:extLst>
          </p:cNvPr>
          <p:cNvSpPr txBox="1"/>
          <p:nvPr/>
        </p:nvSpPr>
        <p:spPr>
          <a:xfrm>
            <a:off x="313142" y="2011680"/>
            <a:ext cx="8021748" cy="4401205"/>
          </a:xfrm>
          <a:prstGeom prst="rect">
            <a:avLst/>
          </a:prstGeom>
          <a:noFill/>
          <a:ln>
            <a:noFill/>
          </a:ln>
        </p:spPr>
        <p:txBody>
          <a:bodyPr wrap="none" rtlCol="0">
            <a:spAutoFit/>
          </a:bodyPr>
          <a:lstStyle/>
          <a:p>
            <a:r>
              <a:rPr lang="en-US" sz="2000" dirty="0"/>
              <a:t>&lt;html&gt;</a:t>
            </a:r>
          </a:p>
          <a:p>
            <a:pPr>
              <a:spcBef>
                <a:spcPts val="1200"/>
              </a:spcBef>
            </a:pPr>
            <a:r>
              <a:rPr lang="en-US" sz="2000" dirty="0"/>
              <a:t>&lt;?php</a:t>
            </a:r>
          </a:p>
          <a:p>
            <a:pPr>
              <a:spcBef>
                <a:spcPts val="600"/>
              </a:spcBef>
            </a:pPr>
            <a:r>
              <a:rPr lang="en-US" sz="2000" dirty="0"/>
              <a:t>   date_default_timezone_set('UTC');</a:t>
            </a:r>
          </a:p>
          <a:p>
            <a:pPr>
              <a:spcBef>
                <a:spcPts val="600"/>
              </a:spcBef>
            </a:pPr>
            <a:r>
              <a:rPr lang="en-US" sz="2000" dirty="0"/>
              <a:t>   $start=urlencode(date('Y-m-d',time()-86400*30));</a:t>
            </a:r>
          </a:p>
          <a:p>
            <a:pPr>
              <a:spcBef>
                <a:spcPts val="600"/>
              </a:spcBef>
            </a:pPr>
            <a:r>
              <a:rPr lang="en-US" sz="2000" dirty="0"/>
              <a:t>   $link='http://service.iris.edu/mustang/noise-pdf-browser/1/gallery?' .</a:t>
            </a:r>
          </a:p>
          <a:p>
            <a:pPr>
              <a:spcBef>
                <a:spcPts val="600"/>
              </a:spcBef>
            </a:pPr>
            <a:r>
              <a:rPr lang="en-US" sz="2000" dirty="0"/>
              <a:t>             'network=TA&amp;channel=BH?,HH?' .</a:t>
            </a:r>
          </a:p>
          <a:p>
            <a:pPr>
              <a:spcBef>
                <a:spcPts val="600"/>
              </a:spcBef>
            </a:pPr>
            <a:r>
              <a:rPr lang="en-US" sz="2000" dirty="0"/>
              <a:t>             '&amp;starttime=' . $start . '&amp;interval=all';</a:t>
            </a:r>
          </a:p>
          <a:p>
            <a:pPr>
              <a:spcBef>
                <a:spcPts val="600"/>
              </a:spcBef>
            </a:pPr>
            <a:r>
              <a:rPr lang="en-US" sz="2000" dirty="0"/>
              <a:t>   echo '&lt;p&gt;&lt;a href=$link&gt;TA PDF Gallery Broadband &lt;/a&gt; : ' .</a:t>
            </a:r>
          </a:p>
          <a:p>
            <a:pPr>
              <a:spcBef>
                <a:spcPts val="600"/>
              </a:spcBef>
            </a:pPr>
            <a:r>
              <a:rPr lang="en-US" sz="2000" dirty="0"/>
              <a:t>            'Past Month $start&lt;/br&gt;';</a:t>
            </a:r>
          </a:p>
          <a:p>
            <a:pPr>
              <a:spcBef>
                <a:spcPts val="600"/>
              </a:spcBef>
            </a:pPr>
            <a:r>
              <a:rPr lang="en-US" sz="2000" dirty="0"/>
              <a:t>?&gt;</a:t>
            </a:r>
          </a:p>
          <a:p>
            <a:pPr>
              <a:spcBef>
                <a:spcPts val="1200"/>
              </a:spcBef>
            </a:pPr>
            <a:r>
              <a:rPr lang="en-US" sz="2000" dirty="0"/>
              <a:t>&lt;/html&gt;</a:t>
            </a:r>
          </a:p>
        </p:txBody>
      </p:sp>
      <p:sp>
        <p:nvSpPr>
          <p:cNvPr id="8" name="TextBox 7">
            <a:extLst>
              <a:ext uri="{FF2B5EF4-FFF2-40B4-BE49-F238E27FC236}">
                <a16:creationId xmlns:a16="http://schemas.microsoft.com/office/drawing/2014/main" id="{35469CC4-7200-214F-B870-B6B726FA6CFF}"/>
              </a:ext>
            </a:extLst>
          </p:cNvPr>
          <p:cNvSpPr txBox="1"/>
          <p:nvPr/>
        </p:nvSpPr>
        <p:spPr>
          <a:xfrm>
            <a:off x="313142" y="1097280"/>
            <a:ext cx="8517716" cy="707886"/>
          </a:xfrm>
          <a:prstGeom prst="rect">
            <a:avLst/>
          </a:prstGeom>
          <a:solidFill>
            <a:schemeClr val="accent1">
              <a:lumMod val="20000"/>
              <a:lumOff val="80000"/>
            </a:schemeClr>
          </a:solidFill>
          <a:ln>
            <a:solidFill>
              <a:schemeClr val="accent1"/>
            </a:solidFill>
          </a:ln>
        </p:spPr>
        <p:txBody>
          <a:bodyPr wrap="none" rtlCol="0">
            <a:spAutoFit/>
          </a:bodyPr>
          <a:lstStyle/>
          <a:p>
            <a:r>
              <a:rPr lang="en-US" sz="2000" i="1" dirty="0"/>
              <a:t>Create web link using php script to produce a PDF Browser gallery </a:t>
            </a:r>
          </a:p>
          <a:p>
            <a:r>
              <a:rPr lang="en-US" sz="2000" i="1" dirty="0"/>
              <a:t>for the TA network, BH and HH channels, most recent 1 month time period</a:t>
            </a:r>
          </a:p>
        </p:txBody>
      </p:sp>
    </p:spTree>
    <p:extLst>
      <p:ext uri="{BB962C8B-B14F-4D97-AF65-F5344CB8AC3E}">
        <p14:creationId xmlns:p14="http://schemas.microsoft.com/office/powerpoint/2010/main" val="3891511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E987C1-D891-B148-8E1A-6ED982DBEDCD}"/>
              </a:ext>
            </a:extLst>
          </p:cNvPr>
          <p:cNvSpPr txBox="1"/>
          <p:nvPr/>
        </p:nvSpPr>
        <p:spPr>
          <a:xfrm>
            <a:off x="2149777" y="121185"/>
            <a:ext cx="6994223" cy="584775"/>
          </a:xfrm>
          <a:prstGeom prst="rect">
            <a:avLst/>
          </a:prstGeom>
          <a:noFill/>
        </p:spPr>
        <p:txBody>
          <a:bodyPr wrap="none" rtlCol="0">
            <a:spAutoFit/>
          </a:bodyPr>
          <a:lstStyle/>
          <a:p>
            <a:pPr algn="r"/>
            <a:r>
              <a:rPr lang="en-US" sz="3200" dirty="0">
                <a:solidFill>
                  <a:schemeClr val="bg1"/>
                </a:solidFill>
              </a:rPr>
              <a:t>Data latency metrics – script example</a:t>
            </a:r>
          </a:p>
        </p:txBody>
      </p:sp>
      <p:sp>
        <p:nvSpPr>
          <p:cNvPr id="3" name="TextBox 2">
            <a:extLst>
              <a:ext uri="{FF2B5EF4-FFF2-40B4-BE49-F238E27FC236}">
                <a16:creationId xmlns:a16="http://schemas.microsoft.com/office/drawing/2014/main" id="{5A4E7DB0-1C86-5940-9752-325B39E66719}"/>
              </a:ext>
            </a:extLst>
          </p:cNvPr>
          <p:cNvSpPr txBox="1"/>
          <p:nvPr/>
        </p:nvSpPr>
        <p:spPr>
          <a:xfrm>
            <a:off x="330666" y="1552120"/>
            <a:ext cx="8606790" cy="5139869"/>
          </a:xfrm>
          <a:prstGeom prst="rect">
            <a:avLst/>
          </a:prstGeom>
          <a:noFill/>
        </p:spPr>
        <p:txBody>
          <a:bodyPr wrap="square" rtlCol="0">
            <a:spAutoFit/>
          </a:bodyPr>
          <a:lstStyle/>
          <a:p>
            <a:r>
              <a:rPr lang="en-US" b="1" dirty="0">
                <a:solidFill>
                  <a:srgbClr val="7030A0"/>
                </a:solidFill>
              </a:rPr>
              <a:t>#!/usr/bin/perl</a:t>
            </a:r>
          </a:p>
          <a:p>
            <a:r>
              <a:rPr lang="en-US" b="1" dirty="0">
                <a:solidFill>
                  <a:srgbClr val="7030A0"/>
                </a:solidFill>
              </a:rPr>
              <a:t>use LWP::Simple;</a:t>
            </a:r>
          </a:p>
          <a:p>
            <a:endParaRPr lang="en-US" sz="1200" dirty="0"/>
          </a:p>
          <a:p>
            <a:r>
              <a:rPr lang="en-US" dirty="0"/>
              <a:t>my $cdate = `date -u -d "-5 hours" +%Y-%m-%dT%T`; $cdate =~ s/\n*$//g;</a:t>
            </a:r>
          </a:p>
          <a:p>
            <a:r>
              <a:rPr lang="en-US" dirty="0"/>
              <a:t>my $net = "TA";</a:t>
            </a:r>
          </a:p>
          <a:p>
            <a:endParaRPr lang="en-US" sz="1200" dirty="0"/>
          </a:p>
          <a:p>
            <a:r>
              <a:rPr lang="en-US" dirty="0"/>
              <a:t>my $url="http://service.iris.edu/mustang/measurements/1/query?" .</a:t>
            </a:r>
          </a:p>
          <a:p>
            <a:r>
              <a:rPr lang="en-US" dirty="0"/>
              <a:t>              "&amp;metric=data_latency&amp;net=$net&amp;channel=BHZ&amp;start=$cdate" .</a:t>
            </a:r>
          </a:p>
          <a:p>
            <a:r>
              <a:rPr lang="en-US" dirty="0"/>
              <a:t>              "&amp;</a:t>
            </a:r>
            <a:r>
              <a:rPr lang="en-US" dirty="0" err="1"/>
              <a:t>value_gt</a:t>
            </a:r>
            <a:r>
              <a:rPr lang="en-US" dirty="0"/>
              <a:t>=21600&amp;format=text&amp;nodata=404";</a:t>
            </a:r>
          </a:p>
          <a:p>
            <a:endParaRPr lang="en-US" sz="1200" dirty="0"/>
          </a:p>
          <a:p>
            <a:r>
              <a:rPr lang="en-US" dirty="0"/>
              <a:t>&amp;sendmsg(get $url);</a:t>
            </a:r>
          </a:p>
          <a:p>
            <a:endParaRPr lang="en-US" sz="1200" dirty="0"/>
          </a:p>
          <a:p>
            <a:r>
              <a:rPr lang="en-US" sz="1600" dirty="0"/>
              <a:t>sub sendmsg {</a:t>
            </a:r>
          </a:p>
          <a:p>
            <a:r>
              <a:rPr lang="en-US" sz="1600" dirty="0"/>
              <a:t>    my $msg = shift;</a:t>
            </a:r>
          </a:p>
          <a:p>
            <a:r>
              <a:rPr lang="en-US" sz="1600" dirty="0"/>
              <a:t>    open ( MAIL, "|sendmail x@iris.washington.edu" );</a:t>
            </a:r>
          </a:p>
          <a:p>
            <a:r>
              <a:rPr lang="en-US" sz="1600" dirty="0"/>
              <a:t>    print MAIL "Subject: Station latency greater than 6 hours\n";</a:t>
            </a:r>
          </a:p>
          <a:p>
            <a:r>
              <a:rPr lang="en-US" sz="1600" dirty="0"/>
              <a:t>    print MAIL "From: x\@iris.washington.edu\n";</a:t>
            </a:r>
          </a:p>
          <a:p>
            <a:r>
              <a:rPr lang="en-US" sz="1600" dirty="0"/>
              <a:t>    print MAIL $msg;</a:t>
            </a:r>
          </a:p>
          <a:p>
            <a:r>
              <a:rPr lang="en-US" sz="1600" dirty="0"/>
              <a:t>    close MAIL;</a:t>
            </a:r>
          </a:p>
          <a:p>
            <a:r>
              <a:rPr lang="en-US" sz="1600" dirty="0"/>
              <a:t>}</a:t>
            </a:r>
          </a:p>
        </p:txBody>
      </p:sp>
      <p:sp>
        <p:nvSpPr>
          <p:cNvPr id="2" name="TextBox 1">
            <a:extLst>
              <a:ext uri="{FF2B5EF4-FFF2-40B4-BE49-F238E27FC236}">
                <a16:creationId xmlns:a16="http://schemas.microsoft.com/office/drawing/2014/main" id="{8F3D3994-46E0-A84D-9B28-5E62EBB68763}"/>
              </a:ext>
            </a:extLst>
          </p:cNvPr>
          <p:cNvSpPr txBox="1"/>
          <p:nvPr/>
        </p:nvSpPr>
        <p:spPr>
          <a:xfrm>
            <a:off x="330666" y="1046573"/>
            <a:ext cx="8507457" cy="369332"/>
          </a:xfrm>
          <a:prstGeom prst="rect">
            <a:avLst/>
          </a:prstGeom>
          <a:solidFill>
            <a:schemeClr val="accent1">
              <a:lumMod val="20000"/>
              <a:lumOff val="80000"/>
            </a:schemeClr>
          </a:solidFill>
          <a:ln>
            <a:solidFill>
              <a:schemeClr val="accent1"/>
            </a:solidFill>
          </a:ln>
        </p:spPr>
        <p:txBody>
          <a:bodyPr wrap="none" rtlCol="0">
            <a:spAutoFit/>
          </a:bodyPr>
          <a:lstStyle/>
          <a:p>
            <a:r>
              <a:rPr lang="en-US" i="1" dirty="0"/>
              <a:t>Retrieve recent total_latency values greater than 6 hours duration and send email </a:t>
            </a:r>
          </a:p>
        </p:txBody>
      </p:sp>
    </p:spTree>
    <p:extLst>
      <p:ext uri="{BB962C8B-B14F-4D97-AF65-F5344CB8AC3E}">
        <p14:creationId xmlns:p14="http://schemas.microsoft.com/office/powerpoint/2010/main" val="31275568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B2264E95-E4F5-CE4E-8BBC-208571A96472}"/>
              </a:ext>
            </a:extLst>
          </p:cNvPr>
          <p:cNvSpPr/>
          <p:nvPr/>
        </p:nvSpPr>
        <p:spPr bwMode="auto">
          <a:xfrm>
            <a:off x="313142" y="2201710"/>
            <a:ext cx="8306602" cy="4199090"/>
          </a:xfrm>
          <a:prstGeom prst="rect">
            <a:avLst/>
          </a:prstGeom>
          <a:noFill/>
          <a:ln w="1905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
        <p:nvSpPr>
          <p:cNvPr id="6" name="TextBox 5">
            <a:extLst>
              <a:ext uri="{FF2B5EF4-FFF2-40B4-BE49-F238E27FC236}">
                <a16:creationId xmlns:a16="http://schemas.microsoft.com/office/drawing/2014/main" id="{74622EB6-EA83-1E43-A69A-C9F8F1110752}"/>
              </a:ext>
            </a:extLst>
          </p:cNvPr>
          <p:cNvSpPr txBox="1"/>
          <p:nvPr/>
        </p:nvSpPr>
        <p:spPr>
          <a:xfrm>
            <a:off x="1554480" y="91440"/>
            <a:ext cx="7509408" cy="584775"/>
          </a:xfrm>
          <a:prstGeom prst="rect">
            <a:avLst/>
          </a:prstGeom>
          <a:noFill/>
        </p:spPr>
        <p:txBody>
          <a:bodyPr wrap="square" rtlCol="0">
            <a:spAutoFit/>
          </a:bodyPr>
          <a:lstStyle/>
          <a:p>
            <a:pPr algn="r"/>
            <a:r>
              <a:rPr lang="en-US" sz="3200" dirty="0">
                <a:solidFill>
                  <a:schemeClr val="bg1"/>
                </a:solidFill>
              </a:rPr>
              <a:t>PDF Browser – script example</a:t>
            </a:r>
          </a:p>
        </p:txBody>
      </p:sp>
      <p:sp>
        <p:nvSpPr>
          <p:cNvPr id="9" name="TextBox 8">
            <a:extLst>
              <a:ext uri="{FF2B5EF4-FFF2-40B4-BE49-F238E27FC236}">
                <a16:creationId xmlns:a16="http://schemas.microsoft.com/office/drawing/2014/main" id="{5D97183E-C910-4247-B66C-01C6BCA38C23}"/>
              </a:ext>
            </a:extLst>
          </p:cNvPr>
          <p:cNvSpPr txBox="1"/>
          <p:nvPr/>
        </p:nvSpPr>
        <p:spPr>
          <a:xfrm>
            <a:off x="313142" y="2011680"/>
            <a:ext cx="8021748" cy="4401205"/>
          </a:xfrm>
          <a:prstGeom prst="rect">
            <a:avLst/>
          </a:prstGeom>
          <a:noFill/>
          <a:ln>
            <a:noFill/>
          </a:ln>
        </p:spPr>
        <p:txBody>
          <a:bodyPr wrap="none" rtlCol="0">
            <a:spAutoFit/>
          </a:bodyPr>
          <a:lstStyle/>
          <a:p>
            <a:r>
              <a:rPr lang="en-US" sz="2000" b="1" dirty="0">
                <a:solidFill>
                  <a:srgbClr val="7030A0"/>
                </a:solidFill>
              </a:rPr>
              <a:t>&lt;html&gt;</a:t>
            </a:r>
          </a:p>
          <a:p>
            <a:pPr>
              <a:spcBef>
                <a:spcPts val="1200"/>
              </a:spcBef>
            </a:pPr>
            <a:r>
              <a:rPr lang="en-US" sz="2000" dirty="0"/>
              <a:t>&lt;?php</a:t>
            </a:r>
          </a:p>
          <a:p>
            <a:pPr>
              <a:spcBef>
                <a:spcPts val="600"/>
              </a:spcBef>
            </a:pPr>
            <a:r>
              <a:rPr lang="en-US" sz="2000" dirty="0"/>
              <a:t>   date_default_timezone_set('UTC');</a:t>
            </a:r>
          </a:p>
          <a:p>
            <a:pPr>
              <a:spcBef>
                <a:spcPts val="600"/>
              </a:spcBef>
            </a:pPr>
            <a:r>
              <a:rPr lang="en-US" sz="2000" dirty="0"/>
              <a:t>   $start=urlencode(date('Y-m-d',time()-86400*30));</a:t>
            </a:r>
          </a:p>
          <a:p>
            <a:pPr>
              <a:spcBef>
                <a:spcPts val="600"/>
              </a:spcBef>
            </a:pPr>
            <a:r>
              <a:rPr lang="en-US" sz="2000" dirty="0"/>
              <a:t>   $link='http://service.iris.edu/mustang/noise-pdf-browser/1/gallery?' .</a:t>
            </a:r>
          </a:p>
          <a:p>
            <a:pPr>
              <a:spcBef>
                <a:spcPts val="600"/>
              </a:spcBef>
            </a:pPr>
            <a:r>
              <a:rPr lang="en-US" sz="2000" dirty="0"/>
              <a:t>             'network=TA&amp;channel=BH?,HH?' .</a:t>
            </a:r>
          </a:p>
          <a:p>
            <a:pPr>
              <a:spcBef>
                <a:spcPts val="600"/>
              </a:spcBef>
            </a:pPr>
            <a:r>
              <a:rPr lang="en-US" sz="2000" dirty="0"/>
              <a:t>             '&amp;starttime=' . $start . '&amp;interval=all';</a:t>
            </a:r>
          </a:p>
          <a:p>
            <a:pPr>
              <a:spcBef>
                <a:spcPts val="600"/>
              </a:spcBef>
            </a:pPr>
            <a:r>
              <a:rPr lang="en-US" sz="2000" dirty="0"/>
              <a:t>   echo '&lt;p&gt;&lt;a href=$link&gt;TA PDF Gallery Broadband &lt;/a&gt; : ' .</a:t>
            </a:r>
          </a:p>
          <a:p>
            <a:pPr>
              <a:spcBef>
                <a:spcPts val="600"/>
              </a:spcBef>
            </a:pPr>
            <a:r>
              <a:rPr lang="en-US" sz="2000" dirty="0"/>
              <a:t>            'Past Month $start&lt;/br&gt;';</a:t>
            </a:r>
          </a:p>
          <a:p>
            <a:pPr>
              <a:spcBef>
                <a:spcPts val="600"/>
              </a:spcBef>
            </a:pPr>
            <a:r>
              <a:rPr lang="en-US" sz="2000" dirty="0"/>
              <a:t>?&gt;</a:t>
            </a:r>
          </a:p>
          <a:p>
            <a:pPr>
              <a:spcBef>
                <a:spcPts val="1200"/>
              </a:spcBef>
            </a:pPr>
            <a:r>
              <a:rPr lang="en-US" sz="2000" b="1" dirty="0">
                <a:solidFill>
                  <a:srgbClr val="7030A0"/>
                </a:solidFill>
              </a:rPr>
              <a:t>&lt;/html&gt;</a:t>
            </a:r>
          </a:p>
        </p:txBody>
      </p:sp>
      <p:sp>
        <p:nvSpPr>
          <p:cNvPr id="8" name="TextBox 7">
            <a:extLst>
              <a:ext uri="{FF2B5EF4-FFF2-40B4-BE49-F238E27FC236}">
                <a16:creationId xmlns:a16="http://schemas.microsoft.com/office/drawing/2014/main" id="{35469CC4-7200-214F-B870-B6B726FA6CFF}"/>
              </a:ext>
            </a:extLst>
          </p:cNvPr>
          <p:cNvSpPr txBox="1"/>
          <p:nvPr/>
        </p:nvSpPr>
        <p:spPr>
          <a:xfrm>
            <a:off x="313142" y="1097280"/>
            <a:ext cx="8517716" cy="707886"/>
          </a:xfrm>
          <a:prstGeom prst="rect">
            <a:avLst/>
          </a:prstGeom>
          <a:solidFill>
            <a:schemeClr val="accent1">
              <a:lumMod val="20000"/>
              <a:lumOff val="80000"/>
            </a:schemeClr>
          </a:solidFill>
          <a:ln>
            <a:solidFill>
              <a:schemeClr val="accent1"/>
            </a:solidFill>
          </a:ln>
        </p:spPr>
        <p:txBody>
          <a:bodyPr wrap="none" rtlCol="0">
            <a:spAutoFit/>
          </a:bodyPr>
          <a:lstStyle/>
          <a:p>
            <a:r>
              <a:rPr lang="en-US" sz="2000" i="1" dirty="0"/>
              <a:t>Create web link using php script to produce a PDF Browser gallery </a:t>
            </a:r>
          </a:p>
          <a:p>
            <a:r>
              <a:rPr lang="en-US" sz="2000" i="1" dirty="0"/>
              <a:t>for the TA network, BH and HH channels, most recent 1 month time period</a:t>
            </a:r>
          </a:p>
        </p:txBody>
      </p:sp>
    </p:spTree>
    <p:extLst>
      <p:ext uri="{BB962C8B-B14F-4D97-AF65-F5344CB8AC3E}">
        <p14:creationId xmlns:p14="http://schemas.microsoft.com/office/powerpoint/2010/main" val="30734908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B2264E95-E4F5-CE4E-8BBC-208571A96472}"/>
              </a:ext>
            </a:extLst>
          </p:cNvPr>
          <p:cNvSpPr/>
          <p:nvPr/>
        </p:nvSpPr>
        <p:spPr bwMode="auto">
          <a:xfrm>
            <a:off x="313142" y="2201710"/>
            <a:ext cx="8306602" cy="4199090"/>
          </a:xfrm>
          <a:prstGeom prst="rect">
            <a:avLst/>
          </a:prstGeom>
          <a:noFill/>
          <a:ln w="1905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
        <p:nvSpPr>
          <p:cNvPr id="6" name="TextBox 5">
            <a:extLst>
              <a:ext uri="{FF2B5EF4-FFF2-40B4-BE49-F238E27FC236}">
                <a16:creationId xmlns:a16="http://schemas.microsoft.com/office/drawing/2014/main" id="{74622EB6-EA83-1E43-A69A-C9F8F1110752}"/>
              </a:ext>
            </a:extLst>
          </p:cNvPr>
          <p:cNvSpPr txBox="1"/>
          <p:nvPr/>
        </p:nvSpPr>
        <p:spPr>
          <a:xfrm>
            <a:off x="1554480" y="91440"/>
            <a:ext cx="7509408" cy="584775"/>
          </a:xfrm>
          <a:prstGeom prst="rect">
            <a:avLst/>
          </a:prstGeom>
          <a:noFill/>
        </p:spPr>
        <p:txBody>
          <a:bodyPr wrap="square" rtlCol="0">
            <a:spAutoFit/>
          </a:bodyPr>
          <a:lstStyle/>
          <a:p>
            <a:pPr algn="r"/>
            <a:r>
              <a:rPr lang="en-US" sz="3200" dirty="0">
                <a:solidFill>
                  <a:schemeClr val="bg1"/>
                </a:solidFill>
              </a:rPr>
              <a:t>PDF Browser – script example</a:t>
            </a:r>
          </a:p>
        </p:txBody>
      </p:sp>
      <p:sp>
        <p:nvSpPr>
          <p:cNvPr id="9" name="TextBox 8">
            <a:extLst>
              <a:ext uri="{FF2B5EF4-FFF2-40B4-BE49-F238E27FC236}">
                <a16:creationId xmlns:a16="http://schemas.microsoft.com/office/drawing/2014/main" id="{5D97183E-C910-4247-B66C-01C6BCA38C23}"/>
              </a:ext>
            </a:extLst>
          </p:cNvPr>
          <p:cNvSpPr txBox="1"/>
          <p:nvPr/>
        </p:nvSpPr>
        <p:spPr>
          <a:xfrm>
            <a:off x="313142" y="2011680"/>
            <a:ext cx="8021748" cy="4401205"/>
          </a:xfrm>
          <a:prstGeom prst="rect">
            <a:avLst/>
          </a:prstGeom>
          <a:noFill/>
          <a:ln>
            <a:noFill/>
          </a:ln>
        </p:spPr>
        <p:txBody>
          <a:bodyPr wrap="none" rtlCol="0">
            <a:spAutoFit/>
          </a:bodyPr>
          <a:lstStyle/>
          <a:p>
            <a:r>
              <a:rPr lang="en-US" sz="2000" dirty="0"/>
              <a:t>&lt;html&gt;</a:t>
            </a:r>
          </a:p>
          <a:p>
            <a:pPr>
              <a:spcBef>
                <a:spcPts val="1200"/>
              </a:spcBef>
            </a:pPr>
            <a:r>
              <a:rPr lang="en-US" sz="2000" b="1" dirty="0">
                <a:solidFill>
                  <a:srgbClr val="7030A0"/>
                </a:solidFill>
              </a:rPr>
              <a:t>&lt;?php</a:t>
            </a:r>
          </a:p>
          <a:p>
            <a:pPr>
              <a:spcBef>
                <a:spcPts val="600"/>
              </a:spcBef>
            </a:pPr>
            <a:r>
              <a:rPr lang="en-US" sz="2000" dirty="0"/>
              <a:t>   date_default_timezone_set('UTC');</a:t>
            </a:r>
          </a:p>
          <a:p>
            <a:pPr>
              <a:spcBef>
                <a:spcPts val="600"/>
              </a:spcBef>
            </a:pPr>
            <a:r>
              <a:rPr lang="en-US" sz="2000" dirty="0"/>
              <a:t>   $start=urlencode(date('Y-m-d',time()-86400*30));</a:t>
            </a:r>
          </a:p>
          <a:p>
            <a:pPr>
              <a:spcBef>
                <a:spcPts val="600"/>
              </a:spcBef>
            </a:pPr>
            <a:r>
              <a:rPr lang="en-US" sz="2000" dirty="0"/>
              <a:t>   $link='http://service.iris.edu/mustang/noise-pdf-browser/1/gallery?' .</a:t>
            </a:r>
          </a:p>
          <a:p>
            <a:pPr>
              <a:spcBef>
                <a:spcPts val="600"/>
              </a:spcBef>
            </a:pPr>
            <a:r>
              <a:rPr lang="en-US" sz="2000" dirty="0"/>
              <a:t>             'network=TA&amp;channel=BH?,HH?' .</a:t>
            </a:r>
          </a:p>
          <a:p>
            <a:pPr>
              <a:spcBef>
                <a:spcPts val="600"/>
              </a:spcBef>
            </a:pPr>
            <a:r>
              <a:rPr lang="en-US" sz="2000" dirty="0"/>
              <a:t>             '&amp;starttime=' . $start . '&amp;interval=all';</a:t>
            </a:r>
          </a:p>
          <a:p>
            <a:pPr>
              <a:spcBef>
                <a:spcPts val="600"/>
              </a:spcBef>
            </a:pPr>
            <a:r>
              <a:rPr lang="en-US" sz="2000" dirty="0"/>
              <a:t>   echo '&lt;p&gt;&lt;a href=$link&gt;TA PDF Gallery Broadband &lt;/a&gt; : ' .</a:t>
            </a:r>
          </a:p>
          <a:p>
            <a:pPr>
              <a:spcBef>
                <a:spcPts val="600"/>
              </a:spcBef>
            </a:pPr>
            <a:r>
              <a:rPr lang="en-US" sz="2000" dirty="0"/>
              <a:t>            'Past Month $start&lt;/br&gt;';</a:t>
            </a:r>
          </a:p>
          <a:p>
            <a:pPr>
              <a:spcBef>
                <a:spcPts val="600"/>
              </a:spcBef>
            </a:pPr>
            <a:r>
              <a:rPr lang="en-US" sz="2000" b="1" dirty="0">
                <a:solidFill>
                  <a:srgbClr val="7030A0"/>
                </a:solidFill>
              </a:rPr>
              <a:t>?&gt;</a:t>
            </a:r>
          </a:p>
          <a:p>
            <a:pPr>
              <a:spcBef>
                <a:spcPts val="1200"/>
              </a:spcBef>
            </a:pPr>
            <a:r>
              <a:rPr lang="en-US" sz="2000" dirty="0"/>
              <a:t>&lt;/html&gt;</a:t>
            </a:r>
          </a:p>
        </p:txBody>
      </p:sp>
      <p:sp>
        <p:nvSpPr>
          <p:cNvPr id="8" name="TextBox 7">
            <a:extLst>
              <a:ext uri="{FF2B5EF4-FFF2-40B4-BE49-F238E27FC236}">
                <a16:creationId xmlns:a16="http://schemas.microsoft.com/office/drawing/2014/main" id="{35469CC4-7200-214F-B870-B6B726FA6CFF}"/>
              </a:ext>
            </a:extLst>
          </p:cNvPr>
          <p:cNvSpPr txBox="1"/>
          <p:nvPr/>
        </p:nvSpPr>
        <p:spPr>
          <a:xfrm>
            <a:off x="313142" y="1097280"/>
            <a:ext cx="8517716" cy="707886"/>
          </a:xfrm>
          <a:prstGeom prst="rect">
            <a:avLst/>
          </a:prstGeom>
          <a:solidFill>
            <a:schemeClr val="accent1">
              <a:lumMod val="20000"/>
              <a:lumOff val="80000"/>
            </a:schemeClr>
          </a:solidFill>
          <a:ln>
            <a:solidFill>
              <a:schemeClr val="accent1"/>
            </a:solidFill>
          </a:ln>
        </p:spPr>
        <p:txBody>
          <a:bodyPr wrap="none" rtlCol="0">
            <a:spAutoFit/>
          </a:bodyPr>
          <a:lstStyle/>
          <a:p>
            <a:r>
              <a:rPr lang="en-US" sz="2000" i="1" dirty="0"/>
              <a:t>Create web link using php script to produce a PDF Browser gallery </a:t>
            </a:r>
          </a:p>
          <a:p>
            <a:r>
              <a:rPr lang="en-US" sz="2000" i="1" dirty="0"/>
              <a:t>for the TA network, BH and HH channels, most recent 1 month time period</a:t>
            </a:r>
          </a:p>
        </p:txBody>
      </p:sp>
    </p:spTree>
    <p:extLst>
      <p:ext uri="{BB962C8B-B14F-4D97-AF65-F5344CB8AC3E}">
        <p14:creationId xmlns:p14="http://schemas.microsoft.com/office/powerpoint/2010/main" val="30237504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B2264E95-E4F5-CE4E-8BBC-208571A96472}"/>
              </a:ext>
            </a:extLst>
          </p:cNvPr>
          <p:cNvSpPr/>
          <p:nvPr/>
        </p:nvSpPr>
        <p:spPr bwMode="auto">
          <a:xfrm>
            <a:off x="313142" y="2201710"/>
            <a:ext cx="8306602" cy="4199090"/>
          </a:xfrm>
          <a:prstGeom prst="rect">
            <a:avLst/>
          </a:prstGeom>
          <a:noFill/>
          <a:ln w="1905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
        <p:nvSpPr>
          <p:cNvPr id="6" name="TextBox 5">
            <a:extLst>
              <a:ext uri="{FF2B5EF4-FFF2-40B4-BE49-F238E27FC236}">
                <a16:creationId xmlns:a16="http://schemas.microsoft.com/office/drawing/2014/main" id="{74622EB6-EA83-1E43-A69A-C9F8F1110752}"/>
              </a:ext>
            </a:extLst>
          </p:cNvPr>
          <p:cNvSpPr txBox="1"/>
          <p:nvPr/>
        </p:nvSpPr>
        <p:spPr>
          <a:xfrm>
            <a:off x="1554480" y="91440"/>
            <a:ext cx="7509408" cy="584775"/>
          </a:xfrm>
          <a:prstGeom prst="rect">
            <a:avLst/>
          </a:prstGeom>
          <a:noFill/>
        </p:spPr>
        <p:txBody>
          <a:bodyPr wrap="square" rtlCol="0">
            <a:spAutoFit/>
          </a:bodyPr>
          <a:lstStyle/>
          <a:p>
            <a:pPr algn="r"/>
            <a:r>
              <a:rPr lang="en-US" sz="3200" dirty="0">
                <a:solidFill>
                  <a:schemeClr val="bg1"/>
                </a:solidFill>
              </a:rPr>
              <a:t>PDF Browser – script example</a:t>
            </a:r>
          </a:p>
        </p:txBody>
      </p:sp>
      <p:sp>
        <p:nvSpPr>
          <p:cNvPr id="9" name="TextBox 8">
            <a:extLst>
              <a:ext uri="{FF2B5EF4-FFF2-40B4-BE49-F238E27FC236}">
                <a16:creationId xmlns:a16="http://schemas.microsoft.com/office/drawing/2014/main" id="{5D97183E-C910-4247-B66C-01C6BCA38C23}"/>
              </a:ext>
            </a:extLst>
          </p:cNvPr>
          <p:cNvSpPr txBox="1"/>
          <p:nvPr/>
        </p:nvSpPr>
        <p:spPr>
          <a:xfrm>
            <a:off x="313142" y="2011680"/>
            <a:ext cx="8021748" cy="4401205"/>
          </a:xfrm>
          <a:prstGeom prst="rect">
            <a:avLst/>
          </a:prstGeom>
          <a:noFill/>
          <a:ln>
            <a:noFill/>
          </a:ln>
        </p:spPr>
        <p:txBody>
          <a:bodyPr wrap="none" rtlCol="0">
            <a:spAutoFit/>
          </a:bodyPr>
          <a:lstStyle/>
          <a:p>
            <a:r>
              <a:rPr lang="en-US" sz="2000" dirty="0"/>
              <a:t>&lt;html&gt;</a:t>
            </a:r>
          </a:p>
          <a:p>
            <a:pPr>
              <a:spcBef>
                <a:spcPts val="1200"/>
              </a:spcBef>
            </a:pPr>
            <a:r>
              <a:rPr lang="en-US" sz="2000" dirty="0"/>
              <a:t>&lt;?php</a:t>
            </a:r>
          </a:p>
          <a:p>
            <a:pPr>
              <a:spcBef>
                <a:spcPts val="600"/>
              </a:spcBef>
            </a:pPr>
            <a:r>
              <a:rPr lang="en-US" sz="2000" dirty="0"/>
              <a:t>   </a:t>
            </a:r>
            <a:r>
              <a:rPr lang="en-US" sz="2000" b="1" dirty="0">
                <a:solidFill>
                  <a:srgbClr val="7030A0"/>
                </a:solidFill>
              </a:rPr>
              <a:t>date_default_timezone_set('UTC');</a:t>
            </a:r>
          </a:p>
          <a:p>
            <a:pPr>
              <a:spcBef>
                <a:spcPts val="600"/>
              </a:spcBef>
            </a:pPr>
            <a:r>
              <a:rPr lang="en-US" sz="2000" b="1" dirty="0">
                <a:solidFill>
                  <a:srgbClr val="7030A0"/>
                </a:solidFill>
              </a:rPr>
              <a:t>   $start=urlencode(date('Y-m-d',time()-86400*30));</a:t>
            </a:r>
          </a:p>
          <a:p>
            <a:pPr>
              <a:spcBef>
                <a:spcPts val="600"/>
              </a:spcBef>
            </a:pPr>
            <a:r>
              <a:rPr lang="en-US" sz="2000" dirty="0"/>
              <a:t>   $link='http://service.iris.edu/mustang/noise-pdf-browser/1/gallery?' .</a:t>
            </a:r>
          </a:p>
          <a:p>
            <a:pPr>
              <a:spcBef>
                <a:spcPts val="600"/>
              </a:spcBef>
            </a:pPr>
            <a:r>
              <a:rPr lang="en-US" sz="2000" dirty="0"/>
              <a:t>             'network=TA&amp;channel=BH?,HH?' .</a:t>
            </a:r>
          </a:p>
          <a:p>
            <a:pPr>
              <a:spcBef>
                <a:spcPts val="600"/>
              </a:spcBef>
            </a:pPr>
            <a:r>
              <a:rPr lang="en-US" sz="2000" dirty="0"/>
              <a:t>             '&amp;starttime=' . $start . '&amp;interval=all';</a:t>
            </a:r>
          </a:p>
          <a:p>
            <a:pPr>
              <a:spcBef>
                <a:spcPts val="600"/>
              </a:spcBef>
            </a:pPr>
            <a:r>
              <a:rPr lang="en-US" sz="2000" dirty="0"/>
              <a:t>   echo '&lt;p&gt;&lt;a href=$link&gt;TA PDF Gallery Broadband &lt;/a&gt; : ' .</a:t>
            </a:r>
          </a:p>
          <a:p>
            <a:pPr>
              <a:spcBef>
                <a:spcPts val="600"/>
              </a:spcBef>
            </a:pPr>
            <a:r>
              <a:rPr lang="en-US" sz="2000" dirty="0"/>
              <a:t>            'Past Month $start&lt;/br&gt;';</a:t>
            </a:r>
          </a:p>
          <a:p>
            <a:pPr>
              <a:spcBef>
                <a:spcPts val="600"/>
              </a:spcBef>
            </a:pPr>
            <a:r>
              <a:rPr lang="en-US" sz="2000" dirty="0"/>
              <a:t>?&gt;</a:t>
            </a:r>
          </a:p>
          <a:p>
            <a:pPr>
              <a:spcBef>
                <a:spcPts val="1200"/>
              </a:spcBef>
            </a:pPr>
            <a:r>
              <a:rPr lang="en-US" sz="2000" dirty="0"/>
              <a:t>&lt;/html&gt;</a:t>
            </a:r>
          </a:p>
        </p:txBody>
      </p:sp>
      <p:sp>
        <p:nvSpPr>
          <p:cNvPr id="8" name="TextBox 7">
            <a:extLst>
              <a:ext uri="{FF2B5EF4-FFF2-40B4-BE49-F238E27FC236}">
                <a16:creationId xmlns:a16="http://schemas.microsoft.com/office/drawing/2014/main" id="{35469CC4-7200-214F-B870-B6B726FA6CFF}"/>
              </a:ext>
            </a:extLst>
          </p:cNvPr>
          <p:cNvSpPr txBox="1"/>
          <p:nvPr/>
        </p:nvSpPr>
        <p:spPr>
          <a:xfrm>
            <a:off x="313142" y="1097280"/>
            <a:ext cx="8517716" cy="707886"/>
          </a:xfrm>
          <a:prstGeom prst="rect">
            <a:avLst/>
          </a:prstGeom>
          <a:solidFill>
            <a:schemeClr val="accent1">
              <a:lumMod val="20000"/>
              <a:lumOff val="80000"/>
            </a:schemeClr>
          </a:solidFill>
          <a:ln>
            <a:solidFill>
              <a:schemeClr val="accent1"/>
            </a:solidFill>
          </a:ln>
        </p:spPr>
        <p:txBody>
          <a:bodyPr wrap="none" rtlCol="0">
            <a:spAutoFit/>
          </a:bodyPr>
          <a:lstStyle/>
          <a:p>
            <a:r>
              <a:rPr lang="en-US" sz="2000" i="1" dirty="0"/>
              <a:t>Create web link using php script to produce a PDF Browser gallery </a:t>
            </a:r>
          </a:p>
          <a:p>
            <a:r>
              <a:rPr lang="en-US" sz="2000" i="1" dirty="0"/>
              <a:t>for the TA network, BH and HH channels, most recent 1 month time period</a:t>
            </a:r>
          </a:p>
        </p:txBody>
      </p:sp>
    </p:spTree>
    <p:extLst>
      <p:ext uri="{BB962C8B-B14F-4D97-AF65-F5344CB8AC3E}">
        <p14:creationId xmlns:p14="http://schemas.microsoft.com/office/powerpoint/2010/main" val="2498207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B2264E95-E4F5-CE4E-8BBC-208571A96472}"/>
              </a:ext>
            </a:extLst>
          </p:cNvPr>
          <p:cNvSpPr/>
          <p:nvPr/>
        </p:nvSpPr>
        <p:spPr bwMode="auto">
          <a:xfrm>
            <a:off x="313142" y="2201710"/>
            <a:ext cx="8306602" cy="4199090"/>
          </a:xfrm>
          <a:prstGeom prst="rect">
            <a:avLst/>
          </a:prstGeom>
          <a:noFill/>
          <a:ln w="1905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
        <p:nvSpPr>
          <p:cNvPr id="6" name="TextBox 5">
            <a:extLst>
              <a:ext uri="{FF2B5EF4-FFF2-40B4-BE49-F238E27FC236}">
                <a16:creationId xmlns:a16="http://schemas.microsoft.com/office/drawing/2014/main" id="{74622EB6-EA83-1E43-A69A-C9F8F1110752}"/>
              </a:ext>
            </a:extLst>
          </p:cNvPr>
          <p:cNvSpPr txBox="1"/>
          <p:nvPr/>
        </p:nvSpPr>
        <p:spPr>
          <a:xfrm>
            <a:off x="1554480" y="91440"/>
            <a:ext cx="7509408" cy="584775"/>
          </a:xfrm>
          <a:prstGeom prst="rect">
            <a:avLst/>
          </a:prstGeom>
          <a:noFill/>
        </p:spPr>
        <p:txBody>
          <a:bodyPr wrap="square" rtlCol="0">
            <a:spAutoFit/>
          </a:bodyPr>
          <a:lstStyle/>
          <a:p>
            <a:pPr algn="r"/>
            <a:r>
              <a:rPr lang="en-US" sz="3200" dirty="0">
                <a:solidFill>
                  <a:schemeClr val="bg1"/>
                </a:solidFill>
              </a:rPr>
              <a:t>PDF Browser – script example</a:t>
            </a:r>
          </a:p>
        </p:txBody>
      </p:sp>
      <p:sp>
        <p:nvSpPr>
          <p:cNvPr id="9" name="TextBox 8">
            <a:extLst>
              <a:ext uri="{FF2B5EF4-FFF2-40B4-BE49-F238E27FC236}">
                <a16:creationId xmlns:a16="http://schemas.microsoft.com/office/drawing/2014/main" id="{5D97183E-C910-4247-B66C-01C6BCA38C23}"/>
              </a:ext>
            </a:extLst>
          </p:cNvPr>
          <p:cNvSpPr txBox="1"/>
          <p:nvPr/>
        </p:nvSpPr>
        <p:spPr>
          <a:xfrm>
            <a:off x="313142" y="2011680"/>
            <a:ext cx="8678979" cy="4401205"/>
          </a:xfrm>
          <a:prstGeom prst="rect">
            <a:avLst/>
          </a:prstGeom>
          <a:noFill/>
          <a:ln>
            <a:noFill/>
          </a:ln>
        </p:spPr>
        <p:txBody>
          <a:bodyPr wrap="none" rtlCol="0">
            <a:spAutoFit/>
          </a:bodyPr>
          <a:lstStyle/>
          <a:p>
            <a:r>
              <a:rPr lang="en-US" sz="2000" dirty="0"/>
              <a:t>&lt;html&gt;</a:t>
            </a:r>
          </a:p>
          <a:p>
            <a:pPr>
              <a:spcBef>
                <a:spcPts val="1200"/>
              </a:spcBef>
            </a:pPr>
            <a:r>
              <a:rPr lang="en-US" sz="2000" dirty="0"/>
              <a:t>&lt;?php</a:t>
            </a:r>
          </a:p>
          <a:p>
            <a:pPr>
              <a:spcBef>
                <a:spcPts val="600"/>
              </a:spcBef>
            </a:pPr>
            <a:r>
              <a:rPr lang="en-US" sz="2000" dirty="0"/>
              <a:t>   date_default_timezone_set('UTC');</a:t>
            </a:r>
          </a:p>
          <a:p>
            <a:pPr>
              <a:spcBef>
                <a:spcPts val="600"/>
              </a:spcBef>
            </a:pPr>
            <a:r>
              <a:rPr lang="en-US" sz="2000" dirty="0"/>
              <a:t>   $start=urlencode(date('Y-m-d',time()-86400*30));</a:t>
            </a:r>
          </a:p>
          <a:p>
            <a:pPr>
              <a:spcBef>
                <a:spcPts val="600"/>
              </a:spcBef>
            </a:pPr>
            <a:r>
              <a:rPr lang="en-US" sz="2000" dirty="0"/>
              <a:t>   </a:t>
            </a:r>
            <a:r>
              <a:rPr lang="en-US" sz="2000" b="1" dirty="0">
                <a:solidFill>
                  <a:srgbClr val="7030A0"/>
                </a:solidFill>
              </a:rPr>
              <a:t>$link='http://service.iris.edu/mustang/noise-pdf-browser/1/gallery?' .</a:t>
            </a:r>
          </a:p>
          <a:p>
            <a:pPr>
              <a:spcBef>
                <a:spcPts val="600"/>
              </a:spcBef>
            </a:pPr>
            <a:r>
              <a:rPr lang="en-US" sz="2000" b="1" dirty="0">
                <a:solidFill>
                  <a:srgbClr val="7030A0"/>
                </a:solidFill>
              </a:rPr>
              <a:t>             'network=TA&amp;channel=BH?,HH?' .</a:t>
            </a:r>
          </a:p>
          <a:p>
            <a:pPr>
              <a:spcBef>
                <a:spcPts val="600"/>
              </a:spcBef>
            </a:pPr>
            <a:r>
              <a:rPr lang="en-US" sz="2000" b="1" dirty="0">
                <a:solidFill>
                  <a:srgbClr val="7030A0"/>
                </a:solidFill>
              </a:rPr>
              <a:t>             '&amp;starttime=' . $start . '&amp;interval=all';</a:t>
            </a:r>
          </a:p>
          <a:p>
            <a:pPr>
              <a:spcBef>
                <a:spcPts val="600"/>
              </a:spcBef>
            </a:pPr>
            <a:r>
              <a:rPr lang="en-US" sz="2000" dirty="0"/>
              <a:t>   echo '&lt;p&gt;&lt;a href=$link&gt;TA PDF Gallery Broadband &lt;/a&gt; : ' .</a:t>
            </a:r>
          </a:p>
          <a:p>
            <a:pPr>
              <a:spcBef>
                <a:spcPts val="600"/>
              </a:spcBef>
            </a:pPr>
            <a:r>
              <a:rPr lang="en-US" sz="2000" dirty="0"/>
              <a:t>            'Past Month $start&lt;/br&gt;';</a:t>
            </a:r>
          </a:p>
          <a:p>
            <a:pPr>
              <a:spcBef>
                <a:spcPts val="600"/>
              </a:spcBef>
            </a:pPr>
            <a:r>
              <a:rPr lang="en-US" sz="2000" dirty="0"/>
              <a:t>?&gt;</a:t>
            </a:r>
          </a:p>
          <a:p>
            <a:pPr>
              <a:spcBef>
                <a:spcPts val="1200"/>
              </a:spcBef>
            </a:pPr>
            <a:r>
              <a:rPr lang="en-US" sz="2000" dirty="0"/>
              <a:t>&lt;/html&gt;</a:t>
            </a:r>
          </a:p>
        </p:txBody>
      </p:sp>
      <p:sp>
        <p:nvSpPr>
          <p:cNvPr id="8" name="TextBox 7">
            <a:extLst>
              <a:ext uri="{FF2B5EF4-FFF2-40B4-BE49-F238E27FC236}">
                <a16:creationId xmlns:a16="http://schemas.microsoft.com/office/drawing/2014/main" id="{35469CC4-7200-214F-B870-B6B726FA6CFF}"/>
              </a:ext>
            </a:extLst>
          </p:cNvPr>
          <p:cNvSpPr txBox="1"/>
          <p:nvPr/>
        </p:nvSpPr>
        <p:spPr>
          <a:xfrm>
            <a:off x="313142" y="1097280"/>
            <a:ext cx="8517716" cy="707886"/>
          </a:xfrm>
          <a:prstGeom prst="rect">
            <a:avLst/>
          </a:prstGeom>
          <a:solidFill>
            <a:schemeClr val="accent1">
              <a:lumMod val="20000"/>
              <a:lumOff val="80000"/>
            </a:schemeClr>
          </a:solidFill>
          <a:ln>
            <a:solidFill>
              <a:schemeClr val="accent1"/>
            </a:solidFill>
          </a:ln>
        </p:spPr>
        <p:txBody>
          <a:bodyPr wrap="none" rtlCol="0">
            <a:spAutoFit/>
          </a:bodyPr>
          <a:lstStyle/>
          <a:p>
            <a:r>
              <a:rPr lang="en-US" sz="2000" i="1" dirty="0"/>
              <a:t>Create web link using php script to produce a PDF Browser gallery </a:t>
            </a:r>
          </a:p>
          <a:p>
            <a:r>
              <a:rPr lang="en-US" sz="2000" i="1" dirty="0"/>
              <a:t>for the TA network, BH and HH channels, most recent 1 month time period</a:t>
            </a:r>
          </a:p>
        </p:txBody>
      </p:sp>
    </p:spTree>
    <p:extLst>
      <p:ext uri="{BB962C8B-B14F-4D97-AF65-F5344CB8AC3E}">
        <p14:creationId xmlns:p14="http://schemas.microsoft.com/office/powerpoint/2010/main" val="416391993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B2264E95-E4F5-CE4E-8BBC-208571A96472}"/>
              </a:ext>
            </a:extLst>
          </p:cNvPr>
          <p:cNvSpPr/>
          <p:nvPr/>
        </p:nvSpPr>
        <p:spPr bwMode="auto">
          <a:xfrm>
            <a:off x="313142" y="2201710"/>
            <a:ext cx="8306602" cy="4199090"/>
          </a:xfrm>
          <a:prstGeom prst="rect">
            <a:avLst/>
          </a:prstGeom>
          <a:noFill/>
          <a:ln w="1905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
        <p:nvSpPr>
          <p:cNvPr id="6" name="TextBox 5">
            <a:extLst>
              <a:ext uri="{FF2B5EF4-FFF2-40B4-BE49-F238E27FC236}">
                <a16:creationId xmlns:a16="http://schemas.microsoft.com/office/drawing/2014/main" id="{74622EB6-EA83-1E43-A69A-C9F8F1110752}"/>
              </a:ext>
            </a:extLst>
          </p:cNvPr>
          <p:cNvSpPr txBox="1"/>
          <p:nvPr/>
        </p:nvSpPr>
        <p:spPr>
          <a:xfrm>
            <a:off x="1554480" y="91440"/>
            <a:ext cx="7509408" cy="584775"/>
          </a:xfrm>
          <a:prstGeom prst="rect">
            <a:avLst/>
          </a:prstGeom>
          <a:noFill/>
        </p:spPr>
        <p:txBody>
          <a:bodyPr wrap="square" rtlCol="0">
            <a:spAutoFit/>
          </a:bodyPr>
          <a:lstStyle/>
          <a:p>
            <a:pPr algn="r"/>
            <a:r>
              <a:rPr lang="en-US" sz="3200" dirty="0">
                <a:solidFill>
                  <a:schemeClr val="bg1"/>
                </a:solidFill>
              </a:rPr>
              <a:t>PDF Browser – script example</a:t>
            </a:r>
          </a:p>
        </p:txBody>
      </p:sp>
      <p:sp>
        <p:nvSpPr>
          <p:cNvPr id="9" name="TextBox 8">
            <a:extLst>
              <a:ext uri="{FF2B5EF4-FFF2-40B4-BE49-F238E27FC236}">
                <a16:creationId xmlns:a16="http://schemas.microsoft.com/office/drawing/2014/main" id="{5D97183E-C910-4247-B66C-01C6BCA38C23}"/>
              </a:ext>
            </a:extLst>
          </p:cNvPr>
          <p:cNvSpPr txBox="1"/>
          <p:nvPr/>
        </p:nvSpPr>
        <p:spPr>
          <a:xfrm>
            <a:off x="313142" y="2011680"/>
            <a:ext cx="8021748" cy="4401205"/>
          </a:xfrm>
          <a:prstGeom prst="rect">
            <a:avLst/>
          </a:prstGeom>
          <a:noFill/>
          <a:ln>
            <a:noFill/>
          </a:ln>
        </p:spPr>
        <p:txBody>
          <a:bodyPr wrap="none" rtlCol="0">
            <a:spAutoFit/>
          </a:bodyPr>
          <a:lstStyle/>
          <a:p>
            <a:r>
              <a:rPr lang="en-US" sz="2000" dirty="0"/>
              <a:t>&lt;html&gt;</a:t>
            </a:r>
          </a:p>
          <a:p>
            <a:pPr>
              <a:spcBef>
                <a:spcPts val="1200"/>
              </a:spcBef>
            </a:pPr>
            <a:r>
              <a:rPr lang="en-US" sz="2000" dirty="0"/>
              <a:t>&lt;?php</a:t>
            </a:r>
          </a:p>
          <a:p>
            <a:pPr>
              <a:spcBef>
                <a:spcPts val="600"/>
              </a:spcBef>
            </a:pPr>
            <a:r>
              <a:rPr lang="en-US" sz="2000" dirty="0"/>
              <a:t>   date_default_timezone_set('UTC');</a:t>
            </a:r>
          </a:p>
          <a:p>
            <a:pPr>
              <a:spcBef>
                <a:spcPts val="600"/>
              </a:spcBef>
            </a:pPr>
            <a:r>
              <a:rPr lang="en-US" sz="2000" dirty="0"/>
              <a:t>   $start=urlencode(date('Y-m-d',time()-86400*30));</a:t>
            </a:r>
          </a:p>
          <a:p>
            <a:pPr>
              <a:spcBef>
                <a:spcPts val="600"/>
              </a:spcBef>
            </a:pPr>
            <a:r>
              <a:rPr lang="en-US" sz="2000" dirty="0"/>
              <a:t>   $link='http://service.iris.edu/mustang/noise-pdf-browser/1/gallery?' .</a:t>
            </a:r>
          </a:p>
          <a:p>
            <a:pPr>
              <a:spcBef>
                <a:spcPts val="600"/>
              </a:spcBef>
            </a:pPr>
            <a:r>
              <a:rPr lang="en-US" sz="2000" dirty="0"/>
              <a:t>             'network=TA&amp;channel=BH?,HH?' .</a:t>
            </a:r>
          </a:p>
          <a:p>
            <a:pPr>
              <a:spcBef>
                <a:spcPts val="600"/>
              </a:spcBef>
            </a:pPr>
            <a:r>
              <a:rPr lang="en-US" sz="2000" dirty="0"/>
              <a:t>             '&amp;starttime=' . $start . '&amp;interval=all';</a:t>
            </a:r>
          </a:p>
          <a:p>
            <a:pPr>
              <a:spcBef>
                <a:spcPts val="600"/>
              </a:spcBef>
            </a:pPr>
            <a:r>
              <a:rPr lang="en-US" sz="2000" dirty="0"/>
              <a:t>   </a:t>
            </a:r>
            <a:r>
              <a:rPr lang="en-US" sz="2000" b="1" dirty="0">
                <a:solidFill>
                  <a:srgbClr val="7030A0"/>
                </a:solidFill>
              </a:rPr>
              <a:t>echo '&lt;p&gt;&lt;a href=$link&gt;TA PDF Gallery Broadband &lt;/a&gt; : ' .</a:t>
            </a:r>
          </a:p>
          <a:p>
            <a:pPr>
              <a:spcBef>
                <a:spcPts val="600"/>
              </a:spcBef>
            </a:pPr>
            <a:r>
              <a:rPr lang="en-US" sz="2000" b="1" dirty="0">
                <a:solidFill>
                  <a:srgbClr val="7030A0"/>
                </a:solidFill>
              </a:rPr>
              <a:t>            'Past Month $start&lt;/br&gt;';</a:t>
            </a:r>
          </a:p>
          <a:p>
            <a:pPr>
              <a:spcBef>
                <a:spcPts val="600"/>
              </a:spcBef>
            </a:pPr>
            <a:r>
              <a:rPr lang="en-US" sz="2000" dirty="0"/>
              <a:t>?&gt;</a:t>
            </a:r>
          </a:p>
          <a:p>
            <a:pPr>
              <a:spcBef>
                <a:spcPts val="1200"/>
              </a:spcBef>
            </a:pPr>
            <a:r>
              <a:rPr lang="en-US" sz="2000" dirty="0"/>
              <a:t>&lt;/html&gt;</a:t>
            </a:r>
          </a:p>
        </p:txBody>
      </p:sp>
      <p:sp>
        <p:nvSpPr>
          <p:cNvPr id="8" name="TextBox 7">
            <a:extLst>
              <a:ext uri="{FF2B5EF4-FFF2-40B4-BE49-F238E27FC236}">
                <a16:creationId xmlns:a16="http://schemas.microsoft.com/office/drawing/2014/main" id="{35469CC4-7200-214F-B870-B6B726FA6CFF}"/>
              </a:ext>
            </a:extLst>
          </p:cNvPr>
          <p:cNvSpPr txBox="1"/>
          <p:nvPr/>
        </p:nvSpPr>
        <p:spPr>
          <a:xfrm>
            <a:off x="313142" y="1097280"/>
            <a:ext cx="8517716" cy="707886"/>
          </a:xfrm>
          <a:prstGeom prst="rect">
            <a:avLst/>
          </a:prstGeom>
          <a:solidFill>
            <a:schemeClr val="accent1">
              <a:lumMod val="20000"/>
              <a:lumOff val="80000"/>
            </a:schemeClr>
          </a:solidFill>
          <a:ln>
            <a:solidFill>
              <a:schemeClr val="accent1"/>
            </a:solidFill>
          </a:ln>
        </p:spPr>
        <p:txBody>
          <a:bodyPr wrap="none" rtlCol="0">
            <a:spAutoFit/>
          </a:bodyPr>
          <a:lstStyle/>
          <a:p>
            <a:r>
              <a:rPr lang="en-US" sz="2000" i="1" dirty="0"/>
              <a:t>Create web link using php script to produce a PDF Browser gallery </a:t>
            </a:r>
          </a:p>
          <a:p>
            <a:r>
              <a:rPr lang="en-US" sz="2000" i="1" dirty="0"/>
              <a:t>for the TA network, BH and HH channels, most recent 1 month time period</a:t>
            </a:r>
          </a:p>
        </p:txBody>
      </p:sp>
      <p:sp>
        <p:nvSpPr>
          <p:cNvPr id="3" name="Rectangle 2">
            <a:hlinkClick r:id="rId3"/>
            <a:extLst>
              <a:ext uri="{FF2B5EF4-FFF2-40B4-BE49-F238E27FC236}">
                <a16:creationId xmlns:a16="http://schemas.microsoft.com/office/drawing/2014/main" id="{E653AA1B-6F6F-824E-9916-5A592D00B67C}"/>
              </a:ext>
            </a:extLst>
          </p:cNvPr>
          <p:cNvSpPr/>
          <p:nvPr/>
        </p:nvSpPr>
        <p:spPr bwMode="auto">
          <a:xfrm>
            <a:off x="195072" y="1097280"/>
            <a:ext cx="8790432" cy="5303520"/>
          </a:xfrm>
          <a:prstGeom prst="rect">
            <a:avLst/>
          </a:prstGeom>
          <a:noFill/>
          <a:ln w="1905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Tree>
    <p:extLst>
      <p:ext uri="{BB962C8B-B14F-4D97-AF65-F5344CB8AC3E}">
        <p14:creationId xmlns:p14="http://schemas.microsoft.com/office/powerpoint/2010/main" val="42605994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9AFDFB-93B4-6A41-9E0E-8C15EA5DA2D7}"/>
              </a:ext>
            </a:extLst>
          </p:cNvPr>
          <p:cNvPicPr>
            <a:picLocks noChangeAspect="1"/>
          </p:cNvPicPr>
          <p:nvPr/>
        </p:nvPicPr>
        <p:blipFill>
          <a:blip r:embed="rId3"/>
          <a:stretch>
            <a:fillRect/>
          </a:stretch>
        </p:blipFill>
        <p:spPr>
          <a:xfrm>
            <a:off x="625805" y="965200"/>
            <a:ext cx="2853075" cy="5892800"/>
          </a:xfrm>
          <a:prstGeom prst="rect">
            <a:avLst/>
          </a:prstGeom>
        </p:spPr>
      </p:pic>
      <p:sp>
        <p:nvSpPr>
          <p:cNvPr id="9" name="TextBox 8">
            <a:extLst>
              <a:ext uri="{FF2B5EF4-FFF2-40B4-BE49-F238E27FC236}">
                <a16:creationId xmlns:a16="http://schemas.microsoft.com/office/drawing/2014/main" id="{336A357B-5C67-9740-AF84-8055DDF0902E}"/>
              </a:ext>
            </a:extLst>
          </p:cNvPr>
          <p:cNvSpPr txBox="1"/>
          <p:nvPr/>
        </p:nvSpPr>
        <p:spPr>
          <a:xfrm>
            <a:off x="3797300" y="1219200"/>
            <a:ext cx="5080000" cy="4154984"/>
          </a:xfrm>
          <a:prstGeom prst="rect">
            <a:avLst/>
          </a:prstGeom>
          <a:noFill/>
        </p:spPr>
        <p:txBody>
          <a:bodyPr wrap="square" rtlCol="0">
            <a:spAutoFit/>
          </a:bodyPr>
          <a:lstStyle/>
          <a:p>
            <a:r>
              <a:rPr lang="en-US" sz="2400" dirty="0"/>
              <a:t>The PDF Browser has fixed power limits of -225/-25 dB</a:t>
            </a:r>
          </a:p>
          <a:p>
            <a:endParaRPr lang="en-US" sz="2400" dirty="0"/>
          </a:p>
          <a:p>
            <a:r>
              <a:rPr lang="en-US" sz="2400" dirty="0"/>
              <a:t>If there are no PSDs available, then there is no plot displayed</a:t>
            </a:r>
          </a:p>
          <a:p>
            <a:endParaRPr lang="en-US" sz="2400" dirty="0"/>
          </a:p>
          <a:p>
            <a:r>
              <a:rPr lang="en-US" sz="2400" dirty="0"/>
              <a:t>If you see a blank plot, that means that all the PSDs fall outside these limits</a:t>
            </a:r>
          </a:p>
          <a:p>
            <a:endParaRPr lang="en-US" sz="2400" dirty="0"/>
          </a:p>
          <a:p>
            <a:pPr marL="342900" indent="-342900">
              <a:buFont typeface="Wingdings" pitchFamily="2" charset="2"/>
              <a:buChar char="Ø"/>
            </a:pPr>
            <a:r>
              <a:rPr lang="en-US" sz="2400" dirty="0"/>
              <a:t>metadata problem</a:t>
            </a:r>
          </a:p>
        </p:txBody>
      </p:sp>
      <p:sp>
        <p:nvSpPr>
          <p:cNvPr id="5" name="TextBox 4">
            <a:extLst>
              <a:ext uri="{FF2B5EF4-FFF2-40B4-BE49-F238E27FC236}">
                <a16:creationId xmlns:a16="http://schemas.microsoft.com/office/drawing/2014/main" id="{A09D208D-C32D-8D4C-A80D-7AF2D51A1CA4}"/>
              </a:ext>
            </a:extLst>
          </p:cNvPr>
          <p:cNvSpPr txBox="1"/>
          <p:nvPr/>
        </p:nvSpPr>
        <p:spPr>
          <a:xfrm>
            <a:off x="6126480" y="91440"/>
            <a:ext cx="2929007" cy="646331"/>
          </a:xfrm>
          <a:prstGeom prst="rect">
            <a:avLst/>
          </a:prstGeom>
          <a:noFill/>
        </p:spPr>
        <p:txBody>
          <a:bodyPr wrap="none" rtlCol="0">
            <a:spAutoFit/>
          </a:bodyPr>
          <a:lstStyle/>
          <a:p>
            <a:pPr algn="ctr"/>
            <a:r>
              <a:rPr lang="en-US" sz="3600" dirty="0">
                <a:solidFill>
                  <a:schemeClr val="bg1"/>
                </a:solidFill>
              </a:rPr>
              <a:t>PDF Browser</a:t>
            </a:r>
          </a:p>
        </p:txBody>
      </p:sp>
    </p:spTree>
    <p:extLst>
      <p:ext uri="{BB962C8B-B14F-4D97-AF65-F5344CB8AC3E}">
        <p14:creationId xmlns:p14="http://schemas.microsoft.com/office/powerpoint/2010/main" val="110225048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604E6-BD17-0948-8CA8-19F7E8470686}"/>
              </a:ext>
            </a:extLst>
          </p:cNvPr>
          <p:cNvPicPr>
            <a:picLocks noChangeAspect="1"/>
          </p:cNvPicPr>
          <p:nvPr/>
        </p:nvPicPr>
        <p:blipFill>
          <a:blip r:embed="rId2"/>
          <a:stretch>
            <a:fillRect/>
          </a:stretch>
        </p:blipFill>
        <p:spPr>
          <a:xfrm>
            <a:off x="406400" y="2374899"/>
            <a:ext cx="3860799" cy="2794549"/>
          </a:xfrm>
          <a:prstGeom prst="rect">
            <a:avLst/>
          </a:prstGeom>
        </p:spPr>
      </p:pic>
      <p:pic>
        <p:nvPicPr>
          <p:cNvPr id="6" name="Picture 5">
            <a:extLst>
              <a:ext uri="{FF2B5EF4-FFF2-40B4-BE49-F238E27FC236}">
                <a16:creationId xmlns:a16="http://schemas.microsoft.com/office/drawing/2014/main" id="{C6FF2824-6DB1-B248-AE98-B50DDD9CA08F}"/>
              </a:ext>
            </a:extLst>
          </p:cNvPr>
          <p:cNvPicPr>
            <a:picLocks noChangeAspect="1"/>
          </p:cNvPicPr>
          <p:nvPr/>
        </p:nvPicPr>
        <p:blipFill>
          <a:blip r:embed="rId3"/>
          <a:stretch>
            <a:fillRect/>
          </a:stretch>
        </p:blipFill>
        <p:spPr>
          <a:xfrm>
            <a:off x="4730371" y="2374900"/>
            <a:ext cx="3912366" cy="2794548"/>
          </a:xfrm>
          <a:prstGeom prst="rect">
            <a:avLst/>
          </a:prstGeom>
        </p:spPr>
      </p:pic>
      <p:cxnSp>
        <p:nvCxnSpPr>
          <p:cNvPr id="10" name="Straight Arrow Connector 9">
            <a:extLst>
              <a:ext uri="{FF2B5EF4-FFF2-40B4-BE49-F238E27FC236}">
                <a16:creationId xmlns:a16="http://schemas.microsoft.com/office/drawing/2014/main" id="{9CA599AE-B87A-9A42-B59A-0DA2FD78D17F}"/>
              </a:ext>
            </a:extLst>
          </p:cNvPr>
          <p:cNvCxnSpPr/>
          <p:nvPr/>
        </p:nvCxnSpPr>
        <p:spPr bwMode="auto">
          <a:xfrm>
            <a:off x="4267200" y="3810000"/>
            <a:ext cx="393700" cy="0"/>
          </a:xfrm>
          <a:prstGeom prst="straightConnector1">
            <a:avLst/>
          </a:prstGeom>
          <a:solidFill>
            <a:schemeClr val="accent1">
              <a:alpha val="25000"/>
            </a:schemeClr>
          </a:solidFill>
          <a:ln w="19050" cap="flat" cmpd="sng" algn="ctr">
            <a:solidFill>
              <a:schemeClr val="tx1"/>
            </a:solidFill>
            <a:prstDash val="solid"/>
            <a:round/>
            <a:headEnd type="none" w="med" len="med"/>
            <a:tailEnd type="triangle" w="lg" len="med"/>
          </a:ln>
          <a:effectLst/>
        </p:spPr>
      </p:cxnSp>
      <p:sp>
        <p:nvSpPr>
          <p:cNvPr id="11" name="TextBox 10">
            <a:extLst>
              <a:ext uri="{FF2B5EF4-FFF2-40B4-BE49-F238E27FC236}">
                <a16:creationId xmlns:a16="http://schemas.microsoft.com/office/drawing/2014/main" id="{EC6BC75E-4171-574D-A067-D84D2A5A7EC5}"/>
              </a:ext>
            </a:extLst>
          </p:cNvPr>
          <p:cNvSpPr txBox="1"/>
          <p:nvPr/>
        </p:nvSpPr>
        <p:spPr>
          <a:xfrm>
            <a:off x="852652" y="1844912"/>
            <a:ext cx="2818400" cy="461665"/>
          </a:xfrm>
          <a:prstGeom prst="rect">
            <a:avLst/>
          </a:prstGeom>
          <a:noFill/>
        </p:spPr>
        <p:txBody>
          <a:bodyPr wrap="none" rtlCol="0">
            <a:spAutoFit/>
          </a:bodyPr>
          <a:lstStyle/>
          <a:p>
            <a:r>
              <a:rPr lang="en-US" sz="2400" dirty="0"/>
              <a:t>From PDF Browser</a:t>
            </a:r>
          </a:p>
        </p:txBody>
      </p:sp>
      <p:sp>
        <p:nvSpPr>
          <p:cNvPr id="12" name="TextBox 11">
            <a:extLst>
              <a:ext uri="{FF2B5EF4-FFF2-40B4-BE49-F238E27FC236}">
                <a16:creationId xmlns:a16="http://schemas.microsoft.com/office/drawing/2014/main" id="{E4C265DB-0FB7-DE4E-8D2D-72EBFE549F3F}"/>
              </a:ext>
            </a:extLst>
          </p:cNvPr>
          <p:cNvSpPr txBox="1"/>
          <p:nvPr/>
        </p:nvSpPr>
        <p:spPr>
          <a:xfrm>
            <a:off x="4730371" y="1844911"/>
            <a:ext cx="3951723" cy="461665"/>
          </a:xfrm>
          <a:prstGeom prst="rect">
            <a:avLst/>
          </a:prstGeom>
          <a:noFill/>
        </p:spPr>
        <p:txBody>
          <a:bodyPr wrap="none" rtlCol="0">
            <a:spAutoFit/>
          </a:bodyPr>
          <a:lstStyle/>
          <a:p>
            <a:r>
              <a:rPr lang="en-US" sz="2400" dirty="0"/>
              <a:t>With expanded power limits</a:t>
            </a:r>
          </a:p>
        </p:txBody>
      </p:sp>
      <p:sp>
        <p:nvSpPr>
          <p:cNvPr id="8" name="TextBox 7">
            <a:extLst>
              <a:ext uri="{FF2B5EF4-FFF2-40B4-BE49-F238E27FC236}">
                <a16:creationId xmlns:a16="http://schemas.microsoft.com/office/drawing/2014/main" id="{72DC0F5B-0E2B-E544-AF9E-073586F06F1F}"/>
              </a:ext>
            </a:extLst>
          </p:cNvPr>
          <p:cNvSpPr txBox="1"/>
          <p:nvPr/>
        </p:nvSpPr>
        <p:spPr>
          <a:xfrm>
            <a:off x="6126480" y="91440"/>
            <a:ext cx="2929007" cy="646331"/>
          </a:xfrm>
          <a:prstGeom prst="rect">
            <a:avLst/>
          </a:prstGeom>
          <a:noFill/>
        </p:spPr>
        <p:txBody>
          <a:bodyPr wrap="none" rtlCol="0">
            <a:spAutoFit/>
          </a:bodyPr>
          <a:lstStyle/>
          <a:p>
            <a:pPr algn="ctr"/>
            <a:r>
              <a:rPr lang="en-US" sz="3600" dirty="0">
                <a:solidFill>
                  <a:schemeClr val="bg1"/>
                </a:solidFill>
              </a:rPr>
              <a:t>PDF Browser</a:t>
            </a:r>
          </a:p>
        </p:txBody>
      </p:sp>
    </p:spTree>
    <p:extLst>
      <p:ext uri="{BB962C8B-B14F-4D97-AF65-F5344CB8AC3E}">
        <p14:creationId xmlns:p14="http://schemas.microsoft.com/office/powerpoint/2010/main" val="42370922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E1B081-31F7-F541-B13D-2E8C1DB4FAEC}"/>
              </a:ext>
            </a:extLst>
          </p:cNvPr>
          <p:cNvSpPr txBox="1"/>
          <p:nvPr/>
        </p:nvSpPr>
        <p:spPr>
          <a:xfrm>
            <a:off x="2926080" y="177115"/>
            <a:ext cx="6152646" cy="584775"/>
          </a:xfrm>
          <a:prstGeom prst="rect">
            <a:avLst/>
          </a:prstGeom>
          <a:noFill/>
        </p:spPr>
        <p:txBody>
          <a:bodyPr wrap="none" rtlCol="0">
            <a:spAutoFit/>
          </a:bodyPr>
          <a:lstStyle/>
          <a:p>
            <a:pPr algn="r"/>
            <a:r>
              <a:rPr lang="en-US" sz="3200" dirty="0">
                <a:solidFill>
                  <a:schemeClr val="bg1"/>
                </a:solidFill>
              </a:rPr>
              <a:t>Hands-on with the PDF Browser </a:t>
            </a:r>
          </a:p>
        </p:txBody>
      </p:sp>
      <p:sp>
        <p:nvSpPr>
          <p:cNvPr id="4" name="TextBox 3">
            <a:extLst>
              <a:ext uri="{FF2B5EF4-FFF2-40B4-BE49-F238E27FC236}">
                <a16:creationId xmlns:a16="http://schemas.microsoft.com/office/drawing/2014/main" id="{FA6D3FD0-055F-BB4A-A7C9-CB3EB0F510F8}"/>
              </a:ext>
            </a:extLst>
          </p:cNvPr>
          <p:cNvSpPr txBox="1"/>
          <p:nvPr/>
        </p:nvSpPr>
        <p:spPr>
          <a:xfrm>
            <a:off x="369517" y="1441081"/>
            <a:ext cx="8411228" cy="4852610"/>
          </a:xfrm>
          <a:prstGeom prst="rect">
            <a:avLst/>
          </a:prstGeom>
          <a:noFill/>
        </p:spPr>
        <p:txBody>
          <a:bodyPr wrap="square" rtlCol="0">
            <a:spAutoFit/>
          </a:bodyPr>
          <a:lstStyle/>
          <a:p>
            <a:pPr marL="457200" indent="-457200">
              <a:spcBef>
                <a:spcPts val="1000"/>
              </a:spcBef>
              <a:buFont typeface="+mj-lt"/>
              <a:buAutoNum type="arabicPeriod"/>
            </a:pPr>
            <a:r>
              <a:rPr lang="en-US" sz="2400" dirty="0"/>
              <a:t>Create a PDF Gallery view of your network broadband channels for the past 2 months (use interval=all)</a:t>
            </a:r>
            <a:br>
              <a:rPr lang="en-US" sz="2400" dirty="0"/>
            </a:br>
            <a:br>
              <a:rPr lang="en-US" sz="2400" dirty="0"/>
            </a:br>
            <a:r>
              <a:rPr lang="en-US" sz="2400" dirty="0"/>
              <a:t>Are any stations currently returning digitizer noise? If so, when did they stop recording seismic energy?</a:t>
            </a:r>
          </a:p>
          <a:p>
            <a:pPr marL="342900" indent="-342900">
              <a:spcBef>
                <a:spcPts val="1000"/>
              </a:spcBef>
              <a:buFont typeface="+mj-lt"/>
              <a:buAutoNum type="arabicPeriod"/>
            </a:pPr>
            <a:endParaRPr lang="en-US" sz="2400" dirty="0"/>
          </a:p>
          <a:p>
            <a:pPr marL="342900" indent="-342900">
              <a:spcBef>
                <a:spcPts val="1000"/>
              </a:spcBef>
              <a:buFont typeface="+mj-lt"/>
              <a:buAutoNum type="arabicPeriod"/>
            </a:pPr>
            <a:r>
              <a:rPr lang="en-US" sz="2400" dirty="0"/>
              <a:t>Pick a station in your network. Have there been any time periods where you can observe changes to its characteristic noise levels? Use both the Gallery and Breakout views</a:t>
            </a:r>
          </a:p>
          <a:p>
            <a:pPr algn="ctr">
              <a:spcBef>
                <a:spcPts val="1000"/>
              </a:spcBef>
            </a:pPr>
            <a:endParaRPr lang="en-US" sz="1200" dirty="0">
              <a:solidFill>
                <a:srgbClr val="0432FF"/>
              </a:solidFill>
              <a:hlinkClick r:id="rId2"/>
            </a:endParaRPr>
          </a:p>
          <a:p>
            <a:pPr algn="ctr">
              <a:spcBef>
                <a:spcPts val="1000"/>
              </a:spcBef>
            </a:pPr>
            <a:r>
              <a:rPr lang="en-US" sz="2400" dirty="0">
                <a:solidFill>
                  <a:srgbClr val="0432FF"/>
                </a:solidFill>
                <a:hlinkClick r:id="rId2"/>
              </a:rPr>
              <a:t>http://service.iris.edu/mustang/noise-pdf-browser/1</a:t>
            </a:r>
            <a:r>
              <a:rPr lang="en-US" sz="2400" dirty="0">
                <a:solidFill>
                  <a:srgbClr val="0432FF"/>
                </a:solidFill>
              </a:rPr>
              <a:t>/</a:t>
            </a:r>
            <a:endParaRPr lang="en-US" sz="2400" dirty="0"/>
          </a:p>
        </p:txBody>
      </p:sp>
    </p:spTree>
    <p:extLst>
      <p:ext uri="{BB962C8B-B14F-4D97-AF65-F5344CB8AC3E}">
        <p14:creationId xmlns:p14="http://schemas.microsoft.com/office/powerpoint/2010/main" val="182542303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4FBC4-CC50-4540-8C92-DA6330600CAD}"/>
              </a:ext>
            </a:extLst>
          </p:cNvPr>
          <p:cNvSpPr>
            <a:spLocks noGrp="1"/>
          </p:cNvSpPr>
          <p:nvPr>
            <p:ph type="title"/>
          </p:nvPr>
        </p:nvSpPr>
        <p:spPr>
          <a:xfrm>
            <a:off x="685800" y="3017520"/>
            <a:ext cx="7772400" cy="682752"/>
          </a:xfrm>
        </p:spPr>
        <p:txBody>
          <a:bodyPr/>
          <a:lstStyle/>
          <a:p>
            <a:r>
              <a:rPr lang="en-US" dirty="0"/>
              <a:t>Noise-PDF</a:t>
            </a:r>
          </a:p>
        </p:txBody>
      </p:sp>
      <p:sp>
        <p:nvSpPr>
          <p:cNvPr id="3" name="Text Placeholder 2">
            <a:extLst>
              <a:ext uri="{FF2B5EF4-FFF2-40B4-BE49-F238E27FC236}">
                <a16:creationId xmlns:a16="http://schemas.microsoft.com/office/drawing/2014/main" id="{77F65095-5B79-7246-AD5D-4342919E1517}"/>
              </a:ext>
            </a:extLst>
          </p:cNvPr>
          <p:cNvSpPr>
            <a:spLocks noGrp="1"/>
          </p:cNvSpPr>
          <p:nvPr>
            <p:ph type="body" idx="1"/>
          </p:nvPr>
        </p:nvSpPr>
        <p:spPr>
          <a:xfrm>
            <a:off x="685800" y="2560320"/>
            <a:ext cx="7772400" cy="490470"/>
          </a:xfrm>
        </p:spPr>
        <p:txBody>
          <a:bodyPr/>
          <a:lstStyle/>
          <a:p>
            <a:r>
              <a:rPr lang="en-US" dirty="0"/>
              <a:t>MUSTANG WEB SERVICES</a:t>
            </a:r>
          </a:p>
        </p:txBody>
      </p:sp>
      <p:sp>
        <p:nvSpPr>
          <p:cNvPr id="4" name="TextBox 3">
            <a:extLst>
              <a:ext uri="{FF2B5EF4-FFF2-40B4-BE49-F238E27FC236}">
                <a16:creationId xmlns:a16="http://schemas.microsoft.com/office/drawing/2014/main" id="{69F15F3C-AC94-1144-A853-A0F88FB16567}"/>
              </a:ext>
            </a:extLst>
          </p:cNvPr>
          <p:cNvSpPr txBox="1"/>
          <p:nvPr/>
        </p:nvSpPr>
        <p:spPr>
          <a:xfrm>
            <a:off x="722313" y="4114800"/>
            <a:ext cx="5968301" cy="461665"/>
          </a:xfrm>
          <a:prstGeom prst="rect">
            <a:avLst/>
          </a:prstGeom>
          <a:noFill/>
        </p:spPr>
        <p:txBody>
          <a:bodyPr wrap="none" rtlCol="0">
            <a:spAutoFit/>
          </a:bodyPr>
          <a:lstStyle/>
          <a:p>
            <a:pPr>
              <a:spcBef>
                <a:spcPts val="600"/>
              </a:spcBef>
            </a:pPr>
            <a:r>
              <a:rPr lang="en-US" sz="2400" dirty="0">
                <a:hlinkClick r:id="rId2"/>
              </a:rPr>
              <a:t>http://service.iris.edu/mustang/noise-pdf/1/</a:t>
            </a:r>
            <a:endParaRPr lang="en-US" sz="2400" dirty="0"/>
          </a:p>
        </p:txBody>
      </p:sp>
    </p:spTree>
    <p:extLst>
      <p:ext uri="{BB962C8B-B14F-4D97-AF65-F5344CB8AC3E}">
        <p14:creationId xmlns:p14="http://schemas.microsoft.com/office/powerpoint/2010/main" val="140196116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ECABB4-E6CD-2849-A28F-17F3689A6F0A}"/>
              </a:ext>
            </a:extLst>
          </p:cNvPr>
          <p:cNvSpPr txBox="1"/>
          <p:nvPr/>
        </p:nvSpPr>
        <p:spPr>
          <a:xfrm>
            <a:off x="548640" y="182880"/>
            <a:ext cx="8476645" cy="523220"/>
          </a:xfrm>
          <a:prstGeom prst="rect">
            <a:avLst/>
          </a:prstGeom>
          <a:noFill/>
        </p:spPr>
        <p:txBody>
          <a:bodyPr wrap="square" rtlCol="0">
            <a:spAutoFit/>
          </a:bodyPr>
          <a:lstStyle/>
          <a:p>
            <a:pPr algn="r"/>
            <a:r>
              <a:rPr lang="en-US" sz="2800" dirty="0">
                <a:solidFill>
                  <a:schemeClr val="bg1"/>
                </a:solidFill>
              </a:rPr>
              <a:t>http://service.iris.edu/mustang/noise-pdf/1/</a:t>
            </a:r>
          </a:p>
        </p:txBody>
      </p:sp>
      <p:pic>
        <p:nvPicPr>
          <p:cNvPr id="6" name="Picture 5">
            <a:hlinkClick r:id="rId3"/>
            <a:extLst>
              <a:ext uri="{FF2B5EF4-FFF2-40B4-BE49-F238E27FC236}">
                <a16:creationId xmlns:a16="http://schemas.microsoft.com/office/drawing/2014/main" id="{03B69F68-7C7D-194D-8102-2D5C23FF0726}"/>
              </a:ext>
            </a:extLst>
          </p:cNvPr>
          <p:cNvPicPr>
            <a:picLocks noChangeAspect="1"/>
          </p:cNvPicPr>
          <p:nvPr/>
        </p:nvPicPr>
        <p:blipFill rotWithShape="1">
          <a:blip r:embed="rId4"/>
          <a:srcRect b="15712"/>
          <a:stretch/>
        </p:blipFill>
        <p:spPr>
          <a:xfrm>
            <a:off x="1091337" y="883183"/>
            <a:ext cx="7251192" cy="5974818"/>
          </a:xfrm>
          <a:prstGeom prst="rect">
            <a:avLst/>
          </a:prstGeom>
        </p:spPr>
      </p:pic>
    </p:spTree>
    <p:extLst>
      <p:ext uri="{BB962C8B-B14F-4D97-AF65-F5344CB8AC3E}">
        <p14:creationId xmlns:p14="http://schemas.microsoft.com/office/powerpoint/2010/main" val="502578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E987C1-D891-B148-8E1A-6ED982DBEDCD}"/>
              </a:ext>
            </a:extLst>
          </p:cNvPr>
          <p:cNvSpPr txBox="1"/>
          <p:nvPr/>
        </p:nvSpPr>
        <p:spPr>
          <a:xfrm>
            <a:off x="2149777" y="121185"/>
            <a:ext cx="6994223" cy="584775"/>
          </a:xfrm>
          <a:prstGeom prst="rect">
            <a:avLst/>
          </a:prstGeom>
          <a:noFill/>
        </p:spPr>
        <p:txBody>
          <a:bodyPr wrap="none" rtlCol="0">
            <a:spAutoFit/>
          </a:bodyPr>
          <a:lstStyle/>
          <a:p>
            <a:pPr algn="r"/>
            <a:r>
              <a:rPr lang="en-US" sz="3200" dirty="0">
                <a:solidFill>
                  <a:schemeClr val="bg1"/>
                </a:solidFill>
              </a:rPr>
              <a:t>Data latency metrics – script example</a:t>
            </a:r>
          </a:p>
        </p:txBody>
      </p:sp>
      <p:sp>
        <p:nvSpPr>
          <p:cNvPr id="3" name="TextBox 2">
            <a:extLst>
              <a:ext uri="{FF2B5EF4-FFF2-40B4-BE49-F238E27FC236}">
                <a16:creationId xmlns:a16="http://schemas.microsoft.com/office/drawing/2014/main" id="{5A4E7DB0-1C86-5940-9752-325B39E66719}"/>
              </a:ext>
            </a:extLst>
          </p:cNvPr>
          <p:cNvSpPr txBox="1"/>
          <p:nvPr/>
        </p:nvSpPr>
        <p:spPr>
          <a:xfrm>
            <a:off x="330666" y="1552120"/>
            <a:ext cx="8606790" cy="5139869"/>
          </a:xfrm>
          <a:prstGeom prst="rect">
            <a:avLst/>
          </a:prstGeom>
          <a:noFill/>
        </p:spPr>
        <p:txBody>
          <a:bodyPr wrap="square" rtlCol="0">
            <a:spAutoFit/>
          </a:bodyPr>
          <a:lstStyle/>
          <a:p>
            <a:r>
              <a:rPr lang="en-US" dirty="0"/>
              <a:t>#!/usr/bin/perl</a:t>
            </a:r>
          </a:p>
          <a:p>
            <a:r>
              <a:rPr lang="en-US" dirty="0"/>
              <a:t>use LWP::Simple;</a:t>
            </a:r>
          </a:p>
          <a:p>
            <a:endParaRPr lang="en-US" sz="1200" dirty="0"/>
          </a:p>
          <a:p>
            <a:r>
              <a:rPr lang="en-US" b="1" dirty="0">
                <a:solidFill>
                  <a:srgbClr val="7030A0"/>
                </a:solidFill>
              </a:rPr>
              <a:t>my $cdate = `date -u -d "-5 hours" +%Y-%m-%dT%T`; $cdate =~ s/\n*$//g;</a:t>
            </a:r>
          </a:p>
          <a:p>
            <a:r>
              <a:rPr lang="en-US" b="1" dirty="0">
                <a:solidFill>
                  <a:srgbClr val="7030A0"/>
                </a:solidFill>
              </a:rPr>
              <a:t>my $net = "TA";</a:t>
            </a:r>
          </a:p>
          <a:p>
            <a:endParaRPr lang="en-US" sz="1200" dirty="0"/>
          </a:p>
          <a:p>
            <a:r>
              <a:rPr lang="en-US" dirty="0"/>
              <a:t>my $url="http://service.iris.edu/mustang/measurements/1/query?" .</a:t>
            </a:r>
          </a:p>
          <a:p>
            <a:r>
              <a:rPr lang="en-US" dirty="0"/>
              <a:t>              "&amp;metric=data_latency&amp;net=$net&amp;channel=BHZ&amp;start=$cdate" .</a:t>
            </a:r>
          </a:p>
          <a:p>
            <a:r>
              <a:rPr lang="en-US" dirty="0"/>
              <a:t>              "&amp;</a:t>
            </a:r>
            <a:r>
              <a:rPr lang="en-US" dirty="0" err="1"/>
              <a:t>value_gt</a:t>
            </a:r>
            <a:r>
              <a:rPr lang="en-US" dirty="0"/>
              <a:t>=21600&amp;format=text&amp;nodata=404";</a:t>
            </a:r>
          </a:p>
          <a:p>
            <a:endParaRPr lang="en-US" sz="1200" dirty="0"/>
          </a:p>
          <a:p>
            <a:r>
              <a:rPr lang="en-US" dirty="0"/>
              <a:t>&amp;sendmsg(get $url);</a:t>
            </a:r>
          </a:p>
          <a:p>
            <a:endParaRPr lang="en-US" sz="1200" dirty="0"/>
          </a:p>
          <a:p>
            <a:r>
              <a:rPr lang="en-US" sz="1600" dirty="0"/>
              <a:t>sub sendmsg {</a:t>
            </a:r>
          </a:p>
          <a:p>
            <a:r>
              <a:rPr lang="en-US" sz="1600" dirty="0"/>
              <a:t>    my $msg = shift;</a:t>
            </a:r>
          </a:p>
          <a:p>
            <a:r>
              <a:rPr lang="en-US" sz="1600" dirty="0"/>
              <a:t>    open ( MAIL, "|sendmail x@iris.washington.edu" );</a:t>
            </a:r>
          </a:p>
          <a:p>
            <a:r>
              <a:rPr lang="en-US" sz="1600" dirty="0"/>
              <a:t>    print MAIL "Subject: Station latency greater than 6 hours\n";</a:t>
            </a:r>
          </a:p>
          <a:p>
            <a:r>
              <a:rPr lang="en-US" sz="1600" dirty="0"/>
              <a:t>    print MAIL "From: x\@iris.washington.edu\n";</a:t>
            </a:r>
          </a:p>
          <a:p>
            <a:r>
              <a:rPr lang="en-US" sz="1600" dirty="0"/>
              <a:t>    print MAIL $msg;</a:t>
            </a:r>
          </a:p>
          <a:p>
            <a:r>
              <a:rPr lang="en-US" sz="1600" dirty="0"/>
              <a:t>    close MAIL;</a:t>
            </a:r>
          </a:p>
          <a:p>
            <a:r>
              <a:rPr lang="en-US" sz="1600" dirty="0"/>
              <a:t>}</a:t>
            </a:r>
          </a:p>
        </p:txBody>
      </p:sp>
      <p:sp>
        <p:nvSpPr>
          <p:cNvPr id="2" name="TextBox 1">
            <a:extLst>
              <a:ext uri="{FF2B5EF4-FFF2-40B4-BE49-F238E27FC236}">
                <a16:creationId xmlns:a16="http://schemas.microsoft.com/office/drawing/2014/main" id="{8F3D3994-46E0-A84D-9B28-5E62EBB68763}"/>
              </a:ext>
            </a:extLst>
          </p:cNvPr>
          <p:cNvSpPr txBox="1"/>
          <p:nvPr/>
        </p:nvSpPr>
        <p:spPr>
          <a:xfrm>
            <a:off x="330666" y="1046573"/>
            <a:ext cx="8507457" cy="369332"/>
          </a:xfrm>
          <a:prstGeom prst="rect">
            <a:avLst/>
          </a:prstGeom>
          <a:solidFill>
            <a:schemeClr val="accent1">
              <a:lumMod val="20000"/>
              <a:lumOff val="80000"/>
            </a:schemeClr>
          </a:solidFill>
          <a:ln>
            <a:solidFill>
              <a:schemeClr val="accent1"/>
            </a:solidFill>
          </a:ln>
        </p:spPr>
        <p:txBody>
          <a:bodyPr wrap="none" rtlCol="0">
            <a:spAutoFit/>
          </a:bodyPr>
          <a:lstStyle/>
          <a:p>
            <a:r>
              <a:rPr lang="en-US" i="1" dirty="0"/>
              <a:t>Retrieve recent total_latency values greater than 6 hours duration and send email </a:t>
            </a:r>
          </a:p>
        </p:txBody>
      </p:sp>
    </p:spTree>
    <p:extLst>
      <p:ext uri="{BB962C8B-B14F-4D97-AF65-F5344CB8AC3E}">
        <p14:creationId xmlns:p14="http://schemas.microsoft.com/office/powerpoint/2010/main" val="102815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ECABB4-E6CD-2849-A28F-17F3689A6F0A}"/>
              </a:ext>
            </a:extLst>
          </p:cNvPr>
          <p:cNvSpPr txBox="1"/>
          <p:nvPr/>
        </p:nvSpPr>
        <p:spPr>
          <a:xfrm>
            <a:off x="548640" y="182880"/>
            <a:ext cx="8476645" cy="523220"/>
          </a:xfrm>
          <a:prstGeom prst="rect">
            <a:avLst/>
          </a:prstGeom>
          <a:noFill/>
        </p:spPr>
        <p:txBody>
          <a:bodyPr wrap="square" rtlCol="0">
            <a:spAutoFit/>
          </a:bodyPr>
          <a:lstStyle/>
          <a:p>
            <a:pPr algn="r"/>
            <a:r>
              <a:rPr lang="en-US" sz="2800" dirty="0">
                <a:solidFill>
                  <a:schemeClr val="bg1"/>
                </a:solidFill>
              </a:rPr>
              <a:t>http://service.iris.edu/mustang/noise-pdf/1/</a:t>
            </a:r>
          </a:p>
        </p:txBody>
      </p:sp>
      <p:pic>
        <p:nvPicPr>
          <p:cNvPr id="3" name="Picture 2">
            <a:extLst>
              <a:ext uri="{FF2B5EF4-FFF2-40B4-BE49-F238E27FC236}">
                <a16:creationId xmlns:a16="http://schemas.microsoft.com/office/drawing/2014/main" id="{E5BB6B69-1779-3C40-A743-666A3C908C37}"/>
              </a:ext>
            </a:extLst>
          </p:cNvPr>
          <p:cNvPicPr>
            <a:picLocks noChangeAspect="1"/>
          </p:cNvPicPr>
          <p:nvPr/>
        </p:nvPicPr>
        <p:blipFill>
          <a:blip r:embed="rId3"/>
          <a:stretch>
            <a:fillRect/>
          </a:stretch>
        </p:blipFill>
        <p:spPr>
          <a:xfrm>
            <a:off x="449504" y="1788511"/>
            <a:ext cx="5160418" cy="3686013"/>
          </a:xfrm>
          <a:prstGeom prst="rect">
            <a:avLst/>
          </a:prstGeom>
          <a:ln>
            <a:solidFill>
              <a:srgbClr val="7030A0"/>
            </a:solidFill>
          </a:ln>
        </p:spPr>
      </p:pic>
      <p:pic>
        <p:nvPicPr>
          <p:cNvPr id="7" name="Picture 6">
            <a:extLst>
              <a:ext uri="{FF2B5EF4-FFF2-40B4-BE49-F238E27FC236}">
                <a16:creationId xmlns:a16="http://schemas.microsoft.com/office/drawing/2014/main" id="{73B886F7-F10C-BB4A-8201-D2DBAB20EE0C}"/>
              </a:ext>
            </a:extLst>
          </p:cNvPr>
          <p:cNvPicPr>
            <a:picLocks noChangeAspect="1"/>
          </p:cNvPicPr>
          <p:nvPr/>
        </p:nvPicPr>
        <p:blipFill>
          <a:blip r:embed="rId4"/>
          <a:stretch>
            <a:fillRect/>
          </a:stretch>
        </p:blipFill>
        <p:spPr>
          <a:xfrm>
            <a:off x="5826467" y="1178192"/>
            <a:ext cx="2946400" cy="5384800"/>
          </a:xfrm>
          <a:prstGeom prst="rect">
            <a:avLst/>
          </a:prstGeom>
          <a:ln>
            <a:solidFill>
              <a:srgbClr val="7030A0"/>
            </a:solidFill>
          </a:ln>
        </p:spPr>
      </p:pic>
    </p:spTree>
    <p:extLst>
      <p:ext uri="{BB962C8B-B14F-4D97-AF65-F5344CB8AC3E}">
        <p14:creationId xmlns:p14="http://schemas.microsoft.com/office/powerpoint/2010/main" val="92402621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437AFF-5FCC-1E46-BEDF-A0070490BD52}"/>
              </a:ext>
            </a:extLst>
          </p:cNvPr>
          <p:cNvSpPr txBox="1"/>
          <p:nvPr/>
        </p:nvSpPr>
        <p:spPr>
          <a:xfrm>
            <a:off x="1554480" y="91440"/>
            <a:ext cx="7509408" cy="646331"/>
          </a:xfrm>
          <a:prstGeom prst="rect">
            <a:avLst/>
          </a:prstGeom>
          <a:noFill/>
        </p:spPr>
        <p:txBody>
          <a:bodyPr wrap="square" rtlCol="0">
            <a:spAutoFit/>
          </a:bodyPr>
          <a:lstStyle/>
          <a:p>
            <a:pPr algn="r"/>
            <a:r>
              <a:rPr lang="en-US" sz="3600" dirty="0">
                <a:solidFill>
                  <a:schemeClr val="bg1"/>
                </a:solidFill>
              </a:rPr>
              <a:t>MUSTANG noise-pdf queries</a:t>
            </a:r>
          </a:p>
        </p:txBody>
      </p:sp>
      <p:sp>
        <p:nvSpPr>
          <p:cNvPr id="9" name="TextBox 8">
            <a:extLst>
              <a:ext uri="{FF2B5EF4-FFF2-40B4-BE49-F238E27FC236}">
                <a16:creationId xmlns:a16="http://schemas.microsoft.com/office/drawing/2014/main" id="{EA1552B6-2B7B-784A-B9D9-90857F27A4F1}"/>
              </a:ext>
            </a:extLst>
          </p:cNvPr>
          <p:cNvSpPr txBox="1"/>
          <p:nvPr/>
        </p:nvSpPr>
        <p:spPr>
          <a:xfrm>
            <a:off x="325375" y="1313709"/>
            <a:ext cx="8042586" cy="523220"/>
          </a:xfrm>
          <a:prstGeom prst="rect">
            <a:avLst/>
          </a:prstGeom>
          <a:noFill/>
        </p:spPr>
        <p:txBody>
          <a:bodyPr wrap="none" rtlCol="0">
            <a:spAutoFit/>
          </a:bodyPr>
          <a:lstStyle/>
          <a:p>
            <a:r>
              <a:rPr lang="en-US" sz="2800" dirty="0">
                <a:solidFill>
                  <a:srgbClr val="0432FF"/>
                </a:solidFill>
              </a:rPr>
              <a:t>http://service.iris.edu/mustang/noise-pdf/1/query?</a:t>
            </a:r>
            <a:endParaRPr lang="en-US" sz="2800" dirty="0"/>
          </a:p>
        </p:txBody>
      </p:sp>
      <p:sp>
        <p:nvSpPr>
          <p:cNvPr id="2" name="Rectangle 1">
            <a:extLst>
              <a:ext uri="{FF2B5EF4-FFF2-40B4-BE49-F238E27FC236}">
                <a16:creationId xmlns:a16="http://schemas.microsoft.com/office/drawing/2014/main" id="{AD12F747-9046-724B-A2BF-76A8F22FA246}"/>
              </a:ext>
            </a:extLst>
          </p:cNvPr>
          <p:cNvSpPr/>
          <p:nvPr/>
        </p:nvSpPr>
        <p:spPr>
          <a:xfrm>
            <a:off x="325375" y="2103120"/>
            <a:ext cx="8689152" cy="3447098"/>
          </a:xfrm>
          <a:prstGeom prst="rect">
            <a:avLst/>
          </a:prstGeom>
        </p:spPr>
        <p:txBody>
          <a:bodyPr wrap="square">
            <a:spAutoFit/>
          </a:bodyPr>
          <a:lstStyle/>
          <a:p>
            <a:pPr>
              <a:spcBef>
                <a:spcPts val="1000"/>
              </a:spcBef>
            </a:pPr>
            <a:r>
              <a:rPr lang="en-US" sz="2400" dirty="0"/>
              <a:t>Like the other MUSTANG services, add station information:</a:t>
            </a:r>
          </a:p>
          <a:p>
            <a:pPr>
              <a:spcBef>
                <a:spcPts val="1000"/>
              </a:spcBef>
            </a:pPr>
            <a:r>
              <a:rPr lang="en-US" sz="2400" dirty="0">
                <a:solidFill>
                  <a:srgbClr val="0432FF"/>
                </a:solidFill>
              </a:rPr>
              <a:t>target=TA.109C..BHZ.M</a:t>
            </a:r>
            <a:endParaRPr lang="en-US" dirty="0"/>
          </a:p>
          <a:p>
            <a:pPr>
              <a:spcBef>
                <a:spcPts val="1000"/>
              </a:spcBef>
            </a:pPr>
            <a:r>
              <a:rPr lang="en-US" sz="2400" dirty="0"/>
              <a:t>or</a:t>
            </a:r>
          </a:p>
          <a:p>
            <a:pPr>
              <a:spcBef>
                <a:spcPts val="1000"/>
              </a:spcBef>
            </a:pPr>
            <a:r>
              <a:rPr lang="en-US" sz="2400" dirty="0">
                <a:solidFill>
                  <a:srgbClr val="0432FF"/>
                </a:solidFill>
              </a:rPr>
              <a:t>network=TA&amp;station=109C&amp;location=--&amp;channel=BHZ</a:t>
            </a:r>
          </a:p>
          <a:p>
            <a:pPr>
              <a:spcBef>
                <a:spcPts val="600"/>
              </a:spcBef>
            </a:pPr>
            <a:r>
              <a:rPr lang="en-US" sz="2400" dirty="0">
                <a:solidFill>
                  <a:srgbClr val="0432FF"/>
                </a:solidFill>
              </a:rPr>
              <a:t>&amp;quality=M</a:t>
            </a:r>
          </a:p>
          <a:p>
            <a:pPr>
              <a:spcBef>
                <a:spcPts val="1000"/>
              </a:spcBef>
            </a:pPr>
            <a:r>
              <a:rPr lang="en-US" sz="2400" dirty="0">
                <a:solidFill>
                  <a:schemeClr val="tx2"/>
                </a:solidFill>
              </a:rPr>
              <a:t>or</a:t>
            </a:r>
          </a:p>
          <a:p>
            <a:pPr>
              <a:spcBef>
                <a:spcPts val="1000"/>
              </a:spcBef>
            </a:pPr>
            <a:r>
              <a:rPr lang="en-US" sz="2400" dirty="0">
                <a:solidFill>
                  <a:srgbClr val="0432FF"/>
                </a:solidFill>
              </a:rPr>
              <a:t>net=TA&amp;sta=109C&amp;loc=--&amp;cha=BHZ&amp;quality=M</a:t>
            </a:r>
          </a:p>
        </p:txBody>
      </p:sp>
      <p:sp>
        <p:nvSpPr>
          <p:cNvPr id="5" name="TextBox 4">
            <a:extLst>
              <a:ext uri="{FF2B5EF4-FFF2-40B4-BE49-F238E27FC236}">
                <a16:creationId xmlns:a16="http://schemas.microsoft.com/office/drawing/2014/main" id="{AD19B851-F822-2D44-A227-22C359926D95}"/>
              </a:ext>
            </a:extLst>
          </p:cNvPr>
          <p:cNvSpPr txBox="1"/>
          <p:nvPr/>
        </p:nvSpPr>
        <p:spPr>
          <a:xfrm>
            <a:off x="1118740" y="5904411"/>
            <a:ext cx="6906520" cy="646331"/>
          </a:xfrm>
          <a:prstGeom prst="rect">
            <a:avLst/>
          </a:prstGeom>
          <a:noFill/>
          <a:ln>
            <a:solidFill>
              <a:schemeClr val="tx1"/>
            </a:solidFill>
          </a:ln>
        </p:spPr>
        <p:txBody>
          <a:bodyPr wrap="square" rtlCol="0">
            <a:spAutoFit/>
          </a:bodyPr>
          <a:lstStyle/>
          <a:p>
            <a:r>
              <a:rPr lang="en-US" dirty="0"/>
              <a:t>all elements of network, station, location, and quality are required if target is not specified, but these can be wildcarded</a:t>
            </a:r>
          </a:p>
        </p:txBody>
      </p:sp>
    </p:spTree>
    <p:extLst>
      <p:ext uri="{BB962C8B-B14F-4D97-AF65-F5344CB8AC3E}">
        <p14:creationId xmlns:p14="http://schemas.microsoft.com/office/powerpoint/2010/main" val="403137903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A1552B6-2B7B-784A-B9D9-90857F27A4F1}"/>
              </a:ext>
            </a:extLst>
          </p:cNvPr>
          <p:cNvSpPr txBox="1"/>
          <p:nvPr/>
        </p:nvSpPr>
        <p:spPr>
          <a:xfrm>
            <a:off x="325375" y="1313709"/>
            <a:ext cx="8042586" cy="523220"/>
          </a:xfrm>
          <a:prstGeom prst="rect">
            <a:avLst/>
          </a:prstGeom>
          <a:noFill/>
        </p:spPr>
        <p:txBody>
          <a:bodyPr wrap="none" rtlCol="0">
            <a:spAutoFit/>
          </a:bodyPr>
          <a:lstStyle/>
          <a:p>
            <a:r>
              <a:rPr lang="en-US" sz="2800" dirty="0">
                <a:solidFill>
                  <a:srgbClr val="0432FF"/>
                </a:solidFill>
              </a:rPr>
              <a:t>http://service.iris.edu/mustang/noise-pdf/1/query?</a:t>
            </a:r>
            <a:endParaRPr lang="en-US" sz="2800" dirty="0"/>
          </a:p>
        </p:txBody>
      </p:sp>
      <p:sp>
        <p:nvSpPr>
          <p:cNvPr id="2" name="Rectangle 1">
            <a:extLst>
              <a:ext uri="{FF2B5EF4-FFF2-40B4-BE49-F238E27FC236}">
                <a16:creationId xmlns:a16="http://schemas.microsoft.com/office/drawing/2014/main" id="{AD12F747-9046-724B-A2BF-76A8F22FA246}"/>
              </a:ext>
            </a:extLst>
          </p:cNvPr>
          <p:cNvSpPr/>
          <p:nvPr/>
        </p:nvSpPr>
        <p:spPr>
          <a:xfrm>
            <a:off x="325375" y="2103120"/>
            <a:ext cx="8689152" cy="1636345"/>
          </a:xfrm>
          <a:prstGeom prst="rect">
            <a:avLst/>
          </a:prstGeom>
        </p:spPr>
        <p:txBody>
          <a:bodyPr wrap="square">
            <a:spAutoFit/>
          </a:bodyPr>
          <a:lstStyle/>
          <a:p>
            <a:r>
              <a:rPr lang="en-US" sz="2400" dirty="0"/>
              <a:t>Add date and time information (optional):</a:t>
            </a:r>
          </a:p>
          <a:p>
            <a:endParaRPr lang="en-US" sz="2000" dirty="0"/>
          </a:p>
          <a:p>
            <a:r>
              <a:rPr lang="en-US" sz="2400" dirty="0">
                <a:solidFill>
                  <a:srgbClr val="0432FF"/>
                </a:solidFill>
              </a:rPr>
              <a:t>target=TA.109C..BHZ.M</a:t>
            </a:r>
            <a:r>
              <a:rPr lang="en-US" sz="2400" b="1" dirty="0">
                <a:solidFill>
                  <a:srgbClr val="0432FF"/>
                </a:solidFill>
              </a:rPr>
              <a:t>&amp;starttime=2017-07-01</a:t>
            </a:r>
          </a:p>
          <a:p>
            <a:pPr>
              <a:spcBef>
                <a:spcPts val="1000"/>
              </a:spcBef>
            </a:pPr>
            <a:r>
              <a:rPr lang="en-US" sz="2400" b="1" dirty="0">
                <a:solidFill>
                  <a:srgbClr val="0432FF"/>
                </a:solidFill>
              </a:rPr>
              <a:t>                                       &amp;endtime=2017-08-01</a:t>
            </a:r>
          </a:p>
        </p:txBody>
      </p:sp>
      <p:sp>
        <p:nvSpPr>
          <p:cNvPr id="5" name="TextBox 4">
            <a:extLst>
              <a:ext uri="{FF2B5EF4-FFF2-40B4-BE49-F238E27FC236}">
                <a16:creationId xmlns:a16="http://schemas.microsoft.com/office/drawing/2014/main" id="{9CA31B1D-A18A-6E47-9C27-6D944EAA2965}"/>
              </a:ext>
            </a:extLst>
          </p:cNvPr>
          <p:cNvSpPr txBox="1"/>
          <p:nvPr/>
        </p:nvSpPr>
        <p:spPr>
          <a:xfrm>
            <a:off x="687764" y="5904411"/>
            <a:ext cx="7768473" cy="646331"/>
          </a:xfrm>
          <a:prstGeom prst="rect">
            <a:avLst/>
          </a:prstGeom>
          <a:noFill/>
          <a:ln>
            <a:solidFill>
              <a:schemeClr val="tx1"/>
            </a:solidFill>
          </a:ln>
        </p:spPr>
        <p:txBody>
          <a:bodyPr wrap="none" rtlCol="0">
            <a:spAutoFit/>
          </a:bodyPr>
          <a:lstStyle/>
          <a:p>
            <a:r>
              <a:rPr lang="en-US" dirty="0"/>
              <a:t>Unlike the measurements service, you cannot shorten starttime to ‘start’ or</a:t>
            </a:r>
          </a:p>
          <a:p>
            <a:r>
              <a:rPr lang="en-US" dirty="0"/>
              <a:t>endtime to ‘end' and there are no other date options</a:t>
            </a:r>
          </a:p>
        </p:txBody>
      </p:sp>
      <p:sp>
        <p:nvSpPr>
          <p:cNvPr id="6" name="TextBox 5">
            <a:extLst>
              <a:ext uri="{FF2B5EF4-FFF2-40B4-BE49-F238E27FC236}">
                <a16:creationId xmlns:a16="http://schemas.microsoft.com/office/drawing/2014/main" id="{3A06197C-5984-B44F-AD51-F5A8C9E348C9}"/>
              </a:ext>
            </a:extLst>
          </p:cNvPr>
          <p:cNvSpPr txBox="1"/>
          <p:nvPr/>
        </p:nvSpPr>
        <p:spPr>
          <a:xfrm>
            <a:off x="1554480" y="91440"/>
            <a:ext cx="7509408" cy="646331"/>
          </a:xfrm>
          <a:prstGeom prst="rect">
            <a:avLst/>
          </a:prstGeom>
          <a:noFill/>
        </p:spPr>
        <p:txBody>
          <a:bodyPr wrap="square" rtlCol="0">
            <a:spAutoFit/>
          </a:bodyPr>
          <a:lstStyle/>
          <a:p>
            <a:pPr algn="r"/>
            <a:r>
              <a:rPr lang="en-US" sz="3600" dirty="0">
                <a:solidFill>
                  <a:schemeClr val="bg1"/>
                </a:solidFill>
              </a:rPr>
              <a:t>MUSTANG noise-pdf queries</a:t>
            </a:r>
          </a:p>
        </p:txBody>
      </p:sp>
    </p:spTree>
    <p:extLst>
      <p:ext uri="{BB962C8B-B14F-4D97-AF65-F5344CB8AC3E}">
        <p14:creationId xmlns:p14="http://schemas.microsoft.com/office/powerpoint/2010/main" val="68353642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A1552B6-2B7B-784A-B9D9-90857F27A4F1}"/>
              </a:ext>
            </a:extLst>
          </p:cNvPr>
          <p:cNvSpPr txBox="1"/>
          <p:nvPr/>
        </p:nvSpPr>
        <p:spPr>
          <a:xfrm>
            <a:off x="325375" y="1313709"/>
            <a:ext cx="8122736" cy="523220"/>
          </a:xfrm>
          <a:prstGeom prst="rect">
            <a:avLst/>
          </a:prstGeom>
          <a:noFill/>
        </p:spPr>
        <p:txBody>
          <a:bodyPr wrap="none" rtlCol="0">
            <a:spAutoFit/>
          </a:bodyPr>
          <a:lstStyle/>
          <a:p>
            <a:r>
              <a:rPr lang="en-US" sz="2800" dirty="0">
                <a:solidFill>
                  <a:srgbClr val="0432FF"/>
                </a:solidFill>
              </a:rPr>
              <a:t>http://service.iris.edu/mustang/noise-psd/1/query?</a:t>
            </a:r>
            <a:endParaRPr lang="en-US" sz="2800" dirty="0"/>
          </a:p>
        </p:txBody>
      </p:sp>
      <p:sp>
        <p:nvSpPr>
          <p:cNvPr id="2" name="Rectangle 1">
            <a:extLst>
              <a:ext uri="{FF2B5EF4-FFF2-40B4-BE49-F238E27FC236}">
                <a16:creationId xmlns:a16="http://schemas.microsoft.com/office/drawing/2014/main" id="{AD12F747-9046-724B-A2BF-76A8F22FA246}"/>
              </a:ext>
            </a:extLst>
          </p:cNvPr>
          <p:cNvSpPr/>
          <p:nvPr/>
        </p:nvSpPr>
        <p:spPr>
          <a:xfrm>
            <a:off x="325375" y="2103120"/>
            <a:ext cx="8689152" cy="3077766"/>
          </a:xfrm>
          <a:prstGeom prst="rect">
            <a:avLst/>
          </a:prstGeom>
        </p:spPr>
        <p:txBody>
          <a:bodyPr wrap="square">
            <a:spAutoFit/>
          </a:bodyPr>
          <a:lstStyle/>
          <a:p>
            <a:r>
              <a:rPr lang="en-US" sz="2400" dirty="0"/>
              <a:t>Add format information for PDFs:</a:t>
            </a:r>
          </a:p>
          <a:p>
            <a:pPr>
              <a:spcBef>
                <a:spcPts val="2000"/>
              </a:spcBef>
            </a:pPr>
            <a:r>
              <a:rPr lang="en-US" sz="2400" dirty="0">
                <a:solidFill>
                  <a:srgbClr val="0432FF"/>
                </a:solidFill>
              </a:rPr>
              <a:t>.../query?target=TA.109C..BHZ.M</a:t>
            </a:r>
          </a:p>
          <a:p>
            <a:pPr>
              <a:spcBef>
                <a:spcPts val="600"/>
              </a:spcBef>
            </a:pPr>
            <a:r>
              <a:rPr lang="en-US" sz="2400" dirty="0">
                <a:solidFill>
                  <a:srgbClr val="0432FF"/>
                </a:solidFill>
              </a:rPr>
              <a:t>              &amp;starttime=2018-07-01&amp;endtime=2018-07-02</a:t>
            </a:r>
          </a:p>
          <a:p>
            <a:pPr>
              <a:spcBef>
                <a:spcPts val="600"/>
              </a:spcBef>
            </a:pPr>
            <a:r>
              <a:rPr lang="en-US" sz="2400" dirty="0">
                <a:solidFill>
                  <a:srgbClr val="0432FF"/>
                </a:solidFill>
              </a:rPr>
              <a:t>              </a:t>
            </a:r>
            <a:r>
              <a:rPr lang="en-US" sz="2400" b="1" dirty="0">
                <a:solidFill>
                  <a:srgbClr val="0432FF"/>
                </a:solidFill>
              </a:rPr>
              <a:t>&amp;format=plot</a:t>
            </a:r>
          </a:p>
          <a:p>
            <a:pPr>
              <a:spcBef>
                <a:spcPts val="1000"/>
              </a:spcBef>
            </a:pPr>
            <a:endParaRPr lang="en-US" sz="2400" b="1" dirty="0">
              <a:solidFill>
                <a:srgbClr val="0432FF"/>
              </a:solidFill>
            </a:endParaRPr>
          </a:p>
          <a:p>
            <a:pPr>
              <a:spcBef>
                <a:spcPts val="1000"/>
              </a:spcBef>
            </a:pPr>
            <a:r>
              <a:rPr lang="en-US" sz="2400" dirty="0"/>
              <a:t>Format options are text, xml, plot</a:t>
            </a:r>
          </a:p>
        </p:txBody>
      </p:sp>
      <p:sp>
        <p:nvSpPr>
          <p:cNvPr id="5" name="TextBox 4">
            <a:extLst>
              <a:ext uri="{FF2B5EF4-FFF2-40B4-BE49-F238E27FC236}">
                <a16:creationId xmlns:a16="http://schemas.microsoft.com/office/drawing/2014/main" id="{EA45F71B-5C71-0544-918B-A5BC39FF9531}"/>
              </a:ext>
            </a:extLst>
          </p:cNvPr>
          <p:cNvSpPr txBox="1"/>
          <p:nvPr/>
        </p:nvSpPr>
        <p:spPr>
          <a:xfrm>
            <a:off x="1554480" y="91440"/>
            <a:ext cx="7509408" cy="646331"/>
          </a:xfrm>
          <a:prstGeom prst="rect">
            <a:avLst/>
          </a:prstGeom>
          <a:noFill/>
        </p:spPr>
        <p:txBody>
          <a:bodyPr wrap="square" rtlCol="0">
            <a:spAutoFit/>
          </a:bodyPr>
          <a:lstStyle/>
          <a:p>
            <a:pPr algn="r"/>
            <a:r>
              <a:rPr lang="en-US" sz="3600" dirty="0">
                <a:solidFill>
                  <a:schemeClr val="bg1"/>
                </a:solidFill>
              </a:rPr>
              <a:t>MUSTANG noise-pdf queries</a:t>
            </a:r>
          </a:p>
        </p:txBody>
      </p:sp>
    </p:spTree>
    <p:extLst>
      <p:ext uri="{BB962C8B-B14F-4D97-AF65-F5344CB8AC3E}">
        <p14:creationId xmlns:p14="http://schemas.microsoft.com/office/powerpoint/2010/main" val="25233974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B716F2-EC5A-F84F-A91F-323C83CA0728}"/>
              </a:ext>
            </a:extLst>
          </p:cNvPr>
          <p:cNvSpPr txBox="1"/>
          <p:nvPr/>
        </p:nvSpPr>
        <p:spPr>
          <a:xfrm>
            <a:off x="550706" y="1177447"/>
            <a:ext cx="8042586" cy="1031051"/>
          </a:xfrm>
          <a:prstGeom prst="rect">
            <a:avLst/>
          </a:prstGeom>
          <a:noFill/>
        </p:spPr>
        <p:txBody>
          <a:bodyPr wrap="none" rtlCol="0">
            <a:spAutoFit/>
          </a:bodyPr>
          <a:lstStyle/>
          <a:p>
            <a:r>
              <a:rPr lang="en-US" sz="2800" dirty="0">
                <a:hlinkClick r:id="rId3"/>
              </a:rPr>
              <a:t>http://service.iris.edu/mustang/noise-pdf/1/query?</a:t>
            </a:r>
          </a:p>
          <a:p>
            <a:pPr>
              <a:spcBef>
                <a:spcPts val="600"/>
              </a:spcBef>
            </a:pPr>
            <a:r>
              <a:rPr lang="en-US" sz="2800" dirty="0">
                <a:hlinkClick r:id="rId3"/>
              </a:rPr>
              <a:t>target=TA.109C..BHZ.M&amp;format=plot</a:t>
            </a:r>
            <a:endParaRPr lang="en-US" sz="2800" dirty="0"/>
          </a:p>
        </p:txBody>
      </p:sp>
      <p:pic>
        <p:nvPicPr>
          <p:cNvPr id="7" name="Picture 6">
            <a:extLst>
              <a:ext uri="{FF2B5EF4-FFF2-40B4-BE49-F238E27FC236}">
                <a16:creationId xmlns:a16="http://schemas.microsoft.com/office/drawing/2014/main" id="{A4E4E687-2D9D-7948-8DD9-6CDBA9B03EC9}"/>
              </a:ext>
            </a:extLst>
          </p:cNvPr>
          <p:cNvPicPr>
            <a:picLocks noChangeAspect="1"/>
          </p:cNvPicPr>
          <p:nvPr/>
        </p:nvPicPr>
        <p:blipFill>
          <a:blip r:embed="rId4"/>
          <a:stretch>
            <a:fillRect/>
          </a:stretch>
        </p:blipFill>
        <p:spPr>
          <a:xfrm>
            <a:off x="1691640" y="2373725"/>
            <a:ext cx="5760720" cy="4114800"/>
          </a:xfrm>
          <a:prstGeom prst="rect">
            <a:avLst/>
          </a:prstGeom>
        </p:spPr>
      </p:pic>
      <p:sp>
        <p:nvSpPr>
          <p:cNvPr id="8" name="TextBox 7">
            <a:extLst>
              <a:ext uri="{FF2B5EF4-FFF2-40B4-BE49-F238E27FC236}">
                <a16:creationId xmlns:a16="http://schemas.microsoft.com/office/drawing/2014/main" id="{F3B61730-5CFC-A947-ABA7-69090B945361}"/>
              </a:ext>
            </a:extLst>
          </p:cNvPr>
          <p:cNvSpPr txBox="1"/>
          <p:nvPr/>
        </p:nvSpPr>
        <p:spPr>
          <a:xfrm>
            <a:off x="1554480" y="91440"/>
            <a:ext cx="7509408" cy="646331"/>
          </a:xfrm>
          <a:prstGeom prst="rect">
            <a:avLst/>
          </a:prstGeom>
          <a:noFill/>
        </p:spPr>
        <p:txBody>
          <a:bodyPr wrap="square" rtlCol="0">
            <a:spAutoFit/>
          </a:bodyPr>
          <a:lstStyle/>
          <a:p>
            <a:pPr algn="r"/>
            <a:r>
              <a:rPr lang="en-US" sz="3600" dirty="0">
                <a:solidFill>
                  <a:schemeClr val="bg1"/>
                </a:solidFill>
              </a:rPr>
              <a:t>MUSTANG noise-pdf queries</a:t>
            </a:r>
          </a:p>
        </p:txBody>
      </p:sp>
    </p:spTree>
    <p:extLst>
      <p:ext uri="{BB962C8B-B14F-4D97-AF65-F5344CB8AC3E}">
        <p14:creationId xmlns:p14="http://schemas.microsoft.com/office/powerpoint/2010/main" val="45831737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B716F2-EC5A-F84F-A91F-323C83CA0728}"/>
              </a:ext>
            </a:extLst>
          </p:cNvPr>
          <p:cNvSpPr txBox="1"/>
          <p:nvPr/>
        </p:nvSpPr>
        <p:spPr>
          <a:xfrm>
            <a:off x="550705" y="1005840"/>
            <a:ext cx="7786959" cy="1354217"/>
          </a:xfrm>
          <a:prstGeom prst="rect">
            <a:avLst/>
          </a:prstGeom>
          <a:noFill/>
        </p:spPr>
        <p:txBody>
          <a:bodyPr wrap="square" rtlCol="0">
            <a:spAutoFit/>
          </a:bodyPr>
          <a:lstStyle/>
          <a:p>
            <a:r>
              <a:rPr lang="en-US" sz="2400" dirty="0">
                <a:hlinkClick r:id="rId3"/>
              </a:rPr>
              <a:t>http://service.iris.edu/mustang/noise-pdf/1/query?</a:t>
            </a:r>
          </a:p>
          <a:p>
            <a:pPr>
              <a:spcBef>
                <a:spcPts val="600"/>
              </a:spcBef>
            </a:pPr>
            <a:r>
              <a:rPr lang="en-US" sz="2400" dirty="0">
                <a:hlinkClick r:id="rId3"/>
              </a:rPr>
              <a:t>target=TA.109C..BHZ.M&amp;format=plot</a:t>
            </a:r>
          </a:p>
          <a:p>
            <a:pPr>
              <a:spcBef>
                <a:spcPts val="600"/>
              </a:spcBef>
            </a:pPr>
            <a:r>
              <a:rPr lang="en-US" sz="2400" dirty="0">
                <a:hlinkClick r:id="rId3"/>
              </a:rPr>
              <a:t>&amp;starttime=2017-07-15&amp;endtime=2018-07-15</a:t>
            </a:r>
            <a:endParaRPr lang="en-US" sz="2400" dirty="0"/>
          </a:p>
        </p:txBody>
      </p:sp>
      <p:pic>
        <p:nvPicPr>
          <p:cNvPr id="7" name="Picture 6">
            <a:extLst>
              <a:ext uri="{FF2B5EF4-FFF2-40B4-BE49-F238E27FC236}">
                <a16:creationId xmlns:a16="http://schemas.microsoft.com/office/drawing/2014/main" id="{A4E4E687-2D9D-7948-8DD9-6CDBA9B03EC9}"/>
              </a:ext>
            </a:extLst>
          </p:cNvPr>
          <p:cNvPicPr>
            <a:picLocks noChangeAspect="1"/>
          </p:cNvPicPr>
          <p:nvPr/>
        </p:nvPicPr>
        <p:blipFill>
          <a:blip r:embed="rId4"/>
          <a:stretch>
            <a:fillRect/>
          </a:stretch>
        </p:blipFill>
        <p:spPr>
          <a:xfrm>
            <a:off x="1691640" y="2373725"/>
            <a:ext cx="5760720" cy="4114800"/>
          </a:xfrm>
          <a:prstGeom prst="rect">
            <a:avLst/>
          </a:prstGeom>
        </p:spPr>
      </p:pic>
      <p:sp>
        <p:nvSpPr>
          <p:cNvPr id="8" name="TextBox 7">
            <a:extLst>
              <a:ext uri="{FF2B5EF4-FFF2-40B4-BE49-F238E27FC236}">
                <a16:creationId xmlns:a16="http://schemas.microsoft.com/office/drawing/2014/main" id="{F3B61730-5CFC-A947-ABA7-69090B945361}"/>
              </a:ext>
            </a:extLst>
          </p:cNvPr>
          <p:cNvSpPr txBox="1"/>
          <p:nvPr/>
        </p:nvSpPr>
        <p:spPr>
          <a:xfrm>
            <a:off x="1554480" y="91440"/>
            <a:ext cx="7509408" cy="646331"/>
          </a:xfrm>
          <a:prstGeom prst="rect">
            <a:avLst/>
          </a:prstGeom>
          <a:noFill/>
        </p:spPr>
        <p:txBody>
          <a:bodyPr wrap="square" rtlCol="0">
            <a:spAutoFit/>
          </a:bodyPr>
          <a:lstStyle/>
          <a:p>
            <a:pPr algn="r"/>
            <a:r>
              <a:rPr lang="en-US" sz="3600" dirty="0">
                <a:solidFill>
                  <a:schemeClr val="bg1"/>
                </a:solidFill>
              </a:rPr>
              <a:t>MUSTANG noise-pdf queries</a:t>
            </a:r>
          </a:p>
        </p:txBody>
      </p:sp>
    </p:spTree>
    <p:extLst>
      <p:ext uri="{BB962C8B-B14F-4D97-AF65-F5344CB8AC3E}">
        <p14:creationId xmlns:p14="http://schemas.microsoft.com/office/powerpoint/2010/main" val="166974416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82F0D6-339F-A843-A692-0A974FE69498}"/>
              </a:ext>
            </a:extLst>
          </p:cNvPr>
          <p:cNvSpPr txBox="1"/>
          <p:nvPr/>
        </p:nvSpPr>
        <p:spPr>
          <a:xfrm>
            <a:off x="515834" y="1167368"/>
            <a:ext cx="4326826" cy="461665"/>
          </a:xfrm>
          <a:prstGeom prst="rect">
            <a:avLst/>
          </a:prstGeom>
          <a:noFill/>
        </p:spPr>
        <p:txBody>
          <a:bodyPr wrap="none" rtlCol="0">
            <a:spAutoFit/>
          </a:bodyPr>
          <a:lstStyle/>
          <a:p>
            <a:r>
              <a:rPr lang="en-US" sz="2400" dirty="0"/>
              <a:t>With some plot options added:</a:t>
            </a:r>
          </a:p>
        </p:txBody>
      </p:sp>
      <p:sp>
        <p:nvSpPr>
          <p:cNvPr id="8" name="TextBox 7">
            <a:extLst>
              <a:ext uri="{FF2B5EF4-FFF2-40B4-BE49-F238E27FC236}">
                <a16:creationId xmlns:a16="http://schemas.microsoft.com/office/drawing/2014/main" id="{79921AEA-6497-154C-A05A-FD9711669270}"/>
              </a:ext>
            </a:extLst>
          </p:cNvPr>
          <p:cNvSpPr txBox="1"/>
          <p:nvPr/>
        </p:nvSpPr>
        <p:spPr>
          <a:xfrm>
            <a:off x="515834" y="1645920"/>
            <a:ext cx="8241299" cy="4924425"/>
          </a:xfrm>
          <a:prstGeom prst="rect">
            <a:avLst/>
          </a:prstGeom>
          <a:noFill/>
        </p:spPr>
        <p:txBody>
          <a:bodyPr wrap="square" rtlCol="0">
            <a:spAutoFit/>
          </a:bodyPr>
          <a:lstStyle/>
          <a:p>
            <a:r>
              <a:rPr lang="en-US" sz="2400" dirty="0">
                <a:hlinkClick r:id="rId2"/>
              </a:rPr>
              <a:t>http://service.iris.edu/mustang/noise-pdf/1/query?</a:t>
            </a:r>
          </a:p>
          <a:p>
            <a:pPr>
              <a:spcBef>
                <a:spcPts val="600"/>
              </a:spcBef>
            </a:pPr>
            <a:r>
              <a:rPr lang="en-US" sz="2400" dirty="0">
                <a:hlinkClick r:id="rId2"/>
              </a:rPr>
              <a:t>target=TA.109C..BHZ.M&amp;format=plot</a:t>
            </a:r>
          </a:p>
          <a:p>
            <a:pPr>
              <a:spcBef>
                <a:spcPts val="600"/>
              </a:spcBef>
            </a:pPr>
            <a:r>
              <a:rPr lang="en-US" sz="2400" dirty="0">
                <a:hlinkClick r:id="rId2"/>
              </a:rPr>
              <a:t>&amp;starttime=2017-07-15&amp;endtime=2018-07-15</a:t>
            </a:r>
          </a:p>
          <a:p>
            <a:pPr>
              <a:spcBef>
                <a:spcPts val="600"/>
              </a:spcBef>
            </a:pPr>
            <a:r>
              <a:rPr lang="en-US" sz="2400" dirty="0">
                <a:hlinkClick r:id="rId2"/>
              </a:rPr>
              <a:t>&amp;plot.minmodemax=hide&amp;plot.model=hide</a:t>
            </a:r>
          </a:p>
          <a:p>
            <a:pPr>
              <a:spcBef>
                <a:spcPts val="600"/>
              </a:spcBef>
            </a:pPr>
            <a:r>
              <a:rPr lang="en-US" sz="2400" dirty="0">
                <a:hlinkClick r:id="rId2"/>
              </a:rPr>
              <a:t>&amp;plot.title=TA+109C+--+BHZ++2017/07/15-2018/07/15</a:t>
            </a:r>
          </a:p>
          <a:p>
            <a:pPr>
              <a:spcBef>
                <a:spcPts val="600"/>
              </a:spcBef>
            </a:pPr>
            <a:r>
              <a:rPr lang="en-US" sz="2400" dirty="0">
                <a:hlinkClick r:id="rId2"/>
              </a:rPr>
              <a:t>&amp;plot.legend=hide&amp;plot.scale.display=show</a:t>
            </a:r>
          </a:p>
          <a:p>
            <a:pPr>
              <a:spcBef>
                <a:spcPts val="600"/>
              </a:spcBef>
            </a:pPr>
            <a:r>
              <a:rPr lang="en-US" sz="2400" dirty="0">
                <a:hlinkClick r:id="rId2"/>
              </a:rPr>
              <a:t>&amp;plot.period.min=0.1&amp;plot.period.max=200</a:t>
            </a:r>
          </a:p>
          <a:p>
            <a:pPr>
              <a:spcBef>
                <a:spcPts val="600"/>
              </a:spcBef>
            </a:pPr>
            <a:r>
              <a:rPr lang="en-US" sz="2400" dirty="0">
                <a:hlinkClick r:id="rId2"/>
              </a:rPr>
              <a:t>&amp;plot.power.min=-200&amp;plot.power.max=-75</a:t>
            </a:r>
          </a:p>
          <a:p>
            <a:pPr>
              <a:spcBef>
                <a:spcPts val="600"/>
              </a:spcBef>
            </a:pPr>
            <a:r>
              <a:rPr lang="en-US" sz="2400" dirty="0">
                <a:hlinkClick r:id="rId2"/>
              </a:rPr>
              <a:t>&amp;plot.axisfont.size=14&amp;plot.titlefont.size=24</a:t>
            </a:r>
          </a:p>
          <a:p>
            <a:pPr>
              <a:spcBef>
                <a:spcPts val="600"/>
              </a:spcBef>
            </a:pPr>
            <a:r>
              <a:rPr lang="en-US" sz="2400" dirty="0">
                <a:hlinkClick r:id="rId2"/>
              </a:rPr>
              <a:t>&amp;plot.labelfont.size=18&amp;plot.frequency.label=hide</a:t>
            </a:r>
          </a:p>
          <a:p>
            <a:pPr>
              <a:spcBef>
                <a:spcPts val="600"/>
              </a:spcBef>
            </a:pPr>
            <a:r>
              <a:rPr lang="en-US" sz="2400" dirty="0">
                <a:hlinkClick r:id="rId2"/>
              </a:rPr>
              <a:t>&amp;plot.frequency.axis=hide&amp;plot.subtitle=hide</a:t>
            </a:r>
            <a:endParaRPr lang="en-US" sz="2400" dirty="0">
              <a:hlinkClick r:id="rId3"/>
            </a:endParaRPr>
          </a:p>
        </p:txBody>
      </p:sp>
      <p:sp>
        <p:nvSpPr>
          <p:cNvPr id="6" name="TextBox 5">
            <a:extLst>
              <a:ext uri="{FF2B5EF4-FFF2-40B4-BE49-F238E27FC236}">
                <a16:creationId xmlns:a16="http://schemas.microsoft.com/office/drawing/2014/main" id="{2FB80BF8-F418-4145-8B2E-92C6FCC1F2C2}"/>
              </a:ext>
            </a:extLst>
          </p:cNvPr>
          <p:cNvSpPr txBox="1"/>
          <p:nvPr/>
        </p:nvSpPr>
        <p:spPr>
          <a:xfrm>
            <a:off x="1554480" y="91440"/>
            <a:ext cx="7509408" cy="646331"/>
          </a:xfrm>
          <a:prstGeom prst="rect">
            <a:avLst/>
          </a:prstGeom>
          <a:noFill/>
        </p:spPr>
        <p:txBody>
          <a:bodyPr wrap="square" rtlCol="0">
            <a:spAutoFit/>
          </a:bodyPr>
          <a:lstStyle/>
          <a:p>
            <a:pPr algn="r"/>
            <a:r>
              <a:rPr lang="en-US" sz="3600" dirty="0">
                <a:solidFill>
                  <a:schemeClr val="bg1"/>
                </a:solidFill>
              </a:rPr>
              <a:t>MUSTANG noise-pdf queries</a:t>
            </a:r>
          </a:p>
        </p:txBody>
      </p:sp>
    </p:spTree>
    <p:extLst>
      <p:ext uri="{BB962C8B-B14F-4D97-AF65-F5344CB8AC3E}">
        <p14:creationId xmlns:p14="http://schemas.microsoft.com/office/powerpoint/2010/main" val="36211168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82F0D6-339F-A843-A692-0A974FE69498}"/>
              </a:ext>
            </a:extLst>
          </p:cNvPr>
          <p:cNvSpPr txBox="1"/>
          <p:nvPr/>
        </p:nvSpPr>
        <p:spPr>
          <a:xfrm>
            <a:off x="515834" y="1167368"/>
            <a:ext cx="4326826" cy="461665"/>
          </a:xfrm>
          <a:prstGeom prst="rect">
            <a:avLst/>
          </a:prstGeom>
          <a:noFill/>
        </p:spPr>
        <p:txBody>
          <a:bodyPr wrap="none" rtlCol="0">
            <a:spAutoFit/>
          </a:bodyPr>
          <a:lstStyle/>
          <a:p>
            <a:r>
              <a:rPr lang="en-US" sz="2400" dirty="0"/>
              <a:t>With some plot options added:</a:t>
            </a:r>
          </a:p>
        </p:txBody>
      </p:sp>
      <p:sp>
        <p:nvSpPr>
          <p:cNvPr id="8" name="TextBox 7">
            <a:extLst>
              <a:ext uri="{FF2B5EF4-FFF2-40B4-BE49-F238E27FC236}">
                <a16:creationId xmlns:a16="http://schemas.microsoft.com/office/drawing/2014/main" id="{79921AEA-6497-154C-A05A-FD9711669270}"/>
              </a:ext>
            </a:extLst>
          </p:cNvPr>
          <p:cNvSpPr txBox="1"/>
          <p:nvPr/>
        </p:nvSpPr>
        <p:spPr>
          <a:xfrm>
            <a:off x="515834" y="1645920"/>
            <a:ext cx="8241299" cy="4924425"/>
          </a:xfrm>
          <a:prstGeom prst="rect">
            <a:avLst/>
          </a:prstGeom>
          <a:noFill/>
        </p:spPr>
        <p:txBody>
          <a:bodyPr wrap="square" rtlCol="0">
            <a:spAutoFit/>
          </a:bodyPr>
          <a:lstStyle/>
          <a:p>
            <a:r>
              <a:rPr lang="en-US" sz="2400" dirty="0">
                <a:hlinkClick r:id="rId2"/>
              </a:rPr>
              <a:t>http://service.iris.edu/mustang/noise-pdf/1/query?</a:t>
            </a:r>
          </a:p>
          <a:p>
            <a:pPr>
              <a:spcBef>
                <a:spcPts val="600"/>
              </a:spcBef>
            </a:pPr>
            <a:r>
              <a:rPr lang="en-US" sz="2400" dirty="0">
                <a:hlinkClick r:id="rId2"/>
              </a:rPr>
              <a:t>target=TA.109C..BHZ.M&amp;format=plot</a:t>
            </a:r>
          </a:p>
          <a:p>
            <a:pPr>
              <a:spcBef>
                <a:spcPts val="600"/>
              </a:spcBef>
            </a:pPr>
            <a:r>
              <a:rPr lang="en-US" sz="2400" dirty="0">
                <a:hlinkClick r:id="rId2"/>
              </a:rPr>
              <a:t>&amp;starttime=2017-07-15&amp;endtime=2018-07-15</a:t>
            </a:r>
          </a:p>
          <a:p>
            <a:pPr>
              <a:spcBef>
                <a:spcPts val="600"/>
              </a:spcBef>
            </a:pPr>
            <a:r>
              <a:rPr lang="en-US" sz="2400" dirty="0">
                <a:hlinkClick r:id="rId2"/>
              </a:rPr>
              <a:t>&amp;plot.minmodemax=hide&amp;plot.model=hide</a:t>
            </a:r>
          </a:p>
          <a:p>
            <a:pPr>
              <a:spcBef>
                <a:spcPts val="600"/>
              </a:spcBef>
            </a:pPr>
            <a:r>
              <a:rPr lang="en-US" sz="2400" dirty="0">
                <a:hlinkClick r:id="rId2"/>
              </a:rPr>
              <a:t>&amp;plot.title=TA+109C+--+BHZ++2017/07/15-2018/07/15</a:t>
            </a:r>
          </a:p>
          <a:p>
            <a:pPr>
              <a:spcBef>
                <a:spcPts val="600"/>
              </a:spcBef>
            </a:pPr>
            <a:r>
              <a:rPr lang="en-US" sz="2400" dirty="0">
                <a:hlinkClick r:id="rId2"/>
              </a:rPr>
              <a:t>&amp;plot.legend=hide&amp;plot.scale.display=show</a:t>
            </a:r>
          </a:p>
          <a:p>
            <a:pPr>
              <a:spcBef>
                <a:spcPts val="600"/>
              </a:spcBef>
            </a:pPr>
            <a:r>
              <a:rPr lang="en-US" sz="2400" dirty="0">
                <a:hlinkClick r:id="rId2"/>
              </a:rPr>
              <a:t>&amp;plot.period.min=0.1&amp;plot.period.max=200</a:t>
            </a:r>
          </a:p>
          <a:p>
            <a:pPr>
              <a:spcBef>
                <a:spcPts val="600"/>
              </a:spcBef>
            </a:pPr>
            <a:r>
              <a:rPr lang="en-US" sz="2400" dirty="0">
                <a:hlinkClick r:id="rId2"/>
              </a:rPr>
              <a:t>&amp;plot.power.min=-200&amp;plot.power.max=-75</a:t>
            </a:r>
          </a:p>
          <a:p>
            <a:pPr>
              <a:spcBef>
                <a:spcPts val="600"/>
              </a:spcBef>
            </a:pPr>
            <a:r>
              <a:rPr lang="en-US" sz="2400" dirty="0">
                <a:hlinkClick r:id="rId2"/>
              </a:rPr>
              <a:t>&amp;plot.axisfont.size=14&amp;plot.titlefont.size=24</a:t>
            </a:r>
          </a:p>
          <a:p>
            <a:pPr>
              <a:spcBef>
                <a:spcPts val="600"/>
              </a:spcBef>
            </a:pPr>
            <a:r>
              <a:rPr lang="en-US" sz="2400" dirty="0">
                <a:hlinkClick r:id="rId2"/>
              </a:rPr>
              <a:t>&amp;plot.labelfont.size=18&amp;plot.frequency.label=hide</a:t>
            </a:r>
          </a:p>
          <a:p>
            <a:pPr>
              <a:spcBef>
                <a:spcPts val="600"/>
              </a:spcBef>
            </a:pPr>
            <a:r>
              <a:rPr lang="en-US" sz="2400" dirty="0">
                <a:hlinkClick r:id="rId2"/>
              </a:rPr>
              <a:t>&amp;plot.frequency.axis=hide&amp;plot.subtitle=hide</a:t>
            </a:r>
            <a:endParaRPr lang="en-US" sz="2400" dirty="0">
              <a:hlinkClick r:id="rId3"/>
            </a:endParaRPr>
          </a:p>
        </p:txBody>
      </p:sp>
      <p:sp>
        <p:nvSpPr>
          <p:cNvPr id="6" name="TextBox 5">
            <a:extLst>
              <a:ext uri="{FF2B5EF4-FFF2-40B4-BE49-F238E27FC236}">
                <a16:creationId xmlns:a16="http://schemas.microsoft.com/office/drawing/2014/main" id="{2FB80BF8-F418-4145-8B2E-92C6FCC1F2C2}"/>
              </a:ext>
            </a:extLst>
          </p:cNvPr>
          <p:cNvSpPr txBox="1"/>
          <p:nvPr/>
        </p:nvSpPr>
        <p:spPr>
          <a:xfrm>
            <a:off x="1554480" y="91440"/>
            <a:ext cx="7509408" cy="646331"/>
          </a:xfrm>
          <a:prstGeom prst="rect">
            <a:avLst/>
          </a:prstGeom>
          <a:noFill/>
        </p:spPr>
        <p:txBody>
          <a:bodyPr wrap="square" rtlCol="0">
            <a:spAutoFit/>
          </a:bodyPr>
          <a:lstStyle/>
          <a:p>
            <a:pPr algn="r"/>
            <a:r>
              <a:rPr lang="en-US" sz="3600" dirty="0">
                <a:solidFill>
                  <a:schemeClr val="bg1"/>
                </a:solidFill>
              </a:rPr>
              <a:t>MUSTANG noise-pdf queries</a:t>
            </a:r>
          </a:p>
        </p:txBody>
      </p:sp>
      <p:pic>
        <p:nvPicPr>
          <p:cNvPr id="5" name="Picture 4">
            <a:extLst>
              <a:ext uri="{FF2B5EF4-FFF2-40B4-BE49-F238E27FC236}">
                <a16:creationId xmlns:a16="http://schemas.microsoft.com/office/drawing/2014/main" id="{82CEC1DF-2F1B-2B4F-82A9-6E940B95404D}"/>
              </a:ext>
            </a:extLst>
          </p:cNvPr>
          <p:cNvPicPr>
            <a:picLocks noChangeAspect="1"/>
          </p:cNvPicPr>
          <p:nvPr/>
        </p:nvPicPr>
        <p:blipFill>
          <a:blip r:embed="rId4"/>
          <a:stretch>
            <a:fillRect/>
          </a:stretch>
        </p:blipFill>
        <p:spPr>
          <a:xfrm>
            <a:off x="1920240" y="1645920"/>
            <a:ext cx="6144768" cy="4389120"/>
          </a:xfrm>
          <a:prstGeom prst="rect">
            <a:avLst/>
          </a:prstGeom>
          <a:ln>
            <a:solidFill>
              <a:srgbClr val="7030A0"/>
            </a:solidFill>
          </a:ln>
        </p:spPr>
      </p:pic>
    </p:spTree>
    <p:extLst>
      <p:ext uri="{BB962C8B-B14F-4D97-AF65-F5344CB8AC3E}">
        <p14:creationId xmlns:p14="http://schemas.microsoft.com/office/powerpoint/2010/main" val="2238721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B716F2-EC5A-F84F-A91F-323C83CA0728}"/>
              </a:ext>
            </a:extLst>
          </p:cNvPr>
          <p:cNvSpPr txBox="1"/>
          <p:nvPr/>
        </p:nvSpPr>
        <p:spPr>
          <a:xfrm>
            <a:off x="550705" y="1005840"/>
            <a:ext cx="7786959" cy="1354217"/>
          </a:xfrm>
          <a:prstGeom prst="rect">
            <a:avLst/>
          </a:prstGeom>
          <a:noFill/>
        </p:spPr>
        <p:txBody>
          <a:bodyPr wrap="square" rtlCol="0">
            <a:spAutoFit/>
          </a:bodyPr>
          <a:lstStyle/>
          <a:p>
            <a:r>
              <a:rPr lang="en-US" sz="2400" dirty="0">
                <a:hlinkClick r:id="rId3"/>
              </a:rPr>
              <a:t>http://service.iris.edu/mustang/noise-pdf/1/query?</a:t>
            </a:r>
          </a:p>
          <a:p>
            <a:pPr>
              <a:spcBef>
                <a:spcPts val="600"/>
              </a:spcBef>
            </a:pPr>
            <a:r>
              <a:rPr lang="en-US" sz="2400" dirty="0">
                <a:hlinkClick r:id="rId3"/>
              </a:rPr>
              <a:t>target=TA.109C..BHZ.M&amp;format=text</a:t>
            </a:r>
          </a:p>
          <a:p>
            <a:pPr>
              <a:spcBef>
                <a:spcPts val="600"/>
              </a:spcBef>
            </a:pPr>
            <a:r>
              <a:rPr lang="en-US" sz="2400" dirty="0">
                <a:hlinkClick r:id="rId3"/>
              </a:rPr>
              <a:t>&amp;starttime=2017-07-15&amp;endtime=2018-07-15</a:t>
            </a:r>
            <a:endParaRPr lang="en-US" sz="2400" dirty="0"/>
          </a:p>
        </p:txBody>
      </p:sp>
      <p:pic>
        <p:nvPicPr>
          <p:cNvPr id="7" name="Picture 6">
            <a:extLst>
              <a:ext uri="{FF2B5EF4-FFF2-40B4-BE49-F238E27FC236}">
                <a16:creationId xmlns:a16="http://schemas.microsoft.com/office/drawing/2014/main" id="{A4E4E687-2D9D-7948-8DD9-6CDBA9B03EC9}"/>
              </a:ext>
            </a:extLst>
          </p:cNvPr>
          <p:cNvPicPr>
            <a:picLocks noChangeAspect="1"/>
          </p:cNvPicPr>
          <p:nvPr/>
        </p:nvPicPr>
        <p:blipFill>
          <a:blip r:embed="rId4"/>
          <a:stretch>
            <a:fillRect/>
          </a:stretch>
        </p:blipFill>
        <p:spPr>
          <a:xfrm>
            <a:off x="3163661" y="2556605"/>
            <a:ext cx="2816678" cy="4114800"/>
          </a:xfrm>
          <a:prstGeom prst="rect">
            <a:avLst/>
          </a:prstGeom>
        </p:spPr>
      </p:pic>
      <p:sp>
        <p:nvSpPr>
          <p:cNvPr id="8" name="TextBox 7">
            <a:extLst>
              <a:ext uri="{FF2B5EF4-FFF2-40B4-BE49-F238E27FC236}">
                <a16:creationId xmlns:a16="http://schemas.microsoft.com/office/drawing/2014/main" id="{F3B61730-5CFC-A947-ABA7-69090B945361}"/>
              </a:ext>
            </a:extLst>
          </p:cNvPr>
          <p:cNvSpPr txBox="1"/>
          <p:nvPr/>
        </p:nvSpPr>
        <p:spPr>
          <a:xfrm>
            <a:off x="1554480" y="91440"/>
            <a:ext cx="7509408" cy="646331"/>
          </a:xfrm>
          <a:prstGeom prst="rect">
            <a:avLst/>
          </a:prstGeom>
          <a:noFill/>
        </p:spPr>
        <p:txBody>
          <a:bodyPr wrap="square" rtlCol="0">
            <a:spAutoFit/>
          </a:bodyPr>
          <a:lstStyle/>
          <a:p>
            <a:pPr algn="r"/>
            <a:r>
              <a:rPr lang="en-US" sz="3600" dirty="0">
                <a:solidFill>
                  <a:schemeClr val="bg1"/>
                </a:solidFill>
              </a:rPr>
              <a:t>MUSTANG noise-pdf queries</a:t>
            </a:r>
          </a:p>
        </p:txBody>
      </p:sp>
      <p:sp>
        <p:nvSpPr>
          <p:cNvPr id="2" name="Rectangle 1">
            <a:extLst>
              <a:ext uri="{FF2B5EF4-FFF2-40B4-BE49-F238E27FC236}">
                <a16:creationId xmlns:a16="http://schemas.microsoft.com/office/drawing/2014/main" id="{0D9C1460-BD3C-7D49-93CE-AA1DCCA32823}"/>
              </a:ext>
            </a:extLst>
          </p:cNvPr>
          <p:cNvSpPr/>
          <p:nvPr/>
        </p:nvSpPr>
        <p:spPr bwMode="auto">
          <a:xfrm>
            <a:off x="3906982" y="1496290"/>
            <a:ext cx="1828800" cy="382385"/>
          </a:xfrm>
          <a:prstGeom prst="rect">
            <a:avLst/>
          </a:prstGeom>
          <a:noFill/>
          <a:ln w="31750" cap="flat" cmpd="sng" algn="ctr">
            <a:solidFill>
              <a:srgbClr val="FF0000"/>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Tree>
    <p:extLst>
      <p:ext uri="{BB962C8B-B14F-4D97-AF65-F5344CB8AC3E}">
        <p14:creationId xmlns:p14="http://schemas.microsoft.com/office/powerpoint/2010/main" val="39527758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B716F2-EC5A-F84F-A91F-323C83CA0728}"/>
              </a:ext>
            </a:extLst>
          </p:cNvPr>
          <p:cNvSpPr txBox="1"/>
          <p:nvPr/>
        </p:nvSpPr>
        <p:spPr>
          <a:xfrm>
            <a:off x="550705" y="1005840"/>
            <a:ext cx="7786959" cy="1354217"/>
          </a:xfrm>
          <a:prstGeom prst="rect">
            <a:avLst/>
          </a:prstGeom>
          <a:noFill/>
        </p:spPr>
        <p:txBody>
          <a:bodyPr wrap="square" rtlCol="0">
            <a:spAutoFit/>
          </a:bodyPr>
          <a:lstStyle/>
          <a:p>
            <a:r>
              <a:rPr lang="en-US" sz="2400" dirty="0">
                <a:hlinkClick r:id="rId3"/>
              </a:rPr>
              <a:t>http://service.iris.edu/mustang/noise-pdf/1/query?</a:t>
            </a:r>
          </a:p>
          <a:p>
            <a:pPr>
              <a:spcBef>
                <a:spcPts val="600"/>
              </a:spcBef>
            </a:pPr>
            <a:r>
              <a:rPr lang="en-US" sz="2400" dirty="0">
                <a:hlinkClick r:id="rId3"/>
              </a:rPr>
              <a:t>target=TA.109C..BHZ.M&amp;format=xml</a:t>
            </a:r>
          </a:p>
          <a:p>
            <a:pPr>
              <a:spcBef>
                <a:spcPts val="600"/>
              </a:spcBef>
            </a:pPr>
            <a:r>
              <a:rPr lang="en-US" sz="2400" dirty="0">
                <a:hlinkClick r:id="rId3"/>
              </a:rPr>
              <a:t>&amp;starttime=2017-07-15&amp;endtime=2018-07-15</a:t>
            </a:r>
            <a:endParaRPr lang="en-US" sz="2400" dirty="0"/>
          </a:p>
        </p:txBody>
      </p:sp>
      <p:pic>
        <p:nvPicPr>
          <p:cNvPr id="7" name="Picture 6">
            <a:extLst>
              <a:ext uri="{FF2B5EF4-FFF2-40B4-BE49-F238E27FC236}">
                <a16:creationId xmlns:a16="http://schemas.microsoft.com/office/drawing/2014/main" id="{A4E4E687-2D9D-7948-8DD9-6CDBA9B03EC9}"/>
              </a:ext>
            </a:extLst>
          </p:cNvPr>
          <p:cNvPicPr>
            <a:picLocks noChangeAspect="1"/>
          </p:cNvPicPr>
          <p:nvPr/>
        </p:nvPicPr>
        <p:blipFill>
          <a:blip r:embed="rId4"/>
          <a:stretch>
            <a:fillRect/>
          </a:stretch>
        </p:blipFill>
        <p:spPr>
          <a:xfrm>
            <a:off x="1617656" y="2508992"/>
            <a:ext cx="5908688" cy="4297680"/>
          </a:xfrm>
          <a:prstGeom prst="rect">
            <a:avLst/>
          </a:prstGeom>
        </p:spPr>
      </p:pic>
      <p:sp>
        <p:nvSpPr>
          <p:cNvPr id="8" name="TextBox 7">
            <a:extLst>
              <a:ext uri="{FF2B5EF4-FFF2-40B4-BE49-F238E27FC236}">
                <a16:creationId xmlns:a16="http://schemas.microsoft.com/office/drawing/2014/main" id="{F3B61730-5CFC-A947-ABA7-69090B945361}"/>
              </a:ext>
            </a:extLst>
          </p:cNvPr>
          <p:cNvSpPr txBox="1"/>
          <p:nvPr/>
        </p:nvSpPr>
        <p:spPr>
          <a:xfrm>
            <a:off x="1554480" y="91440"/>
            <a:ext cx="7509408" cy="646331"/>
          </a:xfrm>
          <a:prstGeom prst="rect">
            <a:avLst/>
          </a:prstGeom>
          <a:noFill/>
        </p:spPr>
        <p:txBody>
          <a:bodyPr wrap="square" rtlCol="0">
            <a:spAutoFit/>
          </a:bodyPr>
          <a:lstStyle/>
          <a:p>
            <a:pPr algn="r"/>
            <a:r>
              <a:rPr lang="en-US" sz="3600" dirty="0">
                <a:solidFill>
                  <a:schemeClr val="bg1"/>
                </a:solidFill>
              </a:rPr>
              <a:t>MUSTANG noise-pdf queries</a:t>
            </a:r>
          </a:p>
        </p:txBody>
      </p:sp>
      <p:sp>
        <p:nvSpPr>
          <p:cNvPr id="2" name="Rectangle 1">
            <a:extLst>
              <a:ext uri="{FF2B5EF4-FFF2-40B4-BE49-F238E27FC236}">
                <a16:creationId xmlns:a16="http://schemas.microsoft.com/office/drawing/2014/main" id="{0D9C1460-BD3C-7D49-93CE-AA1DCCA32823}"/>
              </a:ext>
            </a:extLst>
          </p:cNvPr>
          <p:cNvSpPr/>
          <p:nvPr/>
        </p:nvSpPr>
        <p:spPr bwMode="auto">
          <a:xfrm>
            <a:off x="3906982" y="1496290"/>
            <a:ext cx="1828800" cy="382385"/>
          </a:xfrm>
          <a:prstGeom prst="rect">
            <a:avLst/>
          </a:prstGeom>
          <a:noFill/>
          <a:ln w="31750" cap="flat" cmpd="sng" algn="ctr">
            <a:solidFill>
              <a:srgbClr val="FF0000"/>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Tree>
    <p:extLst>
      <p:ext uri="{BB962C8B-B14F-4D97-AF65-F5344CB8AC3E}">
        <p14:creationId xmlns:p14="http://schemas.microsoft.com/office/powerpoint/2010/main" val="1258921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E987C1-D891-B148-8E1A-6ED982DBEDCD}"/>
              </a:ext>
            </a:extLst>
          </p:cNvPr>
          <p:cNvSpPr txBox="1"/>
          <p:nvPr/>
        </p:nvSpPr>
        <p:spPr>
          <a:xfrm>
            <a:off x="2149777" y="121185"/>
            <a:ext cx="6994223" cy="584775"/>
          </a:xfrm>
          <a:prstGeom prst="rect">
            <a:avLst/>
          </a:prstGeom>
          <a:noFill/>
        </p:spPr>
        <p:txBody>
          <a:bodyPr wrap="none" rtlCol="0">
            <a:spAutoFit/>
          </a:bodyPr>
          <a:lstStyle/>
          <a:p>
            <a:pPr algn="r"/>
            <a:r>
              <a:rPr lang="en-US" sz="3200" dirty="0">
                <a:solidFill>
                  <a:schemeClr val="bg1"/>
                </a:solidFill>
              </a:rPr>
              <a:t>Data latency metrics – script example</a:t>
            </a:r>
          </a:p>
        </p:txBody>
      </p:sp>
      <p:sp>
        <p:nvSpPr>
          <p:cNvPr id="3" name="TextBox 2">
            <a:extLst>
              <a:ext uri="{FF2B5EF4-FFF2-40B4-BE49-F238E27FC236}">
                <a16:creationId xmlns:a16="http://schemas.microsoft.com/office/drawing/2014/main" id="{5A4E7DB0-1C86-5940-9752-325B39E66719}"/>
              </a:ext>
            </a:extLst>
          </p:cNvPr>
          <p:cNvSpPr txBox="1"/>
          <p:nvPr/>
        </p:nvSpPr>
        <p:spPr>
          <a:xfrm>
            <a:off x="330666" y="1552120"/>
            <a:ext cx="8606790" cy="5139869"/>
          </a:xfrm>
          <a:prstGeom prst="rect">
            <a:avLst/>
          </a:prstGeom>
          <a:noFill/>
        </p:spPr>
        <p:txBody>
          <a:bodyPr wrap="square" rtlCol="0">
            <a:spAutoFit/>
          </a:bodyPr>
          <a:lstStyle/>
          <a:p>
            <a:r>
              <a:rPr lang="en-US" dirty="0"/>
              <a:t>#!/usr/bin/perl</a:t>
            </a:r>
          </a:p>
          <a:p>
            <a:r>
              <a:rPr lang="en-US" dirty="0"/>
              <a:t>use LWP::Simple;</a:t>
            </a:r>
          </a:p>
          <a:p>
            <a:endParaRPr lang="en-US" sz="1200" dirty="0"/>
          </a:p>
          <a:p>
            <a:r>
              <a:rPr lang="en-US" dirty="0"/>
              <a:t>my $cdate = `date -u -d "-5 hours" +%Y-%m-%dT%T`; $cdate =~ s/\n*$//g;</a:t>
            </a:r>
          </a:p>
          <a:p>
            <a:r>
              <a:rPr lang="en-US" dirty="0"/>
              <a:t>my $net = "TA";</a:t>
            </a:r>
          </a:p>
          <a:p>
            <a:endParaRPr lang="en-US" sz="1200" dirty="0"/>
          </a:p>
          <a:p>
            <a:r>
              <a:rPr lang="en-US" b="1" dirty="0">
                <a:solidFill>
                  <a:srgbClr val="7030A0"/>
                </a:solidFill>
              </a:rPr>
              <a:t>my $url="http://service.iris.edu/mustang/measurements/1/query?" .</a:t>
            </a:r>
          </a:p>
          <a:p>
            <a:r>
              <a:rPr lang="en-US" b="1" dirty="0">
                <a:solidFill>
                  <a:srgbClr val="7030A0"/>
                </a:solidFill>
              </a:rPr>
              <a:t>              "&amp;metric=data_latency&amp;net=$net&amp;channel=BHZ&amp;start=$cdate" .</a:t>
            </a:r>
          </a:p>
          <a:p>
            <a:r>
              <a:rPr lang="en-US" b="1" dirty="0">
                <a:solidFill>
                  <a:srgbClr val="7030A0"/>
                </a:solidFill>
              </a:rPr>
              <a:t>              "&amp;</a:t>
            </a:r>
            <a:r>
              <a:rPr lang="en-US" b="1" dirty="0" err="1">
                <a:solidFill>
                  <a:srgbClr val="7030A0"/>
                </a:solidFill>
              </a:rPr>
              <a:t>value_gt</a:t>
            </a:r>
            <a:r>
              <a:rPr lang="en-US" b="1" dirty="0">
                <a:solidFill>
                  <a:srgbClr val="7030A0"/>
                </a:solidFill>
              </a:rPr>
              <a:t>=21600&amp;format=text&amp;nodata=404";</a:t>
            </a:r>
          </a:p>
          <a:p>
            <a:endParaRPr lang="en-US" sz="1200" dirty="0"/>
          </a:p>
          <a:p>
            <a:r>
              <a:rPr lang="en-US" dirty="0"/>
              <a:t>&amp;sendmsg(get $url);</a:t>
            </a:r>
          </a:p>
          <a:p>
            <a:endParaRPr lang="en-US" sz="1200" dirty="0"/>
          </a:p>
          <a:p>
            <a:r>
              <a:rPr lang="en-US" sz="1600" dirty="0"/>
              <a:t>sub sendmsg {</a:t>
            </a:r>
          </a:p>
          <a:p>
            <a:r>
              <a:rPr lang="en-US" sz="1600" dirty="0"/>
              <a:t>    my $msg = shift;</a:t>
            </a:r>
          </a:p>
          <a:p>
            <a:r>
              <a:rPr lang="en-US" sz="1600" dirty="0"/>
              <a:t>    open ( MAIL, "|sendmail x@iris.washington.edu" );</a:t>
            </a:r>
          </a:p>
          <a:p>
            <a:r>
              <a:rPr lang="en-US" sz="1600" dirty="0"/>
              <a:t>    print MAIL "Subject: Station latency greater than 6 hours\n";</a:t>
            </a:r>
          </a:p>
          <a:p>
            <a:r>
              <a:rPr lang="en-US" sz="1600" dirty="0"/>
              <a:t>    print MAIL "From: x\@iris.washington.edu\n";</a:t>
            </a:r>
          </a:p>
          <a:p>
            <a:r>
              <a:rPr lang="en-US" sz="1600" dirty="0"/>
              <a:t>    print MAIL $msg;</a:t>
            </a:r>
          </a:p>
          <a:p>
            <a:r>
              <a:rPr lang="en-US" sz="1600" dirty="0"/>
              <a:t>    close MAIL;</a:t>
            </a:r>
          </a:p>
          <a:p>
            <a:r>
              <a:rPr lang="en-US" sz="1600" dirty="0"/>
              <a:t>}</a:t>
            </a:r>
          </a:p>
        </p:txBody>
      </p:sp>
      <p:sp>
        <p:nvSpPr>
          <p:cNvPr id="2" name="TextBox 1">
            <a:extLst>
              <a:ext uri="{FF2B5EF4-FFF2-40B4-BE49-F238E27FC236}">
                <a16:creationId xmlns:a16="http://schemas.microsoft.com/office/drawing/2014/main" id="{8F3D3994-46E0-A84D-9B28-5E62EBB68763}"/>
              </a:ext>
            </a:extLst>
          </p:cNvPr>
          <p:cNvSpPr txBox="1"/>
          <p:nvPr/>
        </p:nvSpPr>
        <p:spPr>
          <a:xfrm>
            <a:off x="330666" y="1046573"/>
            <a:ext cx="8507457" cy="369332"/>
          </a:xfrm>
          <a:prstGeom prst="rect">
            <a:avLst/>
          </a:prstGeom>
          <a:solidFill>
            <a:schemeClr val="accent1">
              <a:lumMod val="20000"/>
              <a:lumOff val="80000"/>
            </a:schemeClr>
          </a:solidFill>
          <a:ln>
            <a:solidFill>
              <a:schemeClr val="accent1"/>
            </a:solidFill>
          </a:ln>
        </p:spPr>
        <p:txBody>
          <a:bodyPr wrap="none" rtlCol="0">
            <a:spAutoFit/>
          </a:bodyPr>
          <a:lstStyle/>
          <a:p>
            <a:r>
              <a:rPr lang="en-US" i="1" dirty="0"/>
              <a:t>Retrieve recent total_latency values greater than 6 hours duration and send email </a:t>
            </a:r>
          </a:p>
        </p:txBody>
      </p:sp>
    </p:spTree>
    <p:extLst>
      <p:ext uri="{BB962C8B-B14F-4D97-AF65-F5344CB8AC3E}">
        <p14:creationId xmlns:p14="http://schemas.microsoft.com/office/powerpoint/2010/main" val="173254677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ECABB4-E6CD-2849-A28F-17F3689A6F0A}"/>
              </a:ext>
            </a:extLst>
          </p:cNvPr>
          <p:cNvSpPr txBox="1"/>
          <p:nvPr/>
        </p:nvSpPr>
        <p:spPr>
          <a:xfrm>
            <a:off x="1554480" y="91440"/>
            <a:ext cx="7509408" cy="646331"/>
          </a:xfrm>
          <a:prstGeom prst="rect">
            <a:avLst/>
          </a:prstGeom>
          <a:noFill/>
        </p:spPr>
        <p:txBody>
          <a:bodyPr wrap="square" rtlCol="0">
            <a:spAutoFit/>
          </a:bodyPr>
          <a:lstStyle/>
          <a:p>
            <a:pPr algn="r"/>
            <a:r>
              <a:rPr lang="en-US" sz="3600" dirty="0">
                <a:solidFill>
                  <a:schemeClr val="bg1"/>
                </a:solidFill>
              </a:rPr>
              <a:t>Composite PDF plots</a:t>
            </a:r>
          </a:p>
        </p:txBody>
      </p:sp>
      <p:sp>
        <p:nvSpPr>
          <p:cNvPr id="2" name="TextBox 1">
            <a:extLst>
              <a:ext uri="{FF2B5EF4-FFF2-40B4-BE49-F238E27FC236}">
                <a16:creationId xmlns:a16="http://schemas.microsoft.com/office/drawing/2014/main" id="{FD82F0D6-339F-A843-A692-0A974FE69498}"/>
              </a:ext>
            </a:extLst>
          </p:cNvPr>
          <p:cNvSpPr txBox="1"/>
          <p:nvPr/>
        </p:nvSpPr>
        <p:spPr>
          <a:xfrm>
            <a:off x="322575" y="1139411"/>
            <a:ext cx="8140391" cy="461665"/>
          </a:xfrm>
          <a:prstGeom prst="rect">
            <a:avLst/>
          </a:prstGeom>
          <a:noFill/>
        </p:spPr>
        <p:txBody>
          <a:bodyPr wrap="square" rtlCol="0">
            <a:spAutoFit/>
          </a:bodyPr>
          <a:lstStyle/>
          <a:p>
            <a:r>
              <a:rPr lang="en-US" sz="2400" dirty="0"/>
              <a:t>Combine PSDs from multiple stations into single PDF plot</a:t>
            </a:r>
          </a:p>
        </p:txBody>
      </p:sp>
      <p:sp>
        <p:nvSpPr>
          <p:cNvPr id="6" name="Rectangle 5">
            <a:extLst>
              <a:ext uri="{FF2B5EF4-FFF2-40B4-BE49-F238E27FC236}">
                <a16:creationId xmlns:a16="http://schemas.microsoft.com/office/drawing/2014/main" id="{8243FA5E-501C-8B41-869F-ECE32E0B0CC1}"/>
              </a:ext>
            </a:extLst>
          </p:cNvPr>
          <p:cNvSpPr/>
          <p:nvPr/>
        </p:nvSpPr>
        <p:spPr>
          <a:xfrm>
            <a:off x="268394" y="5760720"/>
            <a:ext cx="8621485" cy="933589"/>
          </a:xfrm>
          <a:prstGeom prst="rect">
            <a:avLst/>
          </a:prstGeom>
        </p:spPr>
        <p:txBody>
          <a:bodyPr wrap="square">
            <a:spAutoFit/>
          </a:bodyPr>
          <a:lstStyle/>
          <a:p>
            <a:r>
              <a:rPr lang="en-US" sz="1600" dirty="0">
                <a:hlinkClick r:id="rId3"/>
              </a:rPr>
              <a:t>http://service.iris.edu/mustang/noise-pdf/1/query?net=TA&amp;sta=*&amp;loc=*&amp;cha=BHZ&amp;quality=M</a:t>
            </a:r>
          </a:p>
          <a:p>
            <a:pPr>
              <a:spcBef>
                <a:spcPts val="400"/>
              </a:spcBef>
            </a:pPr>
            <a:r>
              <a:rPr lang="en-US" sz="1600" dirty="0">
                <a:hlinkClick r:id="rId3"/>
              </a:rPr>
              <a:t>&amp;starttime=2017-07-15&amp;endtime=2018-07-15&amp;format=plot&amp;plot.period.min=0.1</a:t>
            </a:r>
          </a:p>
          <a:p>
            <a:pPr>
              <a:spcBef>
                <a:spcPts val="400"/>
              </a:spcBef>
            </a:pPr>
            <a:r>
              <a:rPr lang="en-US" sz="1600" dirty="0">
                <a:hlinkClick r:id="rId3"/>
              </a:rPr>
              <a:t>&amp;plot.period.max=200&amp;plot.power.min=-225&amp;plot.power.max=-50</a:t>
            </a:r>
            <a:endParaRPr lang="en-US" sz="1600" dirty="0"/>
          </a:p>
        </p:txBody>
      </p:sp>
      <p:grpSp>
        <p:nvGrpSpPr>
          <p:cNvPr id="12" name="Group 11">
            <a:extLst>
              <a:ext uri="{FF2B5EF4-FFF2-40B4-BE49-F238E27FC236}">
                <a16:creationId xmlns:a16="http://schemas.microsoft.com/office/drawing/2014/main" id="{1EE1DF2C-EF09-6541-9D1A-78DF16BD6452}"/>
              </a:ext>
            </a:extLst>
          </p:cNvPr>
          <p:cNvGrpSpPr/>
          <p:nvPr/>
        </p:nvGrpSpPr>
        <p:grpSpPr>
          <a:xfrm>
            <a:off x="322575" y="1744744"/>
            <a:ext cx="8498851" cy="3877753"/>
            <a:chOff x="245032" y="1929161"/>
            <a:chExt cx="8498851" cy="3877753"/>
          </a:xfrm>
        </p:grpSpPr>
        <p:pic>
          <p:nvPicPr>
            <p:cNvPr id="5" name="Picture 4">
              <a:extLst>
                <a:ext uri="{FF2B5EF4-FFF2-40B4-BE49-F238E27FC236}">
                  <a16:creationId xmlns:a16="http://schemas.microsoft.com/office/drawing/2014/main" id="{5283FAC3-C83A-0843-8391-95F52C8D6329}"/>
                </a:ext>
              </a:extLst>
            </p:cNvPr>
            <p:cNvPicPr>
              <a:picLocks noChangeAspect="1"/>
            </p:cNvPicPr>
            <p:nvPr/>
          </p:nvPicPr>
          <p:blipFill>
            <a:blip r:embed="rId4"/>
            <a:stretch>
              <a:fillRect/>
            </a:stretch>
          </p:blipFill>
          <p:spPr>
            <a:xfrm>
              <a:off x="245032" y="1929161"/>
              <a:ext cx="4884529" cy="3877753"/>
            </a:xfrm>
            <a:prstGeom prst="rect">
              <a:avLst/>
            </a:prstGeom>
            <a:ln>
              <a:solidFill>
                <a:schemeClr val="tx1"/>
              </a:solidFill>
            </a:ln>
          </p:spPr>
        </p:pic>
        <p:pic>
          <p:nvPicPr>
            <p:cNvPr id="11" name="Picture 10">
              <a:extLst>
                <a:ext uri="{FF2B5EF4-FFF2-40B4-BE49-F238E27FC236}">
                  <a16:creationId xmlns:a16="http://schemas.microsoft.com/office/drawing/2014/main" id="{32CD3C0D-09A8-0F48-B49A-AD7D9ABEEEEE}"/>
                </a:ext>
              </a:extLst>
            </p:cNvPr>
            <p:cNvPicPr>
              <a:picLocks noChangeAspect="1"/>
            </p:cNvPicPr>
            <p:nvPr/>
          </p:nvPicPr>
          <p:blipFill>
            <a:blip r:embed="rId5"/>
            <a:stretch>
              <a:fillRect/>
            </a:stretch>
          </p:blipFill>
          <p:spPr>
            <a:xfrm>
              <a:off x="5397190" y="2465565"/>
              <a:ext cx="3346693" cy="2720805"/>
            </a:xfrm>
            <a:prstGeom prst="rect">
              <a:avLst/>
            </a:prstGeom>
            <a:ln>
              <a:solidFill>
                <a:schemeClr val="tx1"/>
              </a:solidFill>
            </a:ln>
          </p:spPr>
        </p:pic>
      </p:grpSp>
    </p:spTree>
    <p:extLst>
      <p:ext uri="{BB962C8B-B14F-4D97-AF65-F5344CB8AC3E}">
        <p14:creationId xmlns:p14="http://schemas.microsoft.com/office/powerpoint/2010/main" val="166327324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243FA5E-501C-8B41-869F-ECE32E0B0CC1}"/>
              </a:ext>
            </a:extLst>
          </p:cNvPr>
          <p:cNvSpPr/>
          <p:nvPr/>
        </p:nvSpPr>
        <p:spPr>
          <a:xfrm>
            <a:off x="265176" y="5760720"/>
            <a:ext cx="9021602" cy="661720"/>
          </a:xfrm>
          <a:prstGeom prst="rect">
            <a:avLst/>
          </a:prstGeom>
        </p:spPr>
        <p:txBody>
          <a:bodyPr wrap="square">
            <a:spAutoFit/>
          </a:bodyPr>
          <a:lstStyle/>
          <a:p>
            <a:r>
              <a:rPr lang="en-US" sz="1600" dirty="0">
                <a:hlinkClick r:id="rId3"/>
              </a:rPr>
              <a:t>http://service.iris.edu/mustang/noise-pdf/1/query?</a:t>
            </a:r>
            <a:r>
              <a:rPr lang="en-US" sz="1600" dirty="0">
                <a:hlinkClick r:id="rId4"/>
              </a:rPr>
              <a:t>net=TA&amp;sta=*K,*L,*M,HARP,J29N,O30N</a:t>
            </a:r>
          </a:p>
          <a:p>
            <a:pPr>
              <a:spcBef>
                <a:spcPts val="600"/>
              </a:spcBef>
            </a:pPr>
            <a:r>
              <a:rPr lang="en-US" sz="1600" dirty="0">
                <a:hlinkClick r:id="rId4"/>
              </a:rPr>
              <a:t>&amp;loc=*&amp;cha=BHZ&amp;quality=M&amp;plot.title=TA+Network+in+Alaska&amp;...</a:t>
            </a:r>
            <a:r>
              <a:rPr lang="en-US" sz="1600" dirty="0"/>
              <a:t> (truncated query)</a:t>
            </a:r>
          </a:p>
        </p:txBody>
      </p:sp>
      <p:grpSp>
        <p:nvGrpSpPr>
          <p:cNvPr id="3" name="Group 2">
            <a:extLst>
              <a:ext uri="{FF2B5EF4-FFF2-40B4-BE49-F238E27FC236}">
                <a16:creationId xmlns:a16="http://schemas.microsoft.com/office/drawing/2014/main" id="{BFE6268C-BF82-BE4E-8493-DA4DD214C114}"/>
              </a:ext>
            </a:extLst>
          </p:cNvPr>
          <p:cNvGrpSpPr/>
          <p:nvPr/>
        </p:nvGrpSpPr>
        <p:grpSpPr>
          <a:xfrm>
            <a:off x="322171" y="1746504"/>
            <a:ext cx="8499659" cy="3877056"/>
            <a:chOff x="244216" y="1929384"/>
            <a:chExt cx="8499659" cy="3877056"/>
          </a:xfrm>
        </p:grpSpPr>
        <p:pic>
          <p:nvPicPr>
            <p:cNvPr id="5" name="Picture 4">
              <a:extLst>
                <a:ext uri="{FF2B5EF4-FFF2-40B4-BE49-F238E27FC236}">
                  <a16:creationId xmlns:a16="http://schemas.microsoft.com/office/drawing/2014/main" id="{5283FAC3-C83A-0843-8391-95F52C8D6329}"/>
                </a:ext>
              </a:extLst>
            </p:cNvPr>
            <p:cNvPicPr>
              <a:picLocks/>
            </p:cNvPicPr>
            <p:nvPr/>
          </p:nvPicPr>
          <p:blipFill>
            <a:blip r:embed="rId5"/>
            <a:stretch>
              <a:fillRect/>
            </a:stretch>
          </p:blipFill>
          <p:spPr>
            <a:xfrm>
              <a:off x="244216" y="1929384"/>
              <a:ext cx="4884529" cy="3877056"/>
            </a:xfrm>
            <a:prstGeom prst="rect">
              <a:avLst/>
            </a:prstGeom>
            <a:ln>
              <a:solidFill>
                <a:schemeClr val="tx1"/>
              </a:solidFill>
            </a:ln>
          </p:spPr>
        </p:pic>
        <p:pic>
          <p:nvPicPr>
            <p:cNvPr id="11" name="Picture 10">
              <a:extLst>
                <a:ext uri="{FF2B5EF4-FFF2-40B4-BE49-F238E27FC236}">
                  <a16:creationId xmlns:a16="http://schemas.microsoft.com/office/drawing/2014/main" id="{32CD3C0D-09A8-0F48-B49A-AD7D9ABEEEEE}"/>
                </a:ext>
              </a:extLst>
            </p:cNvPr>
            <p:cNvPicPr>
              <a:picLocks noChangeAspect="1"/>
            </p:cNvPicPr>
            <p:nvPr/>
          </p:nvPicPr>
          <p:blipFill>
            <a:blip r:embed="rId6"/>
            <a:stretch>
              <a:fillRect/>
            </a:stretch>
          </p:blipFill>
          <p:spPr>
            <a:xfrm>
              <a:off x="5397198" y="2465565"/>
              <a:ext cx="3346677" cy="2720805"/>
            </a:xfrm>
            <a:prstGeom prst="rect">
              <a:avLst/>
            </a:prstGeom>
            <a:ln>
              <a:solidFill>
                <a:schemeClr val="tx1"/>
              </a:solidFill>
            </a:ln>
          </p:spPr>
        </p:pic>
      </p:grpSp>
      <p:sp>
        <p:nvSpPr>
          <p:cNvPr id="8" name="TextBox 7">
            <a:extLst>
              <a:ext uri="{FF2B5EF4-FFF2-40B4-BE49-F238E27FC236}">
                <a16:creationId xmlns:a16="http://schemas.microsoft.com/office/drawing/2014/main" id="{58700DEB-2DBF-7B4D-97E7-193B4CDEBD0F}"/>
              </a:ext>
            </a:extLst>
          </p:cNvPr>
          <p:cNvSpPr txBox="1"/>
          <p:nvPr/>
        </p:nvSpPr>
        <p:spPr>
          <a:xfrm>
            <a:off x="322575" y="1139411"/>
            <a:ext cx="8140391" cy="461665"/>
          </a:xfrm>
          <a:prstGeom prst="rect">
            <a:avLst/>
          </a:prstGeom>
          <a:noFill/>
        </p:spPr>
        <p:txBody>
          <a:bodyPr wrap="square" rtlCol="0">
            <a:spAutoFit/>
          </a:bodyPr>
          <a:lstStyle/>
          <a:p>
            <a:r>
              <a:rPr lang="en-US" sz="2400" dirty="0"/>
              <a:t>Combine PSDs from multiple stations into single PDF plot</a:t>
            </a:r>
          </a:p>
        </p:txBody>
      </p:sp>
      <p:sp>
        <p:nvSpPr>
          <p:cNvPr id="2" name="Rectangle 1">
            <a:extLst>
              <a:ext uri="{FF2B5EF4-FFF2-40B4-BE49-F238E27FC236}">
                <a16:creationId xmlns:a16="http://schemas.microsoft.com/office/drawing/2014/main" id="{C2A6891A-7850-4C46-BC9B-FB936F54405A}"/>
              </a:ext>
            </a:extLst>
          </p:cNvPr>
          <p:cNvSpPr/>
          <p:nvPr/>
        </p:nvSpPr>
        <p:spPr bwMode="auto">
          <a:xfrm>
            <a:off x="5475153" y="5760720"/>
            <a:ext cx="3017520" cy="332415"/>
          </a:xfrm>
          <a:prstGeom prst="rect">
            <a:avLst/>
          </a:prstGeom>
          <a:noFill/>
          <a:ln w="31750" cap="flat" cmpd="sng" algn="ctr">
            <a:solidFill>
              <a:srgbClr val="FF0000"/>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109" charset="0"/>
            </a:endParaRPr>
          </a:p>
        </p:txBody>
      </p:sp>
      <p:sp>
        <p:nvSpPr>
          <p:cNvPr id="10" name="TextBox 9">
            <a:extLst>
              <a:ext uri="{FF2B5EF4-FFF2-40B4-BE49-F238E27FC236}">
                <a16:creationId xmlns:a16="http://schemas.microsoft.com/office/drawing/2014/main" id="{EFFD94A2-DEE3-354C-BAA2-07243E862A5F}"/>
              </a:ext>
            </a:extLst>
          </p:cNvPr>
          <p:cNvSpPr txBox="1"/>
          <p:nvPr/>
        </p:nvSpPr>
        <p:spPr>
          <a:xfrm>
            <a:off x="1554480" y="91440"/>
            <a:ext cx="7509408" cy="646331"/>
          </a:xfrm>
          <a:prstGeom prst="rect">
            <a:avLst/>
          </a:prstGeom>
          <a:noFill/>
        </p:spPr>
        <p:txBody>
          <a:bodyPr wrap="square" rtlCol="0">
            <a:spAutoFit/>
          </a:bodyPr>
          <a:lstStyle/>
          <a:p>
            <a:pPr algn="r"/>
            <a:r>
              <a:rPr lang="en-US" sz="3600" dirty="0">
                <a:solidFill>
                  <a:schemeClr val="bg1"/>
                </a:solidFill>
              </a:rPr>
              <a:t>Composite PDF plots</a:t>
            </a:r>
          </a:p>
        </p:txBody>
      </p:sp>
    </p:spTree>
    <p:extLst>
      <p:ext uri="{BB962C8B-B14F-4D97-AF65-F5344CB8AC3E}">
        <p14:creationId xmlns:p14="http://schemas.microsoft.com/office/powerpoint/2010/main" val="392698784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7E9837-F8DF-1C49-99BE-7A14261E5666}"/>
              </a:ext>
            </a:extLst>
          </p:cNvPr>
          <p:cNvSpPr txBox="1"/>
          <p:nvPr/>
        </p:nvSpPr>
        <p:spPr>
          <a:xfrm>
            <a:off x="2194560" y="91440"/>
            <a:ext cx="6878806" cy="646331"/>
          </a:xfrm>
          <a:prstGeom prst="rect">
            <a:avLst/>
          </a:prstGeom>
          <a:noFill/>
        </p:spPr>
        <p:txBody>
          <a:bodyPr wrap="none" rtlCol="0">
            <a:spAutoFit/>
          </a:bodyPr>
          <a:lstStyle/>
          <a:p>
            <a:r>
              <a:rPr lang="en-US" sz="3600" dirty="0">
                <a:solidFill>
                  <a:schemeClr val="bg1"/>
                </a:solidFill>
              </a:rPr>
              <a:t>PDF statistics numbers available</a:t>
            </a:r>
          </a:p>
        </p:txBody>
      </p:sp>
      <p:sp>
        <p:nvSpPr>
          <p:cNvPr id="3" name="TextBox 2">
            <a:extLst>
              <a:ext uri="{FF2B5EF4-FFF2-40B4-BE49-F238E27FC236}">
                <a16:creationId xmlns:a16="http://schemas.microsoft.com/office/drawing/2014/main" id="{38A7F48E-BFDC-3846-90F5-9DB957F7CDA3}"/>
              </a:ext>
            </a:extLst>
          </p:cNvPr>
          <p:cNvSpPr txBox="1"/>
          <p:nvPr/>
        </p:nvSpPr>
        <p:spPr>
          <a:xfrm>
            <a:off x="5996809" y="1816390"/>
            <a:ext cx="1971374" cy="2949525"/>
          </a:xfrm>
          <a:prstGeom prst="rect">
            <a:avLst/>
          </a:prstGeom>
          <a:noFill/>
          <a:ln w="25400">
            <a:solidFill>
              <a:srgbClr val="7030A0"/>
            </a:solidFill>
          </a:ln>
        </p:spPr>
        <p:txBody>
          <a:bodyPr wrap="none" lIns="182880" rtlCol="0">
            <a:spAutoFit/>
          </a:bodyPr>
          <a:lstStyle/>
          <a:p>
            <a:pPr>
              <a:spcBef>
                <a:spcPts val="1000"/>
              </a:spcBef>
            </a:pPr>
            <a:r>
              <a:rPr lang="en-US" sz="2400" dirty="0"/>
              <a:t>Minimum</a:t>
            </a:r>
          </a:p>
          <a:p>
            <a:pPr>
              <a:spcBef>
                <a:spcPts val="1000"/>
              </a:spcBef>
            </a:pPr>
            <a:r>
              <a:rPr lang="en-US" sz="2400" dirty="0"/>
              <a:t>Maximum</a:t>
            </a:r>
          </a:p>
          <a:p>
            <a:pPr>
              <a:spcBef>
                <a:spcPts val="1000"/>
              </a:spcBef>
            </a:pPr>
            <a:r>
              <a:rPr lang="en-US" sz="2400" dirty="0"/>
              <a:t>Mode</a:t>
            </a:r>
          </a:p>
          <a:p>
            <a:pPr>
              <a:spcBef>
                <a:spcPts val="1000"/>
              </a:spcBef>
            </a:pPr>
            <a:r>
              <a:rPr lang="en-US" sz="2400" dirty="0"/>
              <a:t>Mean</a:t>
            </a:r>
          </a:p>
          <a:p>
            <a:pPr>
              <a:spcBef>
                <a:spcPts val="1000"/>
              </a:spcBef>
            </a:pPr>
            <a:r>
              <a:rPr lang="en-US" sz="2400" dirty="0"/>
              <a:t>Median</a:t>
            </a:r>
          </a:p>
          <a:p>
            <a:pPr>
              <a:spcBef>
                <a:spcPts val="1000"/>
              </a:spcBef>
            </a:pPr>
            <a:r>
              <a:rPr lang="en-US" sz="2400" dirty="0"/>
              <a:t>Percentiles  </a:t>
            </a:r>
          </a:p>
        </p:txBody>
      </p:sp>
      <p:pic>
        <p:nvPicPr>
          <p:cNvPr id="14" name="Picture 13">
            <a:extLst>
              <a:ext uri="{FF2B5EF4-FFF2-40B4-BE49-F238E27FC236}">
                <a16:creationId xmlns:a16="http://schemas.microsoft.com/office/drawing/2014/main" id="{CD23F1E5-25C5-0541-A1A8-7BB893C83EAE}"/>
              </a:ext>
            </a:extLst>
          </p:cNvPr>
          <p:cNvPicPr>
            <a:picLocks noChangeAspect="1"/>
          </p:cNvPicPr>
          <p:nvPr/>
        </p:nvPicPr>
        <p:blipFill>
          <a:blip r:embed="rId3"/>
          <a:stretch>
            <a:fillRect/>
          </a:stretch>
        </p:blipFill>
        <p:spPr>
          <a:xfrm>
            <a:off x="652504" y="1517756"/>
            <a:ext cx="4849986" cy="3546794"/>
          </a:xfrm>
          <a:prstGeom prst="rect">
            <a:avLst/>
          </a:prstGeom>
          <a:ln>
            <a:solidFill>
              <a:schemeClr val="tx2"/>
            </a:solidFill>
          </a:ln>
        </p:spPr>
      </p:pic>
      <p:sp>
        <p:nvSpPr>
          <p:cNvPr id="16" name="TextBox 15">
            <a:extLst>
              <a:ext uri="{FF2B5EF4-FFF2-40B4-BE49-F238E27FC236}">
                <a16:creationId xmlns:a16="http://schemas.microsoft.com/office/drawing/2014/main" id="{1B3544D9-9B32-234A-85A7-7E4066F13189}"/>
              </a:ext>
            </a:extLst>
          </p:cNvPr>
          <p:cNvSpPr txBox="1"/>
          <p:nvPr/>
        </p:nvSpPr>
        <p:spPr>
          <a:xfrm>
            <a:off x="652504" y="5303520"/>
            <a:ext cx="6471643" cy="959237"/>
          </a:xfrm>
          <a:prstGeom prst="rect">
            <a:avLst/>
          </a:prstGeom>
          <a:noFill/>
        </p:spPr>
        <p:txBody>
          <a:bodyPr wrap="none" rtlCol="0">
            <a:spAutoFit/>
          </a:bodyPr>
          <a:lstStyle/>
          <a:p>
            <a:pPr marL="342900" indent="-342900">
              <a:buFont typeface="Wingdings" pitchFamily="2" charset="2"/>
              <a:buChar char="Ø"/>
            </a:pPr>
            <a:r>
              <a:rPr lang="en-US" sz="2400" dirty="0"/>
              <a:t>Create noise models for station comparison</a:t>
            </a:r>
          </a:p>
          <a:p>
            <a:pPr marL="342900" indent="-342900">
              <a:spcBef>
                <a:spcPts val="1000"/>
              </a:spcBef>
              <a:buFont typeface="Wingdings" pitchFamily="2" charset="2"/>
              <a:buChar char="Ø"/>
            </a:pPr>
            <a:r>
              <a:rPr lang="en-US" sz="2400" dirty="0"/>
              <a:t>Use in other custom analyses</a:t>
            </a:r>
          </a:p>
        </p:txBody>
      </p:sp>
    </p:spTree>
    <p:extLst>
      <p:ext uri="{BB962C8B-B14F-4D97-AF65-F5344CB8AC3E}">
        <p14:creationId xmlns:p14="http://schemas.microsoft.com/office/powerpoint/2010/main" val="74047756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91C4B5-CD51-9346-B09B-CF1071966B7C}"/>
              </a:ext>
            </a:extLst>
          </p:cNvPr>
          <p:cNvPicPr>
            <a:picLocks noChangeAspect="1"/>
          </p:cNvPicPr>
          <p:nvPr/>
        </p:nvPicPr>
        <p:blipFill rotWithShape="1">
          <a:blip r:embed="rId2"/>
          <a:srcRect t="1" b="35233"/>
          <a:stretch/>
        </p:blipFill>
        <p:spPr>
          <a:xfrm>
            <a:off x="832104" y="2204294"/>
            <a:ext cx="4809744" cy="4653706"/>
          </a:xfrm>
          <a:prstGeom prst="rect">
            <a:avLst/>
          </a:prstGeom>
        </p:spPr>
      </p:pic>
      <p:sp>
        <p:nvSpPr>
          <p:cNvPr id="5" name="TextBox 4">
            <a:extLst>
              <a:ext uri="{FF2B5EF4-FFF2-40B4-BE49-F238E27FC236}">
                <a16:creationId xmlns:a16="http://schemas.microsoft.com/office/drawing/2014/main" id="{CEEE8BC7-44AE-8E4B-9D78-0E5613BBCB2F}"/>
              </a:ext>
            </a:extLst>
          </p:cNvPr>
          <p:cNvSpPr txBox="1"/>
          <p:nvPr/>
        </p:nvSpPr>
        <p:spPr>
          <a:xfrm>
            <a:off x="383458" y="1091043"/>
            <a:ext cx="8515665" cy="1015663"/>
          </a:xfrm>
          <a:prstGeom prst="rect">
            <a:avLst/>
          </a:prstGeom>
          <a:noFill/>
        </p:spPr>
        <p:txBody>
          <a:bodyPr wrap="none" rtlCol="0">
            <a:spAutoFit/>
          </a:bodyPr>
          <a:lstStyle/>
          <a:p>
            <a:r>
              <a:rPr lang="en-US" sz="2000" dirty="0">
                <a:hlinkClick r:id="rId3"/>
              </a:rPr>
              <a:t>http://service.iris.edu/mustang/noise-pdf/1/query?target=TA.109C..BHZ.M</a:t>
            </a:r>
          </a:p>
          <a:p>
            <a:r>
              <a:rPr lang="en-US" sz="2000" dirty="0">
                <a:hlinkClick r:id="rId3"/>
              </a:rPr>
              <a:t>&amp;starttime=2017-07-01&amp;endtime=2018-07-01</a:t>
            </a:r>
          </a:p>
          <a:p>
            <a:r>
              <a:rPr lang="en-US" sz="2000" dirty="0">
                <a:hlinkClick r:id="rId3"/>
              </a:rPr>
              <a:t>&amp;format=noiseprofile_text&amp;noiseprofile.type=min,max,mode,median,5,95</a:t>
            </a:r>
            <a:endParaRPr lang="en-US" sz="2000" dirty="0"/>
          </a:p>
        </p:txBody>
      </p:sp>
      <p:sp>
        <p:nvSpPr>
          <p:cNvPr id="8" name="TextBox 7">
            <a:extLst>
              <a:ext uri="{FF2B5EF4-FFF2-40B4-BE49-F238E27FC236}">
                <a16:creationId xmlns:a16="http://schemas.microsoft.com/office/drawing/2014/main" id="{8B50586D-AC1B-0847-84D8-CF7C2BEDB774}"/>
              </a:ext>
            </a:extLst>
          </p:cNvPr>
          <p:cNvSpPr txBox="1"/>
          <p:nvPr/>
        </p:nvSpPr>
        <p:spPr>
          <a:xfrm>
            <a:off x="5987845" y="3056384"/>
            <a:ext cx="1971374" cy="2949525"/>
          </a:xfrm>
          <a:prstGeom prst="rect">
            <a:avLst/>
          </a:prstGeom>
          <a:noFill/>
          <a:ln w="25400">
            <a:solidFill>
              <a:srgbClr val="7030A0"/>
            </a:solidFill>
          </a:ln>
        </p:spPr>
        <p:txBody>
          <a:bodyPr wrap="none" lIns="182880" rtlCol="0">
            <a:spAutoFit/>
          </a:bodyPr>
          <a:lstStyle/>
          <a:p>
            <a:pPr>
              <a:spcBef>
                <a:spcPts val="1000"/>
              </a:spcBef>
            </a:pPr>
            <a:r>
              <a:rPr lang="en-US" sz="2400" dirty="0"/>
              <a:t>Minimum</a:t>
            </a:r>
          </a:p>
          <a:p>
            <a:pPr>
              <a:spcBef>
                <a:spcPts val="1000"/>
              </a:spcBef>
            </a:pPr>
            <a:r>
              <a:rPr lang="en-US" sz="2400" dirty="0"/>
              <a:t>Maximum</a:t>
            </a:r>
          </a:p>
          <a:p>
            <a:pPr>
              <a:spcBef>
                <a:spcPts val="1000"/>
              </a:spcBef>
            </a:pPr>
            <a:r>
              <a:rPr lang="en-US" sz="2400" dirty="0"/>
              <a:t>Mode</a:t>
            </a:r>
          </a:p>
          <a:p>
            <a:pPr>
              <a:spcBef>
                <a:spcPts val="1000"/>
              </a:spcBef>
            </a:pPr>
            <a:r>
              <a:rPr lang="en-US" sz="2400" dirty="0"/>
              <a:t>Mean</a:t>
            </a:r>
          </a:p>
          <a:p>
            <a:pPr>
              <a:spcBef>
                <a:spcPts val="1000"/>
              </a:spcBef>
            </a:pPr>
            <a:r>
              <a:rPr lang="en-US" sz="2400" dirty="0"/>
              <a:t>Median</a:t>
            </a:r>
          </a:p>
          <a:p>
            <a:pPr>
              <a:spcBef>
                <a:spcPts val="1000"/>
              </a:spcBef>
            </a:pPr>
            <a:r>
              <a:rPr lang="en-US" sz="2400" dirty="0"/>
              <a:t>Percentiles  </a:t>
            </a:r>
          </a:p>
        </p:txBody>
      </p:sp>
      <p:sp>
        <p:nvSpPr>
          <p:cNvPr id="9" name="TextBox 8">
            <a:extLst>
              <a:ext uri="{FF2B5EF4-FFF2-40B4-BE49-F238E27FC236}">
                <a16:creationId xmlns:a16="http://schemas.microsoft.com/office/drawing/2014/main" id="{65A52596-E7CB-E94C-A3C3-E64DB9C5F567}"/>
              </a:ext>
            </a:extLst>
          </p:cNvPr>
          <p:cNvSpPr txBox="1"/>
          <p:nvPr/>
        </p:nvSpPr>
        <p:spPr>
          <a:xfrm>
            <a:off x="2194560" y="91440"/>
            <a:ext cx="6878806" cy="646331"/>
          </a:xfrm>
          <a:prstGeom prst="rect">
            <a:avLst/>
          </a:prstGeom>
          <a:noFill/>
        </p:spPr>
        <p:txBody>
          <a:bodyPr wrap="none" rtlCol="0">
            <a:spAutoFit/>
          </a:bodyPr>
          <a:lstStyle/>
          <a:p>
            <a:r>
              <a:rPr lang="en-US" sz="3600" dirty="0">
                <a:solidFill>
                  <a:schemeClr val="bg1"/>
                </a:solidFill>
              </a:rPr>
              <a:t>PDF statistics numbers available</a:t>
            </a:r>
          </a:p>
        </p:txBody>
      </p:sp>
    </p:spTree>
    <p:extLst>
      <p:ext uri="{BB962C8B-B14F-4D97-AF65-F5344CB8AC3E}">
        <p14:creationId xmlns:p14="http://schemas.microsoft.com/office/powerpoint/2010/main" val="263292341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91C4B5-CD51-9346-B09B-CF1071966B7C}"/>
              </a:ext>
            </a:extLst>
          </p:cNvPr>
          <p:cNvPicPr>
            <a:picLocks noChangeAspect="1"/>
          </p:cNvPicPr>
          <p:nvPr/>
        </p:nvPicPr>
        <p:blipFill rotWithShape="1">
          <a:blip r:embed="rId2"/>
          <a:srcRect t="1" b="35233"/>
          <a:stretch/>
        </p:blipFill>
        <p:spPr>
          <a:xfrm>
            <a:off x="832104" y="2204294"/>
            <a:ext cx="4809744" cy="4653706"/>
          </a:xfrm>
          <a:prstGeom prst="rect">
            <a:avLst/>
          </a:prstGeom>
        </p:spPr>
      </p:pic>
      <p:sp>
        <p:nvSpPr>
          <p:cNvPr id="5" name="TextBox 4">
            <a:extLst>
              <a:ext uri="{FF2B5EF4-FFF2-40B4-BE49-F238E27FC236}">
                <a16:creationId xmlns:a16="http://schemas.microsoft.com/office/drawing/2014/main" id="{CEEE8BC7-44AE-8E4B-9D78-0E5613BBCB2F}"/>
              </a:ext>
            </a:extLst>
          </p:cNvPr>
          <p:cNvSpPr txBox="1"/>
          <p:nvPr/>
        </p:nvSpPr>
        <p:spPr>
          <a:xfrm>
            <a:off x="383458" y="1091043"/>
            <a:ext cx="8515665" cy="1015663"/>
          </a:xfrm>
          <a:prstGeom prst="rect">
            <a:avLst/>
          </a:prstGeom>
          <a:noFill/>
        </p:spPr>
        <p:txBody>
          <a:bodyPr wrap="none" rtlCol="0">
            <a:spAutoFit/>
          </a:bodyPr>
          <a:lstStyle/>
          <a:p>
            <a:r>
              <a:rPr lang="en-US" sz="2000" dirty="0">
                <a:hlinkClick r:id="rId3"/>
              </a:rPr>
              <a:t>http://service.iris.edu/mustang/noise-pdf/1/query?target=TA.109C..BHZ.M</a:t>
            </a:r>
          </a:p>
          <a:p>
            <a:r>
              <a:rPr lang="en-US" sz="2000" dirty="0">
                <a:hlinkClick r:id="rId3"/>
              </a:rPr>
              <a:t>&amp;starttime=2017-07-01&amp;endtime=2018-07-01</a:t>
            </a:r>
          </a:p>
          <a:p>
            <a:r>
              <a:rPr lang="en-US" sz="2000" dirty="0">
                <a:hlinkClick r:id="rId3"/>
              </a:rPr>
              <a:t>&amp;format=noiseprofile_text&amp;noiseprofile.type=min,max,mode,median,5,95</a:t>
            </a:r>
            <a:endParaRPr lang="en-US" sz="2000" dirty="0"/>
          </a:p>
        </p:txBody>
      </p:sp>
      <p:sp>
        <p:nvSpPr>
          <p:cNvPr id="6" name="Rectangle 5">
            <a:extLst>
              <a:ext uri="{FF2B5EF4-FFF2-40B4-BE49-F238E27FC236}">
                <a16:creationId xmlns:a16="http://schemas.microsoft.com/office/drawing/2014/main" id="{5AB7EAA3-FD27-D441-A37E-5CFEF6B7F168}"/>
              </a:ext>
            </a:extLst>
          </p:cNvPr>
          <p:cNvSpPr/>
          <p:nvPr/>
        </p:nvSpPr>
        <p:spPr bwMode="auto">
          <a:xfrm>
            <a:off x="383458" y="1737360"/>
            <a:ext cx="3031263" cy="332415"/>
          </a:xfrm>
          <a:prstGeom prst="rect">
            <a:avLst/>
          </a:prstGeom>
          <a:noFill/>
          <a:ln w="31750" cap="flat" cmpd="sng" algn="ctr">
            <a:solidFill>
              <a:srgbClr val="FF0000"/>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109" charset="0"/>
            </a:endParaRPr>
          </a:p>
        </p:txBody>
      </p:sp>
      <p:sp>
        <p:nvSpPr>
          <p:cNvPr id="9" name="TextBox 8">
            <a:extLst>
              <a:ext uri="{FF2B5EF4-FFF2-40B4-BE49-F238E27FC236}">
                <a16:creationId xmlns:a16="http://schemas.microsoft.com/office/drawing/2014/main" id="{474AEC30-9D0B-AF45-9FC2-50508E6D62BC}"/>
              </a:ext>
            </a:extLst>
          </p:cNvPr>
          <p:cNvSpPr txBox="1"/>
          <p:nvPr/>
        </p:nvSpPr>
        <p:spPr>
          <a:xfrm>
            <a:off x="5987845" y="3056384"/>
            <a:ext cx="1971374" cy="2949525"/>
          </a:xfrm>
          <a:prstGeom prst="rect">
            <a:avLst/>
          </a:prstGeom>
          <a:noFill/>
          <a:ln w="25400">
            <a:solidFill>
              <a:srgbClr val="7030A0"/>
            </a:solidFill>
          </a:ln>
        </p:spPr>
        <p:txBody>
          <a:bodyPr wrap="none" lIns="182880" rtlCol="0">
            <a:spAutoFit/>
          </a:bodyPr>
          <a:lstStyle/>
          <a:p>
            <a:pPr>
              <a:spcBef>
                <a:spcPts val="1000"/>
              </a:spcBef>
            </a:pPr>
            <a:r>
              <a:rPr lang="en-US" sz="2400" dirty="0"/>
              <a:t>Minimum</a:t>
            </a:r>
          </a:p>
          <a:p>
            <a:pPr>
              <a:spcBef>
                <a:spcPts val="1000"/>
              </a:spcBef>
            </a:pPr>
            <a:r>
              <a:rPr lang="en-US" sz="2400" dirty="0"/>
              <a:t>Maximum</a:t>
            </a:r>
          </a:p>
          <a:p>
            <a:pPr>
              <a:spcBef>
                <a:spcPts val="1000"/>
              </a:spcBef>
            </a:pPr>
            <a:r>
              <a:rPr lang="en-US" sz="2400" dirty="0"/>
              <a:t>Mode</a:t>
            </a:r>
          </a:p>
          <a:p>
            <a:pPr>
              <a:spcBef>
                <a:spcPts val="1000"/>
              </a:spcBef>
            </a:pPr>
            <a:r>
              <a:rPr lang="en-US" sz="2400" dirty="0"/>
              <a:t>Mean</a:t>
            </a:r>
          </a:p>
          <a:p>
            <a:pPr>
              <a:spcBef>
                <a:spcPts val="1000"/>
              </a:spcBef>
            </a:pPr>
            <a:r>
              <a:rPr lang="en-US" sz="2400" dirty="0"/>
              <a:t>Median</a:t>
            </a:r>
          </a:p>
          <a:p>
            <a:pPr>
              <a:spcBef>
                <a:spcPts val="1000"/>
              </a:spcBef>
            </a:pPr>
            <a:r>
              <a:rPr lang="en-US" sz="2400" dirty="0"/>
              <a:t>Percentiles  </a:t>
            </a:r>
          </a:p>
        </p:txBody>
      </p:sp>
      <p:sp>
        <p:nvSpPr>
          <p:cNvPr id="10" name="TextBox 9">
            <a:extLst>
              <a:ext uri="{FF2B5EF4-FFF2-40B4-BE49-F238E27FC236}">
                <a16:creationId xmlns:a16="http://schemas.microsoft.com/office/drawing/2014/main" id="{99B6B7A7-DC85-7E41-BDC3-52CA48851268}"/>
              </a:ext>
            </a:extLst>
          </p:cNvPr>
          <p:cNvSpPr txBox="1"/>
          <p:nvPr/>
        </p:nvSpPr>
        <p:spPr>
          <a:xfrm>
            <a:off x="2194560" y="91440"/>
            <a:ext cx="6878806" cy="646331"/>
          </a:xfrm>
          <a:prstGeom prst="rect">
            <a:avLst/>
          </a:prstGeom>
          <a:noFill/>
        </p:spPr>
        <p:txBody>
          <a:bodyPr wrap="none" rtlCol="0">
            <a:spAutoFit/>
          </a:bodyPr>
          <a:lstStyle/>
          <a:p>
            <a:r>
              <a:rPr lang="en-US" sz="3600" dirty="0">
                <a:solidFill>
                  <a:schemeClr val="bg1"/>
                </a:solidFill>
              </a:rPr>
              <a:t>PDF statistics numbers available</a:t>
            </a:r>
          </a:p>
        </p:txBody>
      </p:sp>
    </p:spTree>
    <p:extLst>
      <p:ext uri="{BB962C8B-B14F-4D97-AF65-F5344CB8AC3E}">
        <p14:creationId xmlns:p14="http://schemas.microsoft.com/office/powerpoint/2010/main" val="72702961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91C4B5-CD51-9346-B09B-CF1071966B7C}"/>
              </a:ext>
            </a:extLst>
          </p:cNvPr>
          <p:cNvPicPr>
            <a:picLocks noChangeAspect="1"/>
          </p:cNvPicPr>
          <p:nvPr/>
        </p:nvPicPr>
        <p:blipFill rotWithShape="1">
          <a:blip r:embed="rId2"/>
          <a:srcRect t="1" b="35233"/>
          <a:stretch/>
        </p:blipFill>
        <p:spPr>
          <a:xfrm>
            <a:off x="832104" y="2204294"/>
            <a:ext cx="4809744" cy="4653706"/>
          </a:xfrm>
          <a:prstGeom prst="rect">
            <a:avLst/>
          </a:prstGeom>
        </p:spPr>
      </p:pic>
      <p:sp>
        <p:nvSpPr>
          <p:cNvPr id="5" name="TextBox 4">
            <a:extLst>
              <a:ext uri="{FF2B5EF4-FFF2-40B4-BE49-F238E27FC236}">
                <a16:creationId xmlns:a16="http://schemas.microsoft.com/office/drawing/2014/main" id="{CEEE8BC7-44AE-8E4B-9D78-0E5613BBCB2F}"/>
              </a:ext>
            </a:extLst>
          </p:cNvPr>
          <p:cNvSpPr txBox="1"/>
          <p:nvPr/>
        </p:nvSpPr>
        <p:spPr>
          <a:xfrm>
            <a:off x="383458" y="1091043"/>
            <a:ext cx="8515665" cy="1015663"/>
          </a:xfrm>
          <a:prstGeom prst="rect">
            <a:avLst/>
          </a:prstGeom>
          <a:noFill/>
        </p:spPr>
        <p:txBody>
          <a:bodyPr wrap="none" rtlCol="0">
            <a:spAutoFit/>
          </a:bodyPr>
          <a:lstStyle/>
          <a:p>
            <a:r>
              <a:rPr lang="en-US" sz="2000" dirty="0">
                <a:hlinkClick r:id="rId3"/>
              </a:rPr>
              <a:t>http://service.iris.edu/mustang/noise-pdf/1/query?target=TA.109C..BHZ.M</a:t>
            </a:r>
          </a:p>
          <a:p>
            <a:r>
              <a:rPr lang="en-US" sz="2000" dirty="0">
                <a:hlinkClick r:id="rId3"/>
              </a:rPr>
              <a:t>&amp;starttime=2017-07-01&amp;endtime=2018-07-01</a:t>
            </a:r>
          </a:p>
          <a:p>
            <a:r>
              <a:rPr lang="en-US" sz="2000" dirty="0">
                <a:hlinkClick r:id="rId3"/>
              </a:rPr>
              <a:t>&amp;format=noiseprofile_text&amp;noiseprofile.type=min,max,mode,median,5,95</a:t>
            </a:r>
            <a:endParaRPr lang="en-US" sz="2000" dirty="0"/>
          </a:p>
        </p:txBody>
      </p:sp>
      <p:sp>
        <p:nvSpPr>
          <p:cNvPr id="6" name="Rectangle 5">
            <a:extLst>
              <a:ext uri="{FF2B5EF4-FFF2-40B4-BE49-F238E27FC236}">
                <a16:creationId xmlns:a16="http://schemas.microsoft.com/office/drawing/2014/main" id="{5AB7EAA3-FD27-D441-A37E-5CFEF6B7F168}"/>
              </a:ext>
            </a:extLst>
          </p:cNvPr>
          <p:cNvSpPr/>
          <p:nvPr/>
        </p:nvSpPr>
        <p:spPr bwMode="auto">
          <a:xfrm>
            <a:off x="3342968" y="1737360"/>
            <a:ext cx="5397909" cy="332415"/>
          </a:xfrm>
          <a:prstGeom prst="rect">
            <a:avLst/>
          </a:prstGeom>
          <a:noFill/>
          <a:ln w="31750" cap="flat" cmpd="sng" algn="ctr">
            <a:solidFill>
              <a:srgbClr val="FF0000"/>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109" charset="0"/>
            </a:endParaRPr>
          </a:p>
        </p:txBody>
      </p:sp>
      <p:sp>
        <p:nvSpPr>
          <p:cNvPr id="8" name="TextBox 7">
            <a:extLst>
              <a:ext uri="{FF2B5EF4-FFF2-40B4-BE49-F238E27FC236}">
                <a16:creationId xmlns:a16="http://schemas.microsoft.com/office/drawing/2014/main" id="{E928A113-EF0F-B543-9255-9E4DE150A485}"/>
              </a:ext>
            </a:extLst>
          </p:cNvPr>
          <p:cNvSpPr txBox="1"/>
          <p:nvPr/>
        </p:nvSpPr>
        <p:spPr>
          <a:xfrm>
            <a:off x="5987845" y="3056384"/>
            <a:ext cx="1971374" cy="2949525"/>
          </a:xfrm>
          <a:prstGeom prst="rect">
            <a:avLst/>
          </a:prstGeom>
          <a:noFill/>
          <a:ln w="25400">
            <a:solidFill>
              <a:srgbClr val="7030A0"/>
            </a:solidFill>
          </a:ln>
        </p:spPr>
        <p:txBody>
          <a:bodyPr wrap="none" lIns="182880" rtlCol="0">
            <a:spAutoFit/>
          </a:bodyPr>
          <a:lstStyle/>
          <a:p>
            <a:pPr>
              <a:spcBef>
                <a:spcPts val="1000"/>
              </a:spcBef>
            </a:pPr>
            <a:r>
              <a:rPr lang="en-US" sz="2400" dirty="0"/>
              <a:t>Minimum</a:t>
            </a:r>
          </a:p>
          <a:p>
            <a:pPr>
              <a:spcBef>
                <a:spcPts val="1000"/>
              </a:spcBef>
            </a:pPr>
            <a:r>
              <a:rPr lang="en-US" sz="2400" dirty="0"/>
              <a:t>Maximum</a:t>
            </a:r>
          </a:p>
          <a:p>
            <a:pPr>
              <a:spcBef>
                <a:spcPts val="1000"/>
              </a:spcBef>
            </a:pPr>
            <a:r>
              <a:rPr lang="en-US" sz="2400" dirty="0"/>
              <a:t>Mode</a:t>
            </a:r>
          </a:p>
          <a:p>
            <a:pPr>
              <a:spcBef>
                <a:spcPts val="1000"/>
              </a:spcBef>
            </a:pPr>
            <a:r>
              <a:rPr lang="en-US" sz="2400" dirty="0"/>
              <a:t>Mean</a:t>
            </a:r>
          </a:p>
          <a:p>
            <a:pPr>
              <a:spcBef>
                <a:spcPts val="1000"/>
              </a:spcBef>
            </a:pPr>
            <a:r>
              <a:rPr lang="en-US" sz="2400" dirty="0"/>
              <a:t>Median</a:t>
            </a:r>
          </a:p>
          <a:p>
            <a:pPr>
              <a:spcBef>
                <a:spcPts val="1000"/>
              </a:spcBef>
            </a:pPr>
            <a:r>
              <a:rPr lang="en-US" sz="2400" dirty="0"/>
              <a:t>Percentiles  </a:t>
            </a:r>
          </a:p>
        </p:txBody>
      </p:sp>
      <p:sp>
        <p:nvSpPr>
          <p:cNvPr id="10" name="TextBox 9">
            <a:extLst>
              <a:ext uri="{FF2B5EF4-FFF2-40B4-BE49-F238E27FC236}">
                <a16:creationId xmlns:a16="http://schemas.microsoft.com/office/drawing/2014/main" id="{63F5EB9F-C905-5242-B34A-1DC871591487}"/>
              </a:ext>
            </a:extLst>
          </p:cNvPr>
          <p:cNvSpPr txBox="1"/>
          <p:nvPr/>
        </p:nvSpPr>
        <p:spPr>
          <a:xfrm>
            <a:off x="2194560" y="91440"/>
            <a:ext cx="6878806" cy="646331"/>
          </a:xfrm>
          <a:prstGeom prst="rect">
            <a:avLst/>
          </a:prstGeom>
          <a:noFill/>
        </p:spPr>
        <p:txBody>
          <a:bodyPr wrap="none" rtlCol="0">
            <a:spAutoFit/>
          </a:bodyPr>
          <a:lstStyle/>
          <a:p>
            <a:r>
              <a:rPr lang="en-US" sz="3600" dirty="0">
                <a:solidFill>
                  <a:schemeClr val="bg1"/>
                </a:solidFill>
              </a:rPr>
              <a:t>PDF statistics numbers available</a:t>
            </a:r>
          </a:p>
        </p:txBody>
      </p:sp>
    </p:spTree>
    <p:extLst>
      <p:ext uri="{BB962C8B-B14F-4D97-AF65-F5344CB8AC3E}">
        <p14:creationId xmlns:p14="http://schemas.microsoft.com/office/powerpoint/2010/main" val="315601987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EE8BC7-44AE-8E4B-9D78-0E5613BBCB2F}"/>
              </a:ext>
            </a:extLst>
          </p:cNvPr>
          <p:cNvSpPr txBox="1"/>
          <p:nvPr/>
        </p:nvSpPr>
        <p:spPr>
          <a:xfrm>
            <a:off x="383458" y="1091043"/>
            <a:ext cx="8086060" cy="707886"/>
          </a:xfrm>
          <a:prstGeom prst="rect">
            <a:avLst/>
          </a:prstGeom>
          <a:noFill/>
        </p:spPr>
        <p:txBody>
          <a:bodyPr wrap="none" rtlCol="0">
            <a:spAutoFit/>
          </a:bodyPr>
          <a:lstStyle/>
          <a:p>
            <a:r>
              <a:rPr lang="en-US" sz="2000" dirty="0">
                <a:hlinkClick r:id="rId2"/>
              </a:rPr>
              <a:t>http://service.iris.edu/mustang/noise-pdf/1/query?target=TA.*.*.BHZ.M</a:t>
            </a:r>
          </a:p>
          <a:p>
            <a:r>
              <a:rPr lang="en-US" sz="2000" dirty="0">
                <a:hlinkClick r:id="rId2"/>
              </a:rPr>
              <a:t>&amp;format=noiseprofile_csvpipe&amp;noiseprofile.type=mode</a:t>
            </a:r>
            <a:endParaRPr lang="en-US" sz="2000" dirty="0"/>
          </a:p>
        </p:txBody>
      </p:sp>
      <p:sp>
        <p:nvSpPr>
          <p:cNvPr id="10" name="TextBox 9">
            <a:extLst>
              <a:ext uri="{FF2B5EF4-FFF2-40B4-BE49-F238E27FC236}">
                <a16:creationId xmlns:a16="http://schemas.microsoft.com/office/drawing/2014/main" id="{63F5EB9F-C905-5242-B34A-1DC871591487}"/>
              </a:ext>
            </a:extLst>
          </p:cNvPr>
          <p:cNvSpPr txBox="1"/>
          <p:nvPr/>
        </p:nvSpPr>
        <p:spPr>
          <a:xfrm>
            <a:off x="2194560" y="91440"/>
            <a:ext cx="6878806" cy="646331"/>
          </a:xfrm>
          <a:prstGeom prst="rect">
            <a:avLst/>
          </a:prstGeom>
          <a:noFill/>
        </p:spPr>
        <p:txBody>
          <a:bodyPr wrap="none" rtlCol="0">
            <a:spAutoFit/>
          </a:bodyPr>
          <a:lstStyle/>
          <a:p>
            <a:r>
              <a:rPr lang="en-US" sz="3600" dirty="0">
                <a:solidFill>
                  <a:schemeClr val="bg1"/>
                </a:solidFill>
              </a:rPr>
              <a:t>PDF statistics numbers available</a:t>
            </a:r>
          </a:p>
        </p:txBody>
      </p:sp>
      <p:pic>
        <p:nvPicPr>
          <p:cNvPr id="3" name="Picture 2">
            <a:extLst>
              <a:ext uri="{FF2B5EF4-FFF2-40B4-BE49-F238E27FC236}">
                <a16:creationId xmlns:a16="http://schemas.microsoft.com/office/drawing/2014/main" id="{F7EB3544-3110-884B-B5B9-2A23D43FF976}"/>
              </a:ext>
            </a:extLst>
          </p:cNvPr>
          <p:cNvPicPr>
            <a:picLocks noChangeAspect="1"/>
          </p:cNvPicPr>
          <p:nvPr/>
        </p:nvPicPr>
        <p:blipFill>
          <a:blip r:embed="rId3"/>
          <a:stretch>
            <a:fillRect/>
          </a:stretch>
        </p:blipFill>
        <p:spPr>
          <a:xfrm>
            <a:off x="312148" y="2210415"/>
            <a:ext cx="8519705" cy="2834640"/>
          </a:xfrm>
          <a:prstGeom prst="rect">
            <a:avLst/>
          </a:prstGeom>
        </p:spPr>
      </p:pic>
      <p:sp>
        <p:nvSpPr>
          <p:cNvPr id="4" name="TextBox 3">
            <a:extLst>
              <a:ext uri="{FF2B5EF4-FFF2-40B4-BE49-F238E27FC236}">
                <a16:creationId xmlns:a16="http://schemas.microsoft.com/office/drawing/2014/main" id="{155F528D-74F7-4545-A4E4-9ED94AA72A03}"/>
              </a:ext>
            </a:extLst>
          </p:cNvPr>
          <p:cNvSpPr txBox="1"/>
          <p:nvPr/>
        </p:nvSpPr>
        <p:spPr>
          <a:xfrm>
            <a:off x="383458" y="5365101"/>
            <a:ext cx="8505855" cy="836126"/>
          </a:xfrm>
          <a:prstGeom prst="rect">
            <a:avLst/>
          </a:prstGeom>
          <a:noFill/>
        </p:spPr>
        <p:txBody>
          <a:bodyPr wrap="none" rtlCol="0">
            <a:spAutoFit/>
          </a:bodyPr>
          <a:lstStyle/>
          <a:p>
            <a:pPr marL="285750" indent="-285750">
              <a:buFont typeface="Wingdings" pitchFamily="2" charset="2"/>
              <a:buChar char="Ø"/>
            </a:pPr>
            <a:r>
              <a:rPr lang="en-US" sz="2000" dirty="0"/>
              <a:t>Single line, pipe-separated list of frequency, statistic pairs</a:t>
            </a:r>
          </a:p>
          <a:p>
            <a:pPr marL="285750" indent="-285750">
              <a:spcBef>
                <a:spcPts val="1000"/>
              </a:spcBef>
              <a:buFont typeface="Wingdings" pitchFamily="2" charset="2"/>
              <a:buChar char="Ø"/>
            </a:pPr>
            <a:r>
              <a:rPr lang="en-US" sz="2000" dirty="0"/>
              <a:t>Format used by the noise-mode-timeseries web service as model input</a:t>
            </a:r>
          </a:p>
        </p:txBody>
      </p:sp>
      <p:sp>
        <p:nvSpPr>
          <p:cNvPr id="6" name="Rectangle 5">
            <a:extLst>
              <a:ext uri="{FF2B5EF4-FFF2-40B4-BE49-F238E27FC236}">
                <a16:creationId xmlns:a16="http://schemas.microsoft.com/office/drawing/2014/main" id="{5FA5A2D2-F695-0946-AEE9-1C7DB314CB0D}"/>
              </a:ext>
            </a:extLst>
          </p:cNvPr>
          <p:cNvSpPr/>
          <p:nvPr/>
        </p:nvSpPr>
        <p:spPr bwMode="auto">
          <a:xfrm>
            <a:off x="383457" y="1460330"/>
            <a:ext cx="3473647" cy="332415"/>
          </a:xfrm>
          <a:prstGeom prst="rect">
            <a:avLst/>
          </a:prstGeom>
          <a:noFill/>
          <a:ln w="31750" cap="flat" cmpd="sng" algn="ctr">
            <a:solidFill>
              <a:srgbClr val="FF0000"/>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109" charset="0"/>
            </a:endParaRPr>
          </a:p>
        </p:txBody>
      </p:sp>
    </p:spTree>
    <p:extLst>
      <p:ext uri="{BB962C8B-B14F-4D97-AF65-F5344CB8AC3E}">
        <p14:creationId xmlns:p14="http://schemas.microsoft.com/office/powerpoint/2010/main" val="183542988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EE10F2-F14D-524C-BE52-86BFC546A5A3}"/>
              </a:ext>
            </a:extLst>
          </p:cNvPr>
          <p:cNvSpPr txBox="1"/>
          <p:nvPr/>
        </p:nvSpPr>
        <p:spPr>
          <a:xfrm>
            <a:off x="4389120" y="91440"/>
            <a:ext cx="4707251" cy="646331"/>
          </a:xfrm>
          <a:prstGeom prst="rect">
            <a:avLst/>
          </a:prstGeom>
          <a:noFill/>
        </p:spPr>
        <p:txBody>
          <a:bodyPr wrap="none" rtlCol="0">
            <a:spAutoFit/>
          </a:bodyPr>
          <a:lstStyle/>
          <a:p>
            <a:r>
              <a:rPr lang="en-US" sz="3600" dirty="0">
                <a:solidFill>
                  <a:schemeClr val="bg1"/>
                </a:solidFill>
              </a:rPr>
              <a:t>Noise-pdf URL builder</a:t>
            </a:r>
          </a:p>
        </p:txBody>
      </p:sp>
      <p:pic>
        <p:nvPicPr>
          <p:cNvPr id="4" name="Picture 3">
            <a:extLst>
              <a:ext uri="{FF2B5EF4-FFF2-40B4-BE49-F238E27FC236}">
                <a16:creationId xmlns:a16="http://schemas.microsoft.com/office/drawing/2014/main" id="{61B064C8-8B91-2141-8644-A1392D386EF6}"/>
              </a:ext>
            </a:extLst>
          </p:cNvPr>
          <p:cNvPicPr>
            <a:picLocks noChangeAspect="1"/>
          </p:cNvPicPr>
          <p:nvPr/>
        </p:nvPicPr>
        <p:blipFill rotWithShape="1">
          <a:blip r:embed="rId2"/>
          <a:srcRect b="10187"/>
          <a:stretch/>
        </p:blipFill>
        <p:spPr>
          <a:xfrm>
            <a:off x="946404" y="876563"/>
            <a:ext cx="7251192" cy="5981437"/>
          </a:xfrm>
          <a:prstGeom prst="rect">
            <a:avLst/>
          </a:prstGeom>
        </p:spPr>
      </p:pic>
      <p:sp>
        <p:nvSpPr>
          <p:cNvPr id="3" name="Rectangle 2">
            <a:hlinkClick r:id="rId3"/>
            <a:extLst>
              <a:ext uri="{FF2B5EF4-FFF2-40B4-BE49-F238E27FC236}">
                <a16:creationId xmlns:a16="http://schemas.microsoft.com/office/drawing/2014/main" id="{BEEC388F-D950-554F-90ED-16A6A360BA8D}"/>
              </a:ext>
            </a:extLst>
          </p:cNvPr>
          <p:cNvSpPr/>
          <p:nvPr/>
        </p:nvSpPr>
        <p:spPr bwMode="auto">
          <a:xfrm>
            <a:off x="332509" y="876563"/>
            <a:ext cx="8462356" cy="5981437"/>
          </a:xfrm>
          <a:prstGeom prst="rect">
            <a:avLst/>
          </a:prstGeom>
          <a:noFill/>
          <a:ln w="1905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Tree>
    <p:extLst>
      <p:ext uri="{BB962C8B-B14F-4D97-AF65-F5344CB8AC3E}">
        <p14:creationId xmlns:p14="http://schemas.microsoft.com/office/powerpoint/2010/main" val="147251333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E1B081-31F7-F541-B13D-2E8C1DB4FAEC}"/>
              </a:ext>
            </a:extLst>
          </p:cNvPr>
          <p:cNvSpPr txBox="1"/>
          <p:nvPr/>
        </p:nvSpPr>
        <p:spPr>
          <a:xfrm>
            <a:off x="2267246" y="177115"/>
            <a:ext cx="6811480" cy="584775"/>
          </a:xfrm>
          <a:prstGeom prst="rect">
            <a:avLst/>
          </a:prstGeom>
          <a:noFill/>
        </p:spPr>
        <p:txBody>
          <a:bodyPr wrap="none" rtlCol="0">
            <a:spAutoFit/>
          </a:bodyPr>
          <a:lstStyle/>
          <a:p>
            <a:pPr algn="r"/>
            <a:r>
              <a:rPr lang="en-US" sz="3200" dirty="0">
                <a:solidFill>
                  <a:schemeClr val="bg1"/>
                </a:solidFill>
              </a:rPr>
              <a:t>Hands-on with the noise-pdf service </a:t>
            </a:r>
          </a:p>
        </p:txBody>
      </p:sp>
      <p:sp>
        <p:nvSpPr>
          <p:cNvPr id="4" name="TextBox 3">
            <a:extLst>
              <a:ext uri="{FF2B5EF4-FFF2-40B4-BE49-F238E27FC236}">
                <a16:creationId xmlns:a16="http://schemas.microsoft.com/office/drawing/2014/main" id="{FA6D3FD0-055F-BB4A-A7C9-CB3EB0F510F8}"/>
              </a:ext>
            </a:extLst>
          </p:cNvPr>
          <p:cNvSpPr txBox="1"/>
          <p:nvPr/>
        </p:nvSpPr>
        <p:spPr>
          <a:xfrm>
            <a:off x="369517" y="1441081"/>
            <a:ext cx="8411228" cy="4370427"/>
          </a:xfrm>
          <a:prstGeom prst="rect">
            <a:avLst/>
          </a:prstGeom>
          <a:noFill/>
        </p:spPr>
        <p:txBody>
          <a:bodyPr wrap="square" rtlCol="0">
            <a:spAutoFit/>
          </a:bodyPr>
          <a:lstStyle/>
          <a:p>
            <a:pPr marL="457200" indent="-457200">
              <a:spcBef>
                <a:spcPts val="1000"/>
              </a:spcBef>
              <a:buFont typeface="+mj-lt"/>
              <a:buAutoNum type="arabicPeriod"/>
            </a:pPr>
            <a:r>
              <a:rPr lang="en-US" sz="2400" dirty="0"/>
              <a:t>Create a composite PDF plot for 2018 to-date using your network</a:t>
            </a:r>
          </a:p>
          <a:p>
            <a:pPr marL="914400" lvl="1" indent="-457200">
              <a:spcBef>
                <a:spcPts val="1000"/>
              </a:spcBef>
              <a:buFont typeface="+mj-lt"/>
              <a:buAutoNum type="alphaLcPeriod"/>
            </a:pPr>
            <a:r>
              <a:rPr lang="en-US" sz="2400" dirty="0"/>
              <a:t>For horizontal channels (use list or wildcard)</a:t>
            </a:r>
          </a:p>
          <a:p>
            <a:pPr marL="914400" lvl="1" indent="-457200">
              <a:spcBef>
                <a:spcPts val="1000"/>
              </a:spcBef>
              <a:buFont typeface="+mj-lt"/>
              <a:buAutoNum type="alphaLcPeriod"/>
            </a:pPr>
            <a:r>
              <a:rPr lang="en-US" sz="2400" dirty="0"/>
              <a:t>For vertical channels</a:t>
            </a:r>
            <a:br>
              <a:rPr lang="en-US" sz="2400" dirty="0"/>
            </a:br>
            <a:br>
              <a:rPr lang="en-US" sz="2400" dirty="0"/>
            </a:br>
            <a:endParaRPr lang="en-US" sz="2400" dirty="0"/>
          </a:p>
          <a:p>
            <a:pPr marL="342900" indent="-342900">
              <a:spcBef>
                <a:spcPts val="1000"/>
              </a:spcBef>
              <a:buFont typeface="+mj-lt"/>
              <a:buAutoNum type="arabicPeriod"/>
            </a:pPr>
            <a:r>
              <a:rPr lang="en-US" sz="2400" dirty="0"/>
              <a:t> Output the mode of these composite PDFs as text</a:t>
            </a:r>
          </a:p>
          <a:p>
            <a:pPr marL="342900" indent="-342900">
              <a:spcBef>
                <a:spcPts val="1000"/>
              </a:spcBef>
              <a:buFont typeface="+mj-lt"/>
              <a:buAutoNum type="arabicPeriod"/>
            </a:pPr>
            <a:endParaRPr lang="en-US" sz="2400" dirty="0"/>
          </a:p>
          <a:p>
            <a:pPr algn="ctr">
              <a:spcBef>
                <a:spcPts val="1000"/>
              </a:spcBef>
            </a:pPr>
            <a:endParaRPr lang="en-US" sz="1200" dirty="0">
              <a:solidFill>
                <a:srgbClr val="0432FF"/>
              </a:solidFill>
              <a:hlinkClick r:id="rId2"/>
            </a:endParaRPr>
          </a:p>
          <a:p>
            <a:pPr algn="ctr">
              <a:spcBef>
                <a:spcPts val="1000"/>
              </a:spcBef>
            </a:pPr>
            <a:r>
              <a:rPr lang="en-US" sz="2400" dirty="0">
                <a:solidFill>
                  <a:srgbClr val="0432FF"/>
                </a:solidFill>
                <a:hlinkClick r:id="rId3"/>
              </a:rPr>
              <a:t>http://service.iris.edu/mustang/noise-psd/</a:t>
            </a:r>
            <a:endParaRPr lang="en-US" sz="2400" dirty="0"/>
          </a:p>
        </p:txBody>
      </p:sp>
    </p:spTree>
    <p:extLst>
      <p:ext uri="{BB962C8B-B14F-4D97-AF65-F5344CB8AC3E}">
        <p14:creationId xmlns:p14="http://schemas.microsoft.com/office/powerpoint/2010/main" val="336179621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4FBC4-CC50-4540-8C92-DA6330600CAD}"/>
              </a:ext>
            </a:extLst>
          </p:cNvPr>
          <p:cNvSpPr>
            <a:spLocks noGrp="1"/>
          </p:cNvSpPr>
          <p:nvPr>
            <p:ph type="title"/>
          </p:nvPr>
        </p:nvSpPr>
        <p:spPr>
          <a:xfrm>
            <a:off x="685800" y="3017520"/>
            <a:ext cx="7772400" cy="804672"/>
          </a:xfrm>
        </p:spPr>
        <p:txBody>
          <a:bodyPr/>
          <a:lstStyle/>
          <a:p>
            <a:r>
              <a:rPr lang="en-US" dirty="0"/>
              <a:t>Noise-PSD</a:t>
            </a:r>
          </a:p>
        </p:txBody>
      </p:sp>
      <p:sp>
        <p:nvSpPr>
          <p:cNvPr id="3" name="Text Placeholder 2">
            <a:extLst>
              <a:ext uri="{FF2B5EF4-FFF2-40B4-BE49-F238E27FC236}">
                <a16:creationId xmlns:a16="http://schemas.microsoft.com/office/drawing/2014/main" id="{77F65095-5B79-7246-AD5D-4342919E1517}"/>
              </a:ext>
            </a:extLst>
          </p:cNvPr>
          <p:cNvSpPr>
            <a:spLocks noGrp="1"/>
          </p:cNvSpPr>
          <p:nvPr>
            <p:ph type="body" idx="1"/>
          </p:nvPr>
        </p:nvSpPr>
        <p:spPr>
          <a:xfrm>
            <a:off x="685800" y="2560320"/>
            <a:ext cx="7772400" cy="478278"/>
          </a:xfrm>
        </p:spPr>
        <p:txBody>
          <a:bodyPr/>
          <a:lstStyle/>
          <a:p>
            <a:r>
              <a:rPr lang="en-US" dirty="0"/>
              <a:t>MUSTANG WEB SERVICES</a:t>
            </a:r>
          </a:p>
        </p:txBody>
      </p:sp>
      <p:sp>
        <p:nvSpPr>
          <p:cNvPr id="4" name="TextBox 3">
            <a:extLst>
              <a:ext uri="{FF2B5EF4-FFF2-40B4-BE49-F238E27FC236}">
                <a16:creationId xmlns:a16="http://schemas.microsoft.com/office/drawing/2014/main" id="{69F15F3C-AC94-1144-A853-A0F88FB16567}"/>
              </a:ext>
            </a:extLst>
          </p:cNvPr>
          <p:cNvSpPr txBox="1"/>
          <p:nvPr/>
        </p:nvSpPr>
        <p:spPr>
          <a:xfrm>
            <a:off x="685800" y="4114800"/>
            <a:ext cx="5968301" cy="461665"/>
          </a:xfrm>
          <a:prstGeom prst="rect">
            <a:avLst/>
          </a:prstGeom>
          <a:noFill/>
        </p:spPr>
        <p:txBody>
          <a:bodyPr wrap="none" rtlCol="0">
            <a:spAutoFit/>
          </a:bodyPr>
          <a:lstStyle/>
          <a:p>
            <a:pPr>
              <a:spcBef>
                <a:spcPts val="600"/>
              </a:spcBef>
            </a:pPr>
            <a:r>
              <a:rPr lang="en-US" sz="2400" dirty="0">
                <a:hlinkClick r:id="rId2"/>
              </a:rPr>
              <a:t>http://service.iris.edu/mustang/noise-pdf/1/</a:t>
            </a:r>
            <a:endParaRPr lang="en-US" sz="2400" dirty="0"/>
          </a:p>
        </p:txBody>
      </p:sp>
    </p:spTree>
    <p:extLst>
      <p:ext uri="{BB962C8B-B14F-4D97-AF65-F5344CB8AC3E}">
        <p14:creationId xmlns:p14="http://schemas.microsoft.com/office/powerpoint/2010/main" val="464371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E987C1-D891-B148-8E1A-6ED982DBEDCD}"/>
              </a:ext>
            </a:extLst>
          </p:cNvPr>
          <p:cNvSpPr txBox="1"/>
          <p:nvPr/>
        </p:nvSpPr>
        <p:spPr>
          <a:xfrm>
            <a:off x="2149777" y="121185"/>
            <a:ext cx="6994223" cy="584775"/>
          </a:xfrm>
          <a:prstGeom prst="rect">
            <a:avLst/>
          </a:prstGeom>
          <a:noFill/>
        </p:spPr>
        <p:txBody>
          <a:bodyPr wrap="none" rtlCol="0">
            <a:spAutoFit/>
          </a:bodyPr>
          <a:lstStyle/>
          <a:p>
            <a:pPr algn="r"/>
            <a:r>
              <a:rPr lang="en-US" sz="3200" dirty="0">
                <a:solidFill>
                  <a:schemeClr val="bg1"/>
                </a:solidFill>
              </a:rPr>
              <a:t>Data latency metrics – script example</a:t>
            </a:r>
          </a:p>
        </p:txBody>
      </p:sp>
      <p:sp>
        <p:nvSpPr>
          <p:cNvPr id="3" name="TextBox 2">
            <a:extLst>
              <a:ext uri="{FF2B5EF4-FFF2-40B4-BE49-F238E27FC236}">
                <a16:creationId xmlns:a16="http://schemas.microsoft.com/office/drawing/2014/main" id="{5A4E7DB0-1C86-5940-9752-325B39E66719}"/>
              </a:ext>
            </a:extLst>
          </p:cNvPr>
          <p:cNvSpPr txBox="1"/>
          <p:nvPr/>
        </p:nvSpPr>
        <p:spPr>
          <a:xfrm>
            <a:off x="330666" y="1552120"/>
            <a:ext cx="8606790" cy="5139869"/>
          </a:xfrm>
          <a:prstGeom prst="rect">
            <a:avLst/>
          </a:prstGeom>
          <a:noFill/>
        </p:spPr>
        <p:txBody>
          <a:bodyPr wrap="square" rtlCol="0">
            <a:spAutoFit/>
          </a:bodyPr>
          <a:lstStyle/>
          <a:p>
            <a:r>
              <a:rPr lang="en-US" dirty="0"/>
              <a:t>#!/usr/bin/perl</a:t>
            </a:r>
          </a:p>
          <a:p>
            <a:r>
              <a:rPr lang="en-US" dirty="0"/>
              <a:t>use LWP::Simple;</a:t>
            </a:r>
          </a:p>
          <a:p>
            <a:endParaRPr lang="en-US" sz="1200" dirty="0"/>
          </a:p>
          <a:p>
            <a:r>
              <a:rPr lang="en-US" dirty="0"/>
              <a:t>my $cdate = `date -u -d "-5 hours" +%Y-%m-%dT%T`; $cdate =~ s/\n*$//g;</a:t>
            </a:r>
          </a:p>
          <a:p>
            <a:r>
              <a:rPr lang="en-US" dirty="0"/>
              <a:t>my $net = "TA";</a:t>
            </a:r>
          </a:p>
          <a:p>
            <a:endParaRPr lang="en-US" sz="1200" dirty="0"/>
          </a:p>
          <a:p>
            <a:r>
              <a:rPr lang="en-US" b="1" dirty="0">
                <a:solidFill>
                  <a:srgbClr val="7030A0"/>
                </a:solidFill>
              </a:rPr>
              <a:t>my $url="http://service.iris.edu/mustang/measurements/1/query?" .</a:t>
            </a:r>
          </a:p>
          <a:p>
            <a:r>
              <a:rPr lang="en-US" b="1" dirty="0">
                <a:solidFill>
                  <a:srgbClr val="7030A0"/>
                </a:solidFill>
              </a:rPr>
              <a:t>              "&amp;metric=data_latency&amp;net=$net&amp;channel=BHZ&amp;start=$cdate" .</a:t>
            </a:r>
          </a:p>
          <a:p>
            <a:r>
              <a:rPr lang="en-US" b="1" dirty="0">
                <a:solidFill>
                  <a:srgbClr val="7030A0"/>
                </a:solidFill>
              </a:rPr>
              <a:t>              "&amp;</a:t>
            </a:r>
            <a:r>
              <a:rPr lang="en-US" b="1" dirty="0" err="1">
                <a:solidFill>
                  <a:srgbClr val="7030A0"/>
                </a:solidFill>
              </a:rPr>
              <a:t>value_gt</a:t>
            </a:r>
            <a:r>
              <a:rPr lang="en-US" b="1" dirty="0">
                <a:solidFill>
                  <a:srgbClr val="7030A0"/>
                </a:solidFill>
              </a:rPr>
              <a:t>=21600&amp;format=text&amp;nodata=404";</a:t>
            </a:r>
          </a:p>
          <a:p>
            <a:endParaRPr lang="en-US" sz="1200" dirty="0"/>
          </a:p>
          <a:p>
            <a:r>
              <a:rPr lang="en-US" dirty="0"/>
              <a:t>&amp;sendmsg(get $url);</a:t>
            </a:r>
          </a:p>
          <a:p>
            <a:endParaRPr lang="en-US" sz="1200" dirty="0"/>
          </a:p>
          <a:p>
            <a:r>
              <a:rPr lang="en-US" sz="1600" dirty="0"/>
              <a:t>sub sendmsg {</a:t>
            </a:r>
          </a:p>
          <a:p>
            <a:r>
              <a:rPr lang="en-US" sz="1600" dirty="0"/>
              <a:t>    my $msg = shift;</a:t>
            </a:r>
          </a:p>
          <a:p>
            <a:r>
              <a:rPr lang="en-US" sz="1600" dirty="0"/>
              <a:t>    open ( MAIL, "|sendmail x@iris.washington.edu" );</a:t>
            </a:r>
          </a:p>
          <a:p>
            <a:r>
              <a:rPr lang="en-US" sz="1600" dirty="0"/>
              <a:t>    print MAIL "Subject: Station latency greater than 6 hours\n";</a:t>
            </a:r>
          </a:p>
          <a:p>
            <a:r>
              <a:rPr lang="en-US" sz="1600" dirty="0"/>
              <a:t>    print MAIL "From: x\@iris.washington.edu\n";</a:t>
            </a:r>
          </a:p>
          <a:p>
            <a:r>
              <a:rPr lang="en-US" sz="1600" dirty="0"/>
              <a:t>    print MAIL $msg;</a:t>
            </a:r>
          </a:p>
          <a:p>
            <a:r>
              <a:rPr lang="en-US" sz="1600" dirty="0"/>
              <a:t>    close MAIL;</a:t>
            </a:r>
          </a:p>
          <a:p>
            <a:r>
              <a:rPr lang="en-US" sz="1600" dirty="0"/>
              <a:t>}</a:t>
            </a:r>
          </a:p>
        </p:txBody>
      </p:sp>
      <p:sp>
        <p:nvSpPr>
          <p:cNvPr id="2" name="TextBox 1">
            <a:extLst>
              <a:ext uri="{FF2B5EF4-FFF2-40B4-BE49-F238E27FC236}">
                <a16:creationId xmlns:a16="http://schemas.microsoft.com/office/drawing/2014/main" id="{8F3D3994-46E0-A84D-9B28-5E62EBB68763}"/>
              </a:ext>
            </a:extLst>
          </p:cNvPr>
          <p:cNvSpPr txBox="1"/>
          <p:nvPr/>
        </p:nvSpPr>
        <p:spPr>
          <a:xfrm>
            <a:off x="330666" y="1046573"/>
            <a:ext cx="8507457" cy="369332"/>
          </a:xfrm>
          <a:prstGeom prst="rect">
            <a:avLst/>
          </a:prstGeom>
          <a:solidFill>
            <a:schemeClr val="accent1">
              <a:lumMod val="20000"/>
              <a:lumOff val="80000"/>
            </a:schemeClr>
          </a:solidFill>
          <a:ln>
            <a:solidFill>
              <a:schemeClr val="accent1"/>
            </a:solidFill>
          </a:ln>
        </p:spPr>
        <p:txBody>
          <a:bodyPr wrap="none" rtlCol="0">
            <a:spAutoFit/>
          </a:bodyPr>
          <a:lstStyle/>
          <a:p>
            <a:r>
              <a:rPr lang="en-US" i="1" dirty="0"/>
              <a:t>Retrieve recent total_latency values greater than 6 hours duration and send email </a:t>
            </a:r>
          </a:p>
        </p:txBody>
      </p:sp>
      <p:sp>
        <p:nvSpPr>
          <p:cNvPr id="5" name="Oval 4">
            <a:extLst>
              <a:ext uri="{FF2B5EF4-FFF2-40B4-BE49-F238E27FC236}">
                <a16:creationId xmlns:a16="http://schemas.microsoft.com/office/drawing/2014/main" id="{90718ADA-700E-8943-A102-9982B433901D}"/>
              </a:ext>
            </a:extLst>
          </p:cNvPr>
          <p:cNvSpPr/>
          <p:nvPr/>
        </p:nvSpPr>
        <p:spPr bwMode="auto">
          <a:xfrm>
            <a:off x="6498336" y="3243072"/>
            <a:ext cx="1767840" cy="512064"/>
          </a:xfrm>
          <a:prstGeom prst="ellipse">
            <a:avLst/>
          </a:prstGeom>
          <a:noFill/>
          <a:ln w="19050"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
        <p:nvSpPr>
          <p:cNvPr id="6" name="Oval 5">
            <a:extLst>
              <a:ext uri="{FF2B5EF4-FFF2-40B4-BE49-F238E27FC236}">
                <a16:creationId xmlns:a16="http://schemas.microsoft.com/office/drawing/2014/main" id="{1166A8D2-894E-F345-9596-82C573515312}"/>
              </a:ext>
            </a:extLst>
          </p:cNvPr>
          <p:cNvSpPr/>
          <p:nvPr/>
        </p:nvSpPr>
        <p:spPr bwMode="auto">
          <a:xfrm>
            <a:off x="3796937" y="3243072"/>
            <a:ext cx="1158240" cy="512064"/>
          </a:xfrm>
          <a:prstGeom prst="ellipse">
            <a:avLst/>
          </a:prstGeom>
          <a:noFill/>
          <a:ln w="19050"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Tree>
    <p:extLst>
      <p:ext uri="{BB962C8B-B14F-4D97-AF65-F5344CB8AC3E}">
        <p14:creationId xmlns:p14="http://schemas.microsoft.com/office/powerpoint/2010/main" val="134148529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ECABB4-E6CD-2849-A28F-17F3689A6F0A}"/>
              </a:ext>
            </a:extLst>
          </p:cNvPr>
          <p:cNvSpPr txBox="1"/>
          <p:nvPr/>
        </p:nvSpPr>
        <p:spPr>
          <a:xfrm>
            <a:off x="731520" y="182880"/>
            <a:ext cx="8333209" cy="523220"/>
          </a:xfrm>
          <a:prstGeom prst="rect">
            <a:avLst/>
          </a:prstGeom>
          <a:noFill/>
        </p:spPr>
        <p:txBody>
          <a:bodyPr wrap="square" rtlCol="0">
            <a:spAutoFit/>
          </a:bodyPr>
          <a:lstStyle/>
          <a:p>
            <a:pPr algn="r"/>
            <a:r>
              <a:rPr lang="en-US" sz="2800" dirty="0">
                <a:solidFill>
                  <a:schemeClr val="bg1"/>
                </a:solidFill>
              </a:rPr>
              <a:t>http://service.iris.edu/mustang/noise-psd/1/</a:t>
            </a:r>
          </a:p>
        </p:txBody>
      </p:sp>
      <p:pic>
        <p:nvPicPr>
          <p:cNvPr id="6" name="Picture 5">
            <a:extLst>
              <a:ext uri="{FF2B5EF4-FFF2-40B4-BE49-F238E27FC236}">
                <a16:creationId xmlns:a16="http://schemas.microsoft.com/office/drawing/2014/main" id="{03B69F68-7C7D-194D-8102-2D5C23FF0726}"/>
              </a:ext>
            </a:extLst>
          </p:cNvPr>
          <p:cNvPicPr>
            <a:picLocks noChangeAspect="1"/>
          </p:cNvPicPr>
          <p:nvPr/>
        </p:nvPicPr>
        <p:blipFill>
          <a:blip r:embed="rId3"/>
          <a:stretch>
            <a:fillRect/>
          </a:stretch>
        </p:blipFill>
        <p:spPr>
          <a:xfrm>
            <a:off x="945947" y="874965"/>
            <a:ext cx="7252106" cy="5911318"/>
          </a:xfrm>
          <a:prstGeom prst="rect">
            <a:avLst/>
          </a:prstGeom>
        </p:spPr>
      </p:pic>
      <p:sp>
        <p:nvSpPr>
          <p:cNvPr id="2" name="Rectangle 1">
            <a:hlinkClick r:id="rId4"/>
            <a:extLst>
              <a:ext uri="{FF2B5EF4-FFF2-40B4-BE49-F238E27FC236}">
                <a16:creationId xmlns:a16="http://schemas.microsoft.com/office/drawing/2014/main" id="{C6B4DA28-2E90-2A44-B1E6-55A3BABAA87E}"/>
              </a:ext>
            </a:extLst>
          </p:cNvPr>
          <p:cNvSpPr/>
          <p:nvPr/>
        </p:nvSpPr>
        <p:spPr bwMode="auto">
          <a:xfrm>
            <a:off x="257695" y="874965"/>
            <a:ext cx="8429105" cy="5911318"/>
          </a:xfrm>
          <a:prstGeom prst="rect">
            <a:avLst/>
          </a:prstGeom>
          <a:noFill/>
          <a:ln w="1905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Tree>
    <p:extLst>
      <p:ext uri="{BB962C8B-B14F-4D97-AF65-F5344CB8AC3E}">
        <p14:creationId xmlns:p14="http://schemas.microsoft.com/office/powerpoint/2010/main" val="107052113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0B6869-C19C-8441-A60C-F2531225EF9E}"/>
              </a:ext>
            </a:extLst>
          </p:cNvPr>
          <p:cNvSpPr txBox="1"/>
          <p:nvPr/>
        </p:nvSpPr>
        <p:spPr>
          <a:xfrm>
            <a:off x="2986470" y="1280160"/>
            <a:ext cx="3171061" cy="584775"/>
          </a:xfrm>
          <a:prstGeom prst="rect">
            <a:avLst/>
          </a:prstGeom>
          <a:solidFill>
            <a:schemeClr val="accent1">
              <a:lumMod val="20000"/>
              <a:lumOff val="80000"/>
            </a:schemeClr>
          </a:solidFill>
          <a:ln>
            <a:solidFill>
              <a:schemeClr val="accent1"/>
            </a:solidFill>
          </a:ln>
        </p:spPr>
        <p:txBody>
          <a:bodyPr wrap="none" rtlCol="0">
            <a:spAutoFit/>
          </a:bodyPr>
          <a:lstStyle/>
          <a:p>
            <a:r>
              <a:rPr lang="en-US" sz="3200" dirty="0"/>
              <a:t>Why use PSDs?</a:t>
            </a:r>
          </a:p>
        </p:txBody>
      </p:sp>
      <p:sp>
        <p:nvSpPr>
          <p:cNvPr id="3" name="TextBox 2">
            <a:extLst>
              <a:ext uri="{FF2B5EF4-FFF2-40B4-BE49-F238E27FC236}">
                <a16:creationId xmlns:a16="http://schemas.microsoft.com/office/drawing/2014/main" id="{CEE26C82-E08B-7644-968C-AC57CEA1425B}"/>
              </a:ext>
            </a:extLst>
          </p:cNvPr>
          <p:cNvSpPr txBox="1"/>
          <p:nvPr/>
        </p:nvSpPr>
        <p:spPr>
          <a:xfrm>
            <a:off x="915183" y="2353669"/>
            <a:ext cx="7550390" cy="3801041"/>
          </a:xfrm>
          <a:prstGeom prst="rect">
            <a:avLst/>
          </a:prstGeom>
          <a:noFill/>
        </p:spPr>
        <p:txBody>
          <a:bodyPr wrap="square" rtlCol="0">
            <a:spAutoFit/>
          </a:bodyPr>
          <a:lstStyle/>
          <a:p>
            <a:pPr marL="342900" indent="-342900">
              <a:buFont typeface="Wingdings" pitchFamily="2" charset="2"/>
              <a:buChar char="Ø"/>
            </a:pPr>
            <a:r>
              <a:rPr lang="en-US" sz="2400" dirty="0"/>
              <a:t>Create your own PDF using metadata not at IRIS</a:t>
            </a:r>
          </a:p>
          <a:p>
            <a:endParaRPr lang="en-US" sz="2400" dirty="0"/>
          </a:p>
          <a:p>
            <a:pPr marL="342900" indent="-342900">
              <a:buFont typeface="Wingdings" pitchFamily="2" charset="2"/>
              <a:buChar char="Ø"/>
            </a:pPr>
            <a:r>
              <a:rPr lang="en-US" sz="2400" dirty="0"/>
              <a:t>Explore noise features associated with time of day</a:t>
            </a:r>
          </a:p>
          <a:p>
            <a:pPr marL="800100" lvl="1" indent="-342900">
              <a:spcBef>
                <a:spcPts val="1000"/>
              </a:spcBef>
              <a:buFont typeface="Arial" panose="020B0604020202020204" pitchFamily="34" charset="0"/>
              <a:buChar char="•"/>
            </a:pPr>
            <a:r>
              <a:rPr lang="en-US" sz="2400" dirty="0"/>
              <a:t>Cultural noise can have a strong difference between day and night</a:t>
            </a:r>
          </a:p>
          <a:p>
            <a:pPr marL="800100" lvl="1" indent="-342900">
              <a:spcBef>
                <a:spcPts val="1000"/>
              </a:spcBef>
              <a:buFont typeface="Arial" panose="020B0604020202020204" pitchFamily="34" charset="0"/>
              <a:buChar char="•"/>
            </a:pPr>
            <a:r>
              <a:rPr lang="en-US" sz="2400" dirty="0"/>
              <a:t>Diurnal thermal-related noise</a:t>
            </a:r>
          </a:p>
          <a:p>
            <a:pPr marL="342900" indent="-342900">
              <a:buFont typeface="Wingdings" pitchFamily="2" charset="2"/>
              <a:buChar char="Ø"/>
            </a:pPr>
            <a:endParaRPr lang="en-US" sz="2400" dirty="0"/>
          </a:p>
          <a:p>
            <a:pPr marL="342900" indent="-342900">
              <a:buFont typeface="Wingdings" pitchFamily="2" charset="2"/>
              <a:buChar char="Ø"/>
            </a:pPr>
            <a:r>
              <a:rPr lang="en-US" sz="2400" dirty="0"/>
              <a:t>Create your own spectrogram plots</a:t>
            </a:r>
          </a:p>
          <a:p>
            <a:pPr marL="1257300" lvl="2" indent="-342900">
              <a:spcBef>
                <a:spcPts val="1000"/>
              </a:spcBef>
              <a:buFont typeface="Wingdings" pitchFamily="2" charset="2"/>
              <a:buChar char="Ø"/>
            </a:pPr>
            <a:endParaRPr lang="en-US" sz="2400" dirty="0"/>
          </a:p>
        </p:txBody>
      </p:sp>
      <p:sp>
        <p:nvSpPr>
          <p:cNvPr id="5" name="TextBox 4">
            <a:extLst>
              <a:ext uri="{FF2B5EF4-FFF2-40B4-BE49-F238E27FC236}">
                <a16:creationId xmlns:a16="http://schemas.microsoft.com/office/drawing/2014/main" id="{0277FA22-7DE2-A34B-B129-28FACDDE346F}"/>
              </a:ext>
            </a:extLst>
          </p:cNvPr>
          <p:cNvSpPr txBox="1"/>
          <p:nvPr/>
        </p:nvSpPr>
        <p:spPr>
          <a:xfrm>
            <a:off x="731520" y="182880"/>
            <a:ext cx="8333209" cy="523220"/>
          </a:xfrm>
          <a:prstGeom prst="rect">
            <a:avLst/>
          </a:prstGeom>
          <a:noFill/>
        </p:spPr>
        <p:txBody>
          <a:bodyPr wrap="square" rtlCol="0">
            <a:spAutoFit/>
          </a:bodyPr>
          <a:lstStyle/>
          <a:p>
            <a:pPr algn="r"/>
            <a:r>
              <a:rPr lang="en-US" sz="2800" dirty="0">
                <a:solidFill>
                  <a:schemeClr val="bg1"/>
                </a:solidFill>
              </a:rPr>
              <a:t>http://service.iris.edu/mustang/noise-psd/1/</a:t>
            </a:r>
          </a:p>
        </p:txBody>
      </p:sp>
    </p:spTree>
    <p:extLst>
      <p:ext uri="{BB962C8B-B14F-4D97-AF65-F5344CB8AC3E}">
        <p14:creationId xmlns:p14="http://schemas.microsoft.com/office/powerpoint/2010/main" val="197288483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437AFF-5FCC-1E46-BEDF-A0070490BD52}"/>
              </a:ext>
            </a:extLst>
          </p:cNvPr>
          <p:cNvSpPr txBox="1"/>
          <p:nvPr/>
        </p:nvSpPr>
        <p:spPr>
          <a:xfrm>
            <a:off x="1554480" y="91440"/>
            <a:ext cx="7509408" cy="646331"/>
          </a:xfrm>
          <a:prstGeom prst="rect">
            <a:avLst/>
          </a:prstGeom>
          <a:noFill/>
        </p:spPr>
        <p:txBody>
          <a:bodyPr wrap="square" rtlCol="0">
            <a:spAutoFit/>
          </a:bodyPr>
          <a:lstStyle/>
          <a:p>
            <a:pPr algn="r"/>
            <a:r>
              <a:rPr lang="en-US" sz="3600" dirty="0">
                <a:solidFill>
                  <a:schemeClr val="bg1"/>
                </a:solidFill>
              </a:rPr>
              <a:t>MUSTANG noise-psd queries</a:t>
            </a:r>
          </a:p>
        </p:txBody>
      </p:sp>
      <p:sp>
        <p:nvSpPr>
          <p:cNvPr id="9" name="TextBox 8">
            <a:extLst>
              <a:ext uri="{FF2B5EF4-FFF2-40B4-BE49-F238E27FC236}">
                <a16:creationId xmlns:a16="http://schemas.microsoft.com/office/drawing/2014/main" id="{EA1552B6-2B7B-784A-B9D9-90857F27A4F1}"/>
              </a:ext>
            </a:extLst>
          </p:cNvPr>
          <p:cNvSpPr txBox="1"/>
          <p:nvPr/>
        </p:nvSpPr>
        <p:spPr>
          <a:xfrm>
            <a:off x="325375" y="1313709"/>
            <a:ext cx="8122736" cy="523220"/>
          </a:xfrm>
          <a:prstGeom prst="rect">
            <a:avLst/>
          </a:prstGeom>
          <a:noFill/>
        </p:spPr>
        <p:txBody>
          <a:bodyPr wrap="none" rtlCol="0">
            <a:spAutoFit/>
          </a:bodyPr>
          <a:lstStyle/>
          <a:p>
            <a:r>
              <a:rPr lang="en-US" sz="2800" dirty="0">
                <a:solidFill>
                  <a:srgbClr val="0432FF"/>
                </a:solidFill>
              </a:rPr>
              <a:t>http://service.iris.edu/mustang/noise-psd/1/query?</a:t>
            </a:r>
            <a:endParaRPr lang="en-US" sz="2800" dirty="0"/>
          </a:p>
        </p:txBody>
      </p:sp>
      <p:sp>
        <p:nvSpPr>
          <p:cNvPr id="3" name="TextBox 2">
            <a:extLst>
              <a:ext uri="{FF2B5EF4-FFF2-40B4-BE49-F238E27FC236}">
                <a16:creationId xmlns:a16="http://schemas.microsoft.com/office/drawing/2014/main" id="{DA700D1C-DE61-EF41-BBBE-1ADBD86DE6E8}"/>
              </a:ext>
            </a:extLst>
          </p:cNvPr>
          <p:cNvSpPr txBox="1"/>
          <p:nvPr/>
        </p:nvSpPr>
        <p:spPr>
          <a:xfrm>
            <a:off x="325375" y="2103120"/>
            <a:ext cx="8313494" cy="1267014"/>
          </a:xfrm>
          <a:prstGeom prst="rect">
            <a:avLst/>
          </a:prstGeom>
          <a:noFill/>
        </p:spPr>
        <p:txBody>
          <a:bodyPr wrap="none" rtlCol="0">
            <a:spAutoFit/>
          </a:bodyPr>
          <a:lstStyle/>
          <a:p>
            <a:r>
              <a:rPr lang="en-US" sz="2400" dirty="0"/>
              <a:t>The station information is the same as the noise-pdf service</a:t>
            </a:r>
          </a:p>
          <a:p>
            <a:pPr>
              <a:spcBef>
                <a:spcPts val="1000"/>
              </a:spcBef>
            </a:pPr>
            <a:r>
              <a:rPr lang="en-US" sz="2400" dirty="0">
                <a:solidFill>
                  <a:srgbClr val="0432FF"/>
                </a:solidFill>
              </a:rPr>
              <a:t>target=TA.109C..BHZ.M</a:t>
            </a:r>
            <a:endParaRPr lang="en-US" sz="2400" dirty="0"/>
          </a:p>
          <a:p>
            <a:pPr marL="285750" indent="-285750">
              <a:buFont typeface="Wingdings" pitchFamily="2" charset="2"/>
              <a:buChar char="Ø"/>
            </a:pPr>
            <a:endParaRPr lang="en-US" sz="2000" dirty="0"/>
          </a:p>
        </p:txBody>
      </p:sp>
    </p:spTree>
    <p:extLst>
      <p:ext uri="{BB962C8B-B14F-4D97-AF65-F5344CB8AC3E}">
        <p14:creationId xmlns:p14="http://schemas.microsoft.com/office/powerpoint/2010/main" val="174618335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437AFF-5FCC-1E46-BEDF-A0070490BD52}"/>
              </a:ext>
            </a:extLst>
          </p:cNvPr>
          <p:cNvSpPr txBox="1"/>
          <p:nvPr/>
        </p:nvSpPr>
        <p:spPr>
          <a:xfrm>
            <a:off x="1554480" y="91440"/>
            <a:ext cx="7509408" cy="646331"/>
          </a:xfrm>
          <a:prstGeom prst="rect">
            <a:avLst/>
          </a:prstGeom>
          <a:noFill/>
        </p:spPr>
        <p:txBody>
          <a:bodyPr wrap="square" rtlCol="0">
            <a:spAutoFit/>
          </a:bodyPr>
          <a:lstStyle/>
          <a:p>
            <a:pPr algn="r"/>
            <a:r>
              <a:rPr lang="en-US" sz="3600" dirty="0">
                <a:solidFill>
                  <a:schemeClr val="bg1"/>
                </a:solidFill>
              </a:rPr>
              <a:t>MUSTANG noise-psd queries</a:t>
            </a:r>
          </a:p>
        </p:txBody>
      </p:sp>
      <p:sp>
        <p:nvSpPr>
          <p:cNvPr id="9" name="TextBox 8">
            <a:extLst>
              <a:ext uri="{FF2B5EF4-FFF2-40B4-BE49-F238E27FC236}">
                <a16:creationId xmlns:a16="http://schemas.microsoft.com/office/drawing/2014/main" id="{EA1552B6-2B7B-784A-B9D9-90857F27A4F1}"/>
              </a:ext>
            </a:extLst>
          </p:cNvPr>
          <p:cNvSpPr txBox="1"/>
          <p:nvPr/>
        </p:nvSpPr>
        <p:spPr>
          <a:xfrm>
            <a:off x="325375" y="1313709"/>
            <a:ext cx="8122736" cy="523220"/>
          </a:xfrm>
          <a:prstGeom prst="rect">
            <a:avLst/>
          </a:prstGeom>
          <a:noFill/>
        </p:spPr>
        <p:txBody>
          <a:bodyPr wrap="none" rtlCol="0">
            <a:spAutoFit/>
          </a:bodyPr>
          <a:lstStyle/>
          <a:p>
            <a:r>
              <a:rPr lang="en-US" sz="2800" dirty="0">
                <a:solidFill>
                  <a:srgbClr val="0432FF"/>
                </a:solidFill>
              </a:rPr>
              <a:t>http://service.iris.edu/mustang/noise-psd/1/query?</a:t>
            </a:r>
            <a:endParaRPr lang="en-US" sz="2800" dirty="0"/>
          </a:p>
        </p:txBody>
      </p:sp>
      <p:sp>
        <p:nvSpPr>
          <p:cNvPr id="3" name="TextBox 2">
            <a:extLst>
              <a:ext uri="{FF2B5EF4-FFF2-40B4-BE49-F238E27FC236}">
                <a16:creationId xmlns:a16="http://schemas.microsoft.com/office/drawing/2014/main" id="{DA700D1C-DE61-EF41-BBBE-1ADBD86DE6E8}"/>
              </a:ext>
            </a:extLst>
          </p:cNvPr>
          <p:cNvSpPr txBox="1"/>
          <p:nvPr/>
        </p:nvSpPr>
        <p:spPr>
          <a:xfrm>
            <a:off x="325375" y="2103120"/>
            <a:ext cx="8492054" cy="3067506"/>
          </a:xfrm>
          <a:prstGeom prst="rect">
            <a:avLst/>
          </a:prstGeom>
          <a:noFill/>
        </p:spPr>
        <p:txBody>
          <a:bodyPr wrap="square" rtlCol="0">
            <a:spAutoFit/>
          </a:bodyPr>
          <a:lstStyle/>
          <a:p>
            <a:r>
              <a:rPr lang="en-US" sz="2400" dirty="0"/>
              <a:t>The station information is the same as the noise-pdf service</a:t>
            </a:r>
          </a:p>
          <a:p>
            <a:pPr>
              <a:spcBef>
                <a:spcPts val="1000"/>
              </a:spcBef>
            </a:pPr>
            <a:r>
              <a:rPr lang="en-US" sz="2400" dirty="0">
                <a:solidFill>
                  <a:srgbClr val="0432FF"/>
                </a:solidFill>
              </a:rPr>
              <a:t>target=TA.109C..BHZ.M</a:t>
            </a:r>
            <a:endParaRPr lang="en-US" sz="2400" dirty="0"/>
          </a:p>
          <a:p>
            <a:pPr>
              <a:spcBef>
                <a:spcPts val="2000"/>
              </a:spcBef>
            </a:pPr>
            <a:r>
              <a:rPr lang="en-US" sz="2400" dirty="0"/>
              <a:t>In addition to starttime and endtime options, you can specify </a:t>
            </a:r>
          </a:p>
          <a:p>
            <a:pPr>
              <a:spcBef>
                <a:spcPts val="1000"/>
              </a:spcBef>
            </a:pPr>
            <a:r>
              <a:rPr lang="en-US" sz="2400" dirty="0">
                <a:solidFill>
                  <a:srgbClr val="0432FF"/>
                </a:solidFill>
              </a:rPr>
              <a:t>&amp;time=2018-07-01T12:30:00</a:t>
            </a:r>
          </a:p>
          <a:p>
            <a:endParaRPr lang="en-US" sz="2000" dirty="0"/>
          </a:p>
          <a:p>
            <a:pPr marL="342900" indent="-342900">
              <a:buFont typeface="Wingdings" pitchFamily="2" charset="2"/>
              <a:buChar char="Ø"/>
            </a:pPr>
            <a:r>
              <a:rPr lang="en-US" sz="2400" dirty="0"/>
              <a:t>this will return PSDs that span the time</a:t>
            </a:r>
          </a:p>
          <a:p>
            <a:endParaRPr lang="en-US" sz="2000" dirty="0"/>
          </a:p>
        </p:txBody>
      </p:sp>
      <p:sp>
        <p:nvSpPr>
          <p:cNvPr id="5" name="TextBox 4">
            <a:extLst>
              <a:ext uri="{FF2B5EF4-FFF2-40B4-BE49-F238E27FC236}">
                <a16:creationId xmlns:a16="http://schemas.microsoft.com/office/drawing/2014/main" id="{88BAC9C3-CC88-0A44-B807-8ED86D155DA4}"/>
              </a:ext>
            </a:extLst>
          </p:cNvPr>
          <p:cNvSpPr txBox="1"/>
          <p:nvPr/>
        </p:nvSpPr>
        <p:spPr>
          <a:xfrm>
            <a:off x="698264" y="5811105"/>
            <a:ext cx="7746275" cy="646331"/>
          </a:xfrm>
          <a:prstGeom prst="rect">
            <a:avLst/>
          </a:prstGeom>
          <a:noFill/>
          <a:ln>
            <a:solidFill>
              <a:schemeClr val="tx1"/>
            </a:solidFill>
          </a:ln>
        </p:spPr>
        <p:txBody>
          <a:bodyPr wrap="square" rtlCol="0">
            <a:spAutoFit/>
          </a:bodyPr>
          <a:lstStyle/>
          <a:p>
            <a:pPr>
              <a:spcBef>
                <a:spcPts val="600"/>
              </a:spcBef>
            </a:pPr>
            <a:r>
              <a:rPr lang="en-US" dirty="0"/>
              <a:t>Unlike the noise-pdf service, both starttime and endtime must be specified if they are used</a:t>
            </a:r>
          </a:p>
        </p:txBody>
      </p:sp>
    </p:spTree>
    <p:extLst>
      <p:ext uri="{BB962C8B-B14F-4D97-AF65-F5344CB8AC3E}">
        <p14:creationId xmlns:p14="http://schemas.microsoft.com/office/powerpoint/2010/main" val="320250373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437AFF-5FCC-1E46-BEDF-A0070490BD52}"/>
              </a:ext>
            </a:extLst>
          </p:cNvPr>
          <p:cNvSpPr txBox="1"/>
          <p:nvPr/>
        </p:nvSpPr>
        <p:spPr>
          <a:xfrm>
            <a:off x="1554480" y="91440"/>
            <a:ext cx="7509408" cy="646331"/>
          </a:xfrm>
          <a:prstGeom prst="rect">
            <a:avLst/>
          </a:prstGeom>
          <a:noFill/>
        </p:spPr>
        <p:txBody>
          <a:bodyPr wrap="square" rtlCol="0">
            <a:spAutoFit/>
          </a:bodyPr>
          <a:lstStyle/>
          <a:p>
            <a:pPr algn="r"/>
            <a:r>
              <a:rPr lang="en-US" sz="3600" dirty="0">
                <a:solidFill>
                  <a:schemeClr val="bg1"/>
                </a:solidFill>
              </a:rPr>
              <a:t>MUSTANG noise-psd queries</a:t>
            </a:r>
          </a:p>
        </p:txBody>
      </p:sp>
      <p:sp>
        <p:nvSpPr>
          <p:cNvPr id="9" name="TextBox 8">
            <a:extLst>
              <a:ext uri="{FF2B5EF4-FFF2-40B4-BE49-F238E27FC236}">
                <a16:creationId xmlns:a16="http://schemas.microsoft.com/office/drawing/2014/main" id="{EA1552B6-2B7B-784A-B9D9-90857F27A4F1}"/>
              </a:ext>
            </a:extLst>
          </p:cNvPr>
          <p:cNvSpPr txBox="1"/>
          <p:nvPr/>
        </p:nvSpPr>
        <p:spPr>
          <a:xfrm>
            <a:off x="325375" y="1313709"/>
            <a:ext cx="8122736" cy="523220"/>
          </a:xfrm>
          <a:prstGeom prst="rect">
            <a:avLst/>
          </a:prstGeom>
          <a:noFill/>
        </p:spPr>
        <p:txBody>
          <a:bodyPr wrap="none" rtlCol="0">
            <a:spAutoFit/>
          </a:bodyPr>
          <a:lstStyle/>
          <a:p>
            <a:r>
              <a:rPr lang="en-US" sz="2800" dirty="0">
                <a:solidFill>
                  <a:srgbClr val="0432FF"/>
                </a:solidFill>
              </a:rPr>
              <a:t>http://service.iris.edu/mustang/noise-psd/1/query?</a:t>
            </a:r>
            <a:endParaRPr lang="en-US" sz="2800" dirty="0"/>
          </a:p>
        </p:txBody>
      </p:sp>
      <p:sp>
        <p:nvSpPr>
          <p:cNvPr id="3" name="TextBox 2">
            <a:extLst>
              <a:ext uri="{FF2B5EF4-FFF2-40B4-BE49-F238E27FC236}">
                <a16:creationId xmlns:a16="http://schemas.microsoft.com/office/drawing/2014/main" id="{DA700D1C-DE61-EF41-BBBE-1ADBD86DE6E8}"/>
              </a:ext>
            </a:extLst>
          </p:cNvPr>
          <p:cNvSpPr txBox="1"/>
          <p:nvPr/>
        </p:nvSpPr>
        <p:spPr>
          <a:xfrm>
            <a:off x="325375" y="2103120"/>
            <a:ext cx="8492054" cy="3513782"/>
          </a:xfrm>
          <a:prstGeom prst="rect">
            <a:avLst/>
          </a:prstGeom>
          <a:noFill/>
        </p:spPr>
        <p:txBody>
          <a:bodyPr wrap="square" rtlCol="0">
            <a:spAutoFit/>
          </a:bodyPr>
          <a:lstStyle/>
          <a:p>
            <a:r>
              <a:rPr lang="en-US" sz="2400" dirty="0"/>
              <a:t>The station information is the same as the noise-pdf service</a:t>
            </a:r>
          </a:p>
          <a:p>
            <a:pPr>
              <a:spcBef>
                <a:spcPts val="1000"/>
              </a:spcBef>
            </a:pPr>
            <a:r>
              <a:rPr lang="en-US" sz="2400" dirty="0">
                <a:solidFill>
                  <a:srgbClr val="0432FF"/>
                </a:solidFill>
              </a:rPr>
              <a:t>target=TA.109C..BHZ.M</a:t>
            </a:r>
            <a:endParaRPr lang="en-US" sz="2400" dirty="0"/>
          </a:p>
          <a:p>
            <a:pPr>
              <a:spcBef>
                <a:spcPts val="2000"/>
              </a:spcBef>
            </a:pPr>
            <a:r>
              <a:rPr lang="en-US" sz="2400" dirty="0"/>
              <a:t>In addition to starttime and endtime options, you can specify </a:t>
            </a:r>
          </a:p>
          <a:p>
            <a:pPr>
              <a:spcBef>
                <a:spcPts val="1000"/>
              </a:spcBef>
            </a:pPr>
            <a:r>
              <a:rPr lang="en-US" sz="2400" dirty="0">
                <a:solidFill>
                  <a:srgbClr val="0432FF"/>
                </a:solidFill>
              </a:rPr>
              <a:t>&amp;time=2018-07-01T12:30:00</a:t>
            </a:r>
          </a:p>
          <a:p>
            <a:pPr>
              <a:spcBef>
                <a:spcPts val="2000"/>
              </a:spcBef>
            </a:pPr>
            <a:r>
              <a:rPr lang="en-US" sz="2400" dirty="0"/>
              <a:t>Format options are text, xml, and plot</a:t>
            </a:r>
          </a:p>
          <a:p>
            <a:pPr>
              <a:spcBef>
                <a:spcPts val="1000"/>
              </a:spcBef>
            </a:pPr>
            <a:r>
              <a:rPr lang="en-US" sz="2400" dirty="0">
                <a:solidFill>
                  <a:srgbClr val="0432FF"/>
                </a:solidFill>
              </a:rPr>
              <a:t>&amp;format=text</a:t>
            </a:r>
          </a:p>
          <a:p>
            <a:endParaRPr lang="en-US" sz="2000" dirty="0"/>
          </a:p>
        </p:txBody>
      </p:sp>
    </p:spTree>
    <p:extLst>
      <p:ext uri="{BB962C8B-B14F-4D97-AF65-F5344CB8AC3E}">
        <p14:creationId xmlns:p14="http://schemas.microsoft.com/office/powerpoint/2010/main" val="35066973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437AFF-5FCC-1E46-BEDF-A0070490BD52}"/>
              </a:ext>
            </a:extLst>
          </p:cNvPr>
          <p:cNvSpPr txBox="1"/>
          <p:nvPr/>
        </p:nvSpPr>
        <p:spPr>
          <a:xfrm>
            <a:off x="1554480" y="91440"/>
            <a:ext cx="7509408" cy="646331"/>
          </a:xfrm>
          <a:prstGeom prst="rect">
            <a:avLst/>
          </a:prstGeom>
          <a:noFill/>
        </p:spPr>
        <p:txBody>
          <a:bodyPr wrap="square" rtlCol="0">
            <a:spAutoFit/>
          </a:bodyPr>
          <a:lstStyle/>
          <a:p>
            <a:pPr algn="r"/>
            <a:r>
              <a:rPr lang="en-US" sz="3600" dirty="0">
                <a:solidFill>
                  <a:schemeClr val="bg1"/>
                </a:solidFill>
              </a:rPr>
              <a:t>MUSTANG noise-psd queries</a:t>
            </a:r>
          </a:p>
        </p:txBody>
      </p:sp>
      <p:sp>
        <p:nvSpPr>
          <p:cNvPr id="9" name="TextBox 8">
            <a:extLst>
              <a:ext uri="{FF2B5EF4-FFF2-40B4-BE49-F238E27FC236}">
                <a16:creationId xmlns:a16="http://schemas.microsoft.com/office/drawing/2014/main" id="{EA1552B6-2B7B-784A-B9D9-90857F27A4F1}"/>
              </a:ext>
            </a:extLst>
          </p:cNvPr>
          <p:cNvSpPr txBox="1"/>
          <p:nvPr/>
        </p:nvSpPr>
        <p:spPr>
          <a:xfrm>
            <a:off x="325375" y="1313709"/>
            <a:ext cx="8122736" cy="523220"/>
          </a:xfrm>
          <a:prstGeom prst="rect">
            <a:avLst/>
          </a:prstGeom>
          <a:noFill/>
        </p:spPr>
        <p:txBody>
          <a:bodyPr wrap="none" rtlCol="0">
            <a:spAutoFit/>
          </a:bodyPr>
          <a:lstStyle/>
          <a:p>
            <a:r>
              <a:rPr lang="en-US" sz="2800" dirty="0">
                <a:solidFill>
                  <a:srgbClr val="0432FF"/>
                </a:solidFill>
              </a:rPr>
              <a:t>http://service.iris.edu/mustang/noise-psd/1/query?</a:t>
            </a:r>
            <a:endParaRPr lang="en-US" sz="2800" dirty="0"/>
          </a:p>
        </p:txBody>
      </p:sp>
      <p:sp>
        <p:nvSpPr>
          <p:cNvPr id="3" name="TextBox 2">
            <a:extLst>
              <a:ext uri="{FF2B5EF4-FFF2-40B4-BE49-F238E27FC236}">
                <a16:creationId xmlns:a16="http://schemas.microsoft.com/office/drawing/2014/main" id="{DA700D1C-DE61-EF41-BBBE-1ADBD86DE6E8}"/>
              </a:ext>
            </a:extLst>
          </p:cNvPr>
          <p:cNvSpPr txBox="1"/>
          <p:nvPr/>
        </p:nvSpPr>
        <p:spPr>
          <a:xfrm>
            <a:off x="325375" y="2103120"/>
            <a:ext cx="8492054" cy="4637167"/>
          </a:xfrm>
          <a:prstGeom prst="rect">
            <a:avLst/>
          </a:prstGeom>
          <a:noFill/>
        </p:spPr>
        <p:txBody>
          <a:bodyPr wrap="square" rtlCol="0">
            <a:spAutoFit/>
          </a:bodyPr>
          <a:lstStyle/>
          <a:p>
            <a:r>
              <a:rPr lang="en-US" sz="2400" dirty="0"/>
              <a:t>The station information is the same as the noise-pdf service</a:t>
            </a:r>
          </a:p>
          <a:p>
            <a:pPr>
              <a:spcBef>
                <a:spcPts val="1000"/>
              </a:spcBef>
            </a:pPr>
            <a:r>
              <a:rPr lang="en-US" sz="2400" dirty="0">
                <a:solidFill>
                  <a:srgbClr val="0432FF"/>
                </a:solidFill>
              </a:rPr>
              <a:t>target=TA.109C..BHZ.M</a:t>
            </a:r>
            <a:endParaRPr lang="en-US" sz="2400" dirty="0"/>
          </a:p>
          <a:p>
            <a:pPr>
              <a:spcBef>
                <a:spcPts val="2000"/>
              </a:spcBef>
            </a:pPr>
            <a:r>
              <a:rPr lang="en-US" sz="2400" dirty="0"/>
              <a:t>In addition to starttime and endtime options, you can specify </a:t>
            </a:r>
          </a:p>
          <a:p>
            <a:pPr>
              <a:spcBef>
                <a:spcPts val="1000"/>
              </a:spcBef>
            </a:pPr>
            <a:r>
              <a:rPr lang="en-US" sz="2400" dirty="0">
                <a:solidFill>
                  <a:srgbClr val="0432FF"/>
                </a:solidFill>
              </a:rPr>
              <a:t>&amp;time=2018-07-01T12:30:00</a:t>
            </a:r>
          </a:p>
          <a:p>
            <a:pPr>
              <a:spcBef>
                <a:spcPts val="2000"/>
              </a:spcBef>
            </a:pPr>
            <a:r>
              <a:rPr lang="en-US" sz="2400" dirty="0"/>
              <a:t>Format options are text, xml, and plot</a:t>
            </a:r>
          </a:p>
          <a:p>
            <a:pPr>
              <a:spcBef>
                <a:spcPts val="1000"/>
              </a:spcBef>
            </a:pPr>
            <a:r>
              <a:rPr lang="en-US" sz="2400" dirty="0">
                <a:solidFill>
                  <a:srgbClr val="0432FF"/>
                </a:solidFill>
              </a:rPr>
              <a:t>&amp;format=text</a:t>
            </a:r>
          </a:p>
          <a:p>
            <a:pPr>
              <a:spcBef>
                <a:spcPts val="2000"/>
              </a:spcBef>
            </a:pPr>
            <a:r>
              <a:rPr lang="en-US" sz="2400" dirty="0"/>
              <a:t>Return instrument-corrected or uncorrected PSDs</a:t>
            </a:r>
          </a:p>
          <a:p>
            <a:pPr>
              <a:spcBef>
                <a:spcPts val="1000"/>
              </a:spcBef>
            </a:pPr>
            <a:r>
              <a:rPr lang="en-US" sz="2400" dirty="0">
                <a:solidFill>
                  <a:srgbClr val="0432FF"/>
                </a:solidFill>
              </a:rPr>
              <a:t>&amp;correct=TRUE  </a:t>
            </a:r>
            <a:r>
              <a:rPr lang="en-US" sz="2400" dirty="0">
                <a:solidFill>
                  <a:schemeClr val="tx2"/>
                </a:solidFill>
              </a:rPr>
              <a:t>or</a:t>
            </a:r>
            <a:r>
              <a:rPr lang="en-US" sz="2400" dirty="0"/>
              <a:t>  </a:t>
            </a:r>
            <a:r>
              <a:rPr lang="en-US" sz="2400" dirty="0">
                <a:solidFill>
                  <a:srgbClr val="0432FF"/>
                </a:solidFill>
              </a:rPr>
              <a:t>&amp;correct=FALSE</a:t>
            </a:r>
          </a:p>
          <a:p>
            <a:endParaRPr lang="en-US" sz="2000" dirty="0"/>
          </a:p>
        </p:txBody>
      </p:sp>
    </p:spTree>
    <p:extLst>
      <p:ext uri="{BB962C8B-B14F-4D97-AF65-F5344CB8AC3E}">
        <p14:creationId xmlns:p14="http://schemas.microsoft.com/office/powerpoint/2010/main" val="421974195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437AFF-5FCC-1E46-BEDF-A0070490BD52}"/>
              </a:ext>
            </a:extLst>
          </p:cNvPr>
          <p:cNvSpPr txBox="1"/>
          <p:nvPr/>
        </p:nvSpPr>
        <p:spPr>
          <a:xfrm>
            <a:off x="1554480" y="91440"/>
            <a:ext cx="7509408" cy="646331"/>
          </a:xfrm>
          <a:prstGeom prst="rect">
            <a:avLst/>
          </a:prstGeom>
          <a:noFill/>
        </p:spPr>
        <p:txBody>
          <a:bodyPr wrap="square" rtlCol="0">
            <a:spAutoFit/>
          </a:bodyPr>
          <a:lstStyle/>
          <a:p>
            <a:pPr algn="r"/>
            <a:r>
              <a:rPr lang="en-US" sz="3600" dirty="0">
                <a:solidFill>
                  <a:schemeClr val="bg1"/>
                </a:solidFill>
              </a:rPr>
              <a:t>MUSTANG noise-psd queries</a:t>
            </a:r>
          </a:p>
        </p:txBody>
      </p:sp>
      <p:sp>
        <p:nvSpPr>
          <p:cNvPr id="9" name="TextBox 8">
            <a:extLst>
              <a:ext uri="{FF2B5EF4-FFF2-40B4-BE49-F238E27FC236}">
                <a16:creationId xmlns:a16="http://schemas.microsoft.com/office/drawing/2014/main" id="{EA1552B6-2B7B-784A-B9D9-90857F27A4F1}"/>
              </a:ext>
            </a:extLst>
          </p:cNvPr>
          <p:cNvSpPr txBox="1"/>
          <p:nvPr/>
        </p:nvSpPr>
        <p:spPr>
          <a:xfrm>
            <a:off x="4535558" y="1371600"/>
            <a:ext cx="4396569" cy="2616101"/>
          </a:xfrm>
          <a:prstGeom prst="rect">
            <a:avLst/>
          </a:prstGeom>
          <a:noFill/>
        </p:spPr>
        <p:txBody>
          <a:bodyPr wrap="square" rtlCol="0">
            <a:spAutoFit/>
          </a:bodyPr>
          <a:lstStyle/>
          <a:p>
            <a:pPr>
              <a:spcBef>
                <a:spcPts val="600"/>
              </a:spcBef>
            </a:pPr>
            <a:r>
              <a:rPr lang="en-US" sz="2400" dirty="0">
                <a:solidFill>
                  <a:srgbClr val="0432FF"/>
                </a:solidFill>
                <a:hlinkClick r:id="rId3"/>
              </a:rPr>
              <a:t>http://service.iris.edu/mustang/noise-psd/1/query?</a:t>
            </a:r>
          </a:p>
          <a:p>
            <a:pPr>
              <a:spcBef>
                <a:spcPts val="600"/>
              </a:spcBef>
            </a:pPr>
            <a:r>
              <a:rPr lang="en-US" sz="2400" dirty="0">
                <a:solidFill>
                  <a:srgbClr val="0432FF"/>
                </a:solidFill>
                <a:hlinkClick r:id="rId3"/>
              </a:rPr>
              <a:t>target=TA.109C..BHZ.M</a:t>
            </a:r>
          </a:p>
          <a:p>
            <a:pPr>
              <a:spcBef>
                <a:spcPts val="600"/>
              </a:spcBef>
            </a:pPr>
            <a:r>
              <a:rPr lang="en-US" sz="2400" dirty="0">
                <a:solidFill>
                  <a:srgbClr val="0432FF"/>
                </a:solidFill>
                <a:hlinkClick r:id="rId3"/>
              </a:rPr>
              <a:t>&amp;starttime=2018-07-01</a:t>
            </a:r>
          </a:p>
          <a:p>
            <a:pPr>
              <a:spcBef>
                <a:spcPts val="600"/>
              </a:spcBef>
            </a:pPr>
            <a:r>
              <a:rPr lang="en-US" sz="2400" dirty="0">
                <a:solidFill>
                  <a:srgbClr val="0432FF"/>
                </a:solidFill>
                <a:hlinkClick r:id="rId3"/>
              </a:rPr>
              <a:t>&amp;endtime=2018-07-02</a:t>
            </a:r>
          </a:p>
          <a:p>
            <a:pPr>
              <a:spcBef>
                <a:spcPts val="600"/>
              </a:spcBef>
            </a:pPr>
            <a:r>
              <a:rPr lang="en-US" sz="2400" dirty="0">
                <a:solidFill>
                  <a:srgbClr val="0432FF"/>
                </a:solidFill>
                <a:hlinkClick r:id="rId3"/>
              </a:rPr>
              <a:t>&amp;correct=TRUE&amp;format=text</a:t>
            </a:r>
            <a:endParaRPr lang="en-US" sz="2400" dirty="0">
              <a:solidFill>
                <a:srgbClr val="0432FF"/>
              </a:solidFill>
            </a:endParaRPr>
          </a:p>
        </p:txBody>
      </p:sp>
      <p:pic>
        <p:nvPicPr>
          <p:cNvPr id="3" name="Picture 2">
            <a:extLst>
              <a:ext uri="{FF2B5EF4-FFF2-40B4-BE49-F238E27FC236}">
                <a16:creationId xmlns:a16="http://schemas.microsoft.com/office/drawing/2014/main" id="{1E71A8A4-6D16-6A4E-87E4-75B4C2504939}"/>
              </a:ext>
            </a:extLst>
          </p:cNvPr>
          <p:cNvPicPr>
            <a:picLocks noChangeAspect="1"/>
          </p:cNvPicPr>
          <p:nvPr/>
        </p:nvPicPr>
        <p:blipFill rotWithShape="1">
          <a:blip r:embed="rId4"/>
          <a:srcRect b="18211"/>
          <a:stretch/>
        </p:blipFill>
        <p:spPr>
          <a:xfrm>
            <a:off x="907475" y="1169559"/>
            <a:ext cx="3155617" cy="5609064"/>
          </a:xfrm>
          <a:prstGeom prst="rect">
            <a:avLst/>
          </a:prstGeom>
        </p:spPr>
      </p:pic>
    </p:spTree>
    <p:extLst>
      <p:ext uri="{BB962C8B-B14F-4D97-AF65-F5344CB8AC3E}">
        <p14:creationId xmlns:p14="http://schemas.microsoft.com/office/powerpoint/2010/main" val="22557594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EE10F2-F14D-524C-BE52-86BFC546A5A3}"/>
              </a:ext>
            </a:extLst>
          </p:cNvPr>
          <p:cNvSpPr txBox="1"/>
          <p:nvPr/>
        </p:nvSpPr>
        <p:spPr>
          <a:xfrm>
            <a:off x="4297680" y="91440"/>
            <a:ext cx="4809843" cy="646331"/>
          </a:xfrm>
          <a:prstGeom prst="rect">
            <a:avLst/>
          </a:prstGeom>
          <a:noFill/>
        </p:spPr>
        <p:txBody>
          <a:bodyPr wrap="none" rtlCol="0">
            <a:spAutoFit/>
          </a:bodyPr>
          <a:lstStyle/>
          <a:p>
            <a:pPr algn="r"/>
            <a:r>
              <a:rPr lang="en-US" sz="3600" dirty="0">
                <a:solidFill>
                  <a:schemeClr val="bg1"/>
                </a:solidFill>
              </a:rPr>
              <a:t>Noise-psd URL builder</a:t>
            </a:r>
          </a:p>
        </p:txBody>
      </p:sp>
      <p:pic>
        <p:nvPicPr>
          <p:cNvPr id="4" name="Picture 3">
            <a:extLst>
              <a:ext uri="{FF2B5EF4-FFF2-40B4-BE49-F238E27FC236}">
                <a16:creationId xmlns:a16="http://schemas.microsoft.com/office/drawing/2014/main" id="{61B064C8-8B91-2141-8644-A1392D386EF6}"/>
              </a:ext>
            </a:extLst>
          </p:cNvPr>
          <p:cNvPicPr>
            <a:picLocks/>
          </p:cNvPicPr>
          <p:nvPr/>
        </p:nvPicPr>
        <p:blipFill>
          <a:blip r:embed="rId2"/>
          <a:stretch>
            <a:fillRect/>
          </a:stretch>
        </p:blipFill>
        <p:spPr>
          <a:xfrm>
            <a:off x="946404" y="876563"/>
            <a:ext cx="7251192" cy="5981437"/>
          </a:xfrm>
          <a:prstGeom prst="rect">
            <a:avLst/>
          </a:prstGeom>
        </p:spPr>
      </p:pic>
      <p:sp>
        <p:nvSpPr>
          <p:cNvPr id="5" name="Rectangle 4">
            <a:hlinkClick r:id="rId3"/>
            <a:extLst>
              <a:ext uri="{FF2B5EF4-FFF2-40B4-BE49-F238E27FC236}">
                <a16:creationId xmlns:a16="http://schemas.microsoft.com/office/drawing/2014/main" id="{C280268A-A1F5-494F-A183-79F2B4B71328}"/>
              </a:ext>
            </a:extLst>
          </p:cNvPr>
          <p:cNvSpPr/>
          <p:nvPr/>
        </p:nvSpPr>
        <p:spPr bwMode="auto">
          <a:xfrm>
            <a:off x="415636" y="498764"/>
            <a:ext cx="8312728" cy="6359236"/>
          </a:xfrm>
          <a:prstGeom prst="rect">
            <a:avLst/>
          </a:prstGeom>
          <a:noFill/>
          <a:ln w="1905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Tree>
    <p:extLst>
      <p:ext uri="{BB962C8B-B14F-4D97-AF65-F5344CB8AC3E}">
        <p14:creationId xmlns:p14="http://schemas.microsoft.com/office/powerpoint/2010/main" val="228344371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D50E2-ADBF-994C-89E9-8D9EFD2FD6D4}"/>
              </a:ext>
            </a:extLst>
          </p:cNvPr>
          <p:cNvSpPr>
            <a:spLocks noGrp="1"/>
          </p:cNvSpPr>
          <p:nvPr>
            <p:ph type="title"/>
          </p:nvPr>
        </p:nvSpPr>
        <p:spPr>
          <a:xfrm>
            <a:off x="722313" y="3364992"/>
            <a:ext cx="7772400" cy="1362075"/>
          </a:xfrm>
        </p:spPr>
        <p:txBody>
          <a:bodyPr/>
          <a:lstStyle/>
          <a:p>
            <a:r>
              <a:rPr lang="en-US" dirty="0"/>
              <a:t>NOISE-MODE-TIMESERIES</a:t>
            </a:r>
          </a:p>
        </p:txBody>
      </p:sp>
      <p:sp>
        <p:nvSpPr>
          <p:cNvPr id="3" name="Text Placeholder 2">
            <a:extLst>
              <a:ext uri="{FF2B5EF4-FFF2-40B4-BE49-F238E27FC236}">
                <a16:creationId xmlns:a16="http://schemas.microsoft.com/office/drawing/2014/main" id="{A2D5163C-0818-4C48-8083-A2A96A855BDF}"/>
              </a:ext>
            </a:extLst>
          </p:cNvPr>
          <p:cNvSpPr>
            <a:spLocks noGrp="1"/>
          </p:cNvSpPr>
          <p:nvPr>
            <p:ph type="body" idx="1"/>
          </p:nvPr>
        </p:nvSpPr>
        <p:spPr>
          <a:xfrm>
            <a:off x="722313" y="1977323"/>
            <a:ext cx="7772400" cy="1500187"/>
          </a:xfrm>
        </p:spPr>
        <p:txBody>
          <a:bodyPr/>
          <a:lstStyle/>
          <a:p>
            <a:r>
              <a:rPr lang="en-US" dirty="0"/>
              <a:t>MUSTANG WEB SERVICES</a:t>
            </a:r>
          </a:p>
        </p:txBody>
      </p:sp>
      <p:sp>
        <p:nvSpPr>
          <p:cNvPr id="4" name="TextBox 3">
            <a:extLst>
              <a:ext uri="{FF2B5EF4-FFF2-40B4-BE49-F238E27FC236}">
                <a16:creationId xmlns:a16="http://schemas.microsoft.com/office/drawing/2014/main" id="{42B4C7C9-31A5-A64E-9051-32ABEDA5AFD9}"/>
              </a:ext>
            </a:extLst>
          </p:cNvPr>
          <p:cNvSpPr txBox="1"/>
          <p:nvPr/>
        </p:nvSpPr>
        <p:spPr>
          <a:xfrm>
            <a:off x="722313" y="4496234"/>
            <a:ext cx="7818166" cy="461665"/>
          </a:xfrm>
          <a:prstGeom prst="rect">
            <a:avLst/>
          </a:prstGeom>
          <a:noFill/>
        </p:spPr>
        <p:txBody>
          <a:bodyPr wrap="none" rtlCol="0">
            <a:spAutoFit/>
          </a:bodyPr>
          <a:lstStyle/>
          <a:p>
            <a:r>
              <a:rPr lang="en-US" sz="2400" dirty="0">
                <a:hlinkClick r:id="rId2"/>
              </a:rPr>
              <a:t>http://service.iris.edu/mustang/noise-mode-timeseries/1/</a:t>
            </a:r>
            <a:endParaRPr lang="en-US" sz="2400" dirty="0"/>
          </a:p>
        </p:txBody>
      </p:sp>
    </p:spTree>
    <p:extLst>
      <p:ext uri="{BB962C8B-B14F-4D97-AF65-F5344CB8AC3E}">
        <p14:creationId xmlns:p14="http://schemas.microsoft.com/office/powerpoint/2010/main" val="417332522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1DB62A-800F-B34C-A152-EEE15CE07EA3}"/>
              </a:ext>
            </a:extLst>
          </p:cNvPr>
          <p:cNvSpPr txBox="1"/>
          <p:nvPr/>
        </p:nvSpPr>
        <p:spPr>
          <a:xfrm>
            <a:off x="995321" y="182880"/>
            <a:ext cx="8148679" cy="461665"/>
          </a:xfrm>
          <a:prstGeom prst="rect">
            <a:avLst/>
          </a:prstGeom>
          <a:noFill/>
        </p:spPr>
        <p:txBody>
          <a:bodyPr wrap="square" rtlCol="0">
            <a:spAutoFit/>
          </a:bodyPr>
          <a:lstStyle/>
          <a:p>
            <a:pPr algn="r"/>
            <a:r>
              <a:rPr lang="en-US" sz="2400" dirty="0">
                <a:solidFill>
                  <a:schemeClr val="bg1"/>
                </a:solidFill>
              </a:rPr>
              <a:t>http://service.iris.edu/mustang/noise-mode-timeseries/1/</a:t>
            </a:r>
          </a:p>
        </p:txBody>
      </p:sp>
      <p:pic>
        <p:nvPicPr>
          <p:cNvPr id="3" name="Picture 2">
            <a:extLst>
              <a:ext uri="{FF2B5EF4-FFF2-40B4-BE49-F238E27FC236}">
                <a16:creationId xmlns:a16="http://schemas.microsoft.com/office/drawing/2014/main" id="{08D3F97C-5541-664F-8C9B-3D1433A98194}"/>
              </a:ext>
            </a:extLst>
          </p:cNvPr>
          <p:cNvPicPr>
            <a:picLocks noChangeAspect="1"/>
          </p:cNvPicPr>
          <p:nvPr/>
        </p:nvPicPr>
        <p:blipFill rotWithShape="1">
          <a:blip r:embed="rId2"/>
          <a:srcRect b="37711"/>
          <a:stretch/>
        </p:blipFill>
        <p:spPr>
          <a:xfrm>
            <a:off x="0" y="895420"/>
            <a:ext cx="9144000" cy="5962580"/>
          </a:xfrm>
          <a:prstGeom prst="rect">
            <a:avLst/>
          </a:prstGeom>
        </p:spPr>
      </p:pic>
      <p:sp>
        <p:nvSpPr>
          <p:cNvPr id="2" name="Rectangle 1">
            <a:hlinkClick r:id="rId3"/>
            <a:extLst>
              <a:ext uri="{FF2B5EF4-FFF2-40B4-BE49-F238E27FC236}">
                <a16:creationId xmlns:a16="http://schemas.microsoft.com/office/drawing/2014/main" id="{8143969E-E8CC-EA43-97B4-507559CC5DFB}"/>
              </a:ext>
            </a:extLst>
          </p:cNvPr>
          <p:cNvSpPr/>
          <p:nvPr/>
        </p:nvSpPr>
        <p:spPr bwMode="auto">
          <a:xfrm>
            <a:off x="77638" y="895420"/>
            <a:ext cx="8980098" cy="5867689"/>
          </a:xfrm>
          <a:prstGeom prst="rect">
            <a:avLst/>
          </a:prstGeom>
          <a:noFill/>
          <a:ln w="1905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Tree>
    <p:extLst>
      <p:ext uri="{BB962C8B-B14F-4D97-AF65-F5344CB8AC3E}">
        <p14:creationId xmlns:p14="http://schemas.microsoft.com/office/powerpoint/2010/main" val="2880915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E987C1-D891-B148-8E1A-6ED982DBEDCD}"/>
              </a:ext>
            </a:extLst>
          </p:cNvPr>
          <p:cNvSpPr txBox="1"/>
          <p:nvPr/>
        </p:nvSpPr>
        <p:spPr>
          <a:xfrm>
            <a:off x="2149777" y="121185"/>
            <a:ext cx="6994223" cy="584775"/>
          </a:xfrm>
          <a:prstGeom prst="rect">
            <a:avLst/>
          </a:prstGeom>
          <a:noFill/>
        </p:spPr>
        <p:txBody>
          <a:bodyPr wrap="none" rtlCol="0">
            <a:spAutoFit/>
          </a:bodyPr>
          <a:lstStyle/>
          <a:p>
            <a:pPr algn="r"/>
            <a:r>
              <a:rPr lang="en-US" sz="3200" dirty="0">
                <a:solidFill>
                  <a:schemeClr val="bg1"/>
                </a:solidFill>
              </a:rPr>
              <a:t>Data latency metrics – script example</a:t>
            </a:r>
          </a:p>
        </p:txBody>
      </p:sp>
      <p:sp>
        <p:nvSpPr>
          <p:cNvPr id="3" name="TextBox 2">
            <a:extLst>
              <a:ext uri="{FF2B5EF4-FFF2-40B4-BE49-F238E27FC236}">
                <a16:creationId xmlns:a16="http://schemas.microsoft.com/office/drawing/2014/main" id="{5A4E7DB0-1C86-5940-9752-325B39E66719}"/>
              </a:ext>
            </a:extLst>
          </p:cNvPr>
          <p:cNvSpPr txBox="1"/>
          <p:nvPr/>
        </p:nvSpPr>
        <p:spPr>
          <a:xfrm>
            <a:off x="330666" y="1552120"/>
            <a:ext cx="8606790" cy="5139869"/>
          </a:xfrm>
          <a:prstGeom prst="rect">
            <a:avLst/>
          </a:prstGeom>
          <a:noFill/>
        </p:spPr>
        <p:txBody>
          <a:bodyPr wrap="square" rtlCol="0">
            <a:spAutoFit/>
          </a:bodyPr>
          <a:lstStyle/>
          <a:p>
            <a:r>
              <a:rPr lang="en-US" dirty="0"/>
              <a:t>#!/usr/bin/perl</a:t>
            </a:r>
          </a:p>
          <a:p>
            <a:r>
              <a:rPr lang="en-US" dirty="0"/>
              <a:t>use LWP::Simple;</a:t>
            </a:r>
          </a:p>
          <a:p>
            <a:endParaRPr lang="en-US" sz="1200" dirty="0"/>
          </a:p>
          <a:p>
            <a:r>
              <a:rPr lang="en-US" dirty="0"/>
              <a:t>my $cdate = `date -u -d "-5 hours" +%Y-%m-%dT%T`; $cdate =~ s/\n*$//g;</a:t>
            </a:r>
          </a:p>
          <a:p>
            <a:r>
              <a:rPr lang="en-US" dirty="0"/>
              <a:t>my $net = "TA";</a:t>
            </a:r>
          </a:p>
          <a:p>
            <a:endParaRPr lang="en-US" sz="1200" dirty="0"/>
          </a:p>
          <a:p>
            <a:r>
              <a:rPr lang="en-US" b="1" dirty="0">
                <a:solidFill>
                  <a:srgbClr val="7030A0"/>
                </a:solidFill>
              </a:rPr>
              <a:t>my $url="http://service.iris.edu/mustang/measurements/1/query?" .</a:t>
            </a:r>
          </a:p>
          <a:p>
            <a:r>
              <a:rPr lang="en-US" b="1" dirty="0">
                <a:solidFill>
                  <a:srgbClr val="7030A0"/>
                </a:solidFill>
              </a:rPr>
              <a:t>              "&amp;metric=data_latency&amp;net=$net&amp;channel=BHZ&amp;start=$cdate" .</a:t>
            </a:r>
          </a:p>
          <a:p>
            <a:r>
              <a:rPr lang="en-US" b="1" dirty="0">
                <a:solidFill>
                  <a:srgbClr val="7030A0"/>
                </a:solidFill>
              </a:rPr>
              <a:t>              "&amp;</a:t>
            </a:r>
            <a:r>
              <a:rPr lang="en-US" b="1" dirty="0" err="1">
                <a:solidFill>
                  <a:srgbClr val="7030A0"/>
                </a:solidFill>
              </a:rPr>
              <a:t>value_gt</a:t>
            </a:r>
            <a:r>
              <a:rPr lang="en-US" b="1" dirty="0">
                <a:solidFill>
                  <a:srgbClr val="7030A0"/>
                </a:solidFill>
              </a:rPr>
              <a:t>=21600&amp;format=text&amp;nodata=404";</a:t>
            </a:r>
          </a:p>
          <a:p>
            <a:endParaRPr lang="en-US" sz="1200" dirty="0"/>
          </a:p>
          <a:p>
            <a:r>
              <a:rPr lang="en-US" dirty="0"/>
              <a:t>&amp;sendmsg(get $url);</a:t>
            </a:r>
          </a:p>
          <a:p>
            <a:endParaRPr lang="en-US" sz="1200" dirty="0"/>
          </a:p>
          <a:p>
            <a:r>
              <a:rPr lang="en-US" sz="1600" dirty="0"/>
              <a:t>sub sendmsg {</a:t>
            </a:r>
          </a:p>
          <a:p>
            <a:r>
              <a:rPr lang="en-US" sz="1600" dirty="0"/>
              <a:t>    my $msg = shift;</a:t>
            </a:r>
          </a:p>
          <a:p>
            <a:r>
              <a:rPr lang="en-US" sz="1600" dirty="0"/>
              <a:t>    open ( MAIL, "|sendmail x@iris.washington.edu" );</a:t>
            </a:r>
          </a:p>
          <a:p>
            <a:r>
              <a:rPr lang="en-US" sz="1600" dirty="0"/>
              <a:t>    print MAIL "Subject: Station latency greater than 6 hours\n";</a:t>
            </a:r>
          </a:p>
          <a:p>
            <a:r>
              <a:rPr lang="en-US" sz="1600" dirty="0"/>
              <a:t>    print MAIL "From: x\@iris.washington.edu\n";</a:t>
            </a:r>
          </a:p>
          <a:p>
            <a:r>
              <a:rPr lang="en-US" sz="1600" dirty="0"/>
              <a:t>    print MAIL $msg;</a:t>
            </a:r>
          </a:p>
          <a:p>
            <a:r>
              <a:rPr lang="en-US" sz="1600" dirty="0"/>
              <a:t>    close MAIL;</a:t>
            </a:r>
          </a:p>
          <a:p>
            <a:r>
              <a:rPr lang="en-US" sz="1600" dirty="0"/>
              <a:t>}</a:t>
            </a:r>
          </a:p>
        </p:txBody>
      </p:sp>
      <p:sp>
        <p:nvSpPr>
          <p:cNvPr id="2" name="TextBox 1">
            <a:extLst>
              <a:ext uri="{FF2B5EF4-FFF2-40B4-BE49-F238E27FC236}">
                <a16:creationId xmlns:a16="http://schemas.microsoft.com/office/drawing/2014/main" id="{8F3D3994-46E0-A84D-9B28-5E62EBB68763}"/>
              </a:ext>
            </a:extLst>
          </p:cNvPr>
          <p:cNvSpPr txBox="1"/>
          <p:nvPr/>
        </p:nvSpPr>
        <p:spPr>
          <a:xfrm>
            <a:off x="330666" y="1046573"/>
            <a:ext cx="8507457" cy="369332"/>
          </a:xfrm>
          <a:prstGeom prst="rect">
            <a:avLst/>
          </a:prstGeom>
          <a:solidFill>
            <a:schemeClr val="accent1">
              <a:lumMod val="20000"/>
              <a:lumOff val="80000"/>
            </a:schemeClr>
          </a:solidFill>
          <a:ln>
            <a:solidFill>
              <a:schemeClr val="accent1"/>
            </a:solidFill>
          </a:ln>
        </p:spPr>
        <p:txBody>
          <a:bodyPr wrap="none" rtlCol="0">
            <a:spAutoFit/>
          </a:bodyPr>
          <a:lstStyle/>
          <a:p>
            <a:r>
              <a:rPr lang="en-US" i="1" dirty="0"/>
              <a:t>Retrieve recent total_latency values greater than 6 hours duration and send email </a:t>
            </a:r>
          </a:p>
        </p:txBody>
      </p:sp>
      <p:sp>
        <p:nvSpPr>
          <p:cNvPr id="5" name="Oval 4">
            <a:extLst>
              <a:ext uri="{FF2B5EF4-FFF2-40B4-BE49-F238E27FC236}">
                <a16:creationId xmlns:a16="http://schemas.microsoft.com/office/drawing/2014/main" id="{90718ADA-700E-8943-A102-9982B433901D}"/>
              </a:ext>
            </a:extLst>
          </p:cNvPr>
          <p:cNvSpPr/>
          <p:nvPr/>
        </p:nvSpPr>
        <p:spPr bwMode="auto">
          <a:xfrm>
            <a:off x="1265856" y="3547872"/>
            <a:ext cx="2086943" cy="426720"/>
          </a:xfrm>
          <a:prstGeom prst="ellipse">
            <a:avLst/>
          </a:prstGeom>
          <a:noFill/>
          <a:ln w="19050"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Tree>
    <p:extLst>
      <p:ext uri="{BB962C8B-B14F-4D97-AF65-F5344CB8AC3E}">
        <p14:creationId xmlns:p14="http://schemas.microsoft.com/office/powerpoint/2010/main" val="394546598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1DB62A-800F-B34C-A152-EEE15CE07EA3}"/>
              </a:ext>
            </a:extLst>
          </p:cNvPr>
          <p:cNvSpPr txBox="1"/>
          <p:nvPr/>
        </p:nvSpPr>
        <p:spPr>
          <a:xfrm>
            <a:off x="995321" y="182880"/>
            <a:ext cx="8148679" cy="461665"/>
          </a:xfrm>
          <a:prstGeom prst="rect">
            <a:avLst/>
          </a:prstGeom>
          <a:noFill/>
        </p:spPr>
        <p:txBody>
          <a:bodyPr wrap="square" rtlCol="0">
            <a:spAutoFit/>
          </a:bodyPr>
          <a:lstStyle/>
          <a:p>
            <a:pPr algn="r"/>
            <a:r>
              <a:rPr lang="en-US" sz="2400" dirty="0">
                <a:solidFill>
                  <a:schemeClr val="bg1"/>
                </a:solidFill>
              </a:rPr>
              <a:t>http://service.iris.edu/mustang/noise-mode-timeseries/1/</a:t>
            </a:r>
          </a:p>
        </p:txBody>
      </p:sp>
      <p:pic>
        <p:nvPicPr>
          <p:cNvPr id="5" name="Picture 4">
            <a:extLst>
              <a:ext uri="{FF2B5EF4-FFF2-40B4-BE49-F238E27FC236}">
                <a16:creationId xmlns:a16="http://schemas.microsoft.com/office/drawing/2014/main" id="{8F09DEEF-C07D-DE49-AA2D-7788B41EB78F}"/>
              </a:ext>
            </a:extLst>
          </p:cNvPr>
          <p:cNvPicPr>
            <a:picLocks noChangeAspect="1"/>
          </p:cNvPicPr>
          <p:nvPr/>
        </p:nvPicPr>
        <p:blipFill>
          <a:blip r:embed="rId2"/>
          <a:stretch>
            <a:fillRect/>
          </a:stretch>
        </p:blipFill>
        <p:spPr>
          <a:xfrm>
            <a:off x="249381" y="1852550"/>
            <a:ext cx="5891347" cy="4016828"/>
          </a:xfrm>
          <a:prstGeom prst="rect">
            <a:avLst/>
          </a:prstGeom>
          <a:ln>
            <a:solidFill>
              <a:srgbClr val="7030A0"/>
            </a:solidFill>
          </a:ln>
        </p:spPr>
      </p:pic>
      <p:pic>
        <p:nvPicPr>
          <p:cNvPr id="7" name="Picture 6">
            <a:extLst>
              <a:ext uri="{FF2B5EF4-FFF2-40B4-BE49-F238E27FC236}">
                <a16:creationId xmlns:a16="http://schemas.microsoft.com/office/drawing/2014/main" id="{01CB84BD-A991-F143-8ED1-9FDADC380BBF}"/>
              </a:ext>
            </a:extLst>
          </p:cNvPr>
          <p:cNvPicPr>
            <a:picLocks noChangeAspect="1"/>
          </p:cNvPicPr>
          <p:nvPr/>
        </p:nvPicPr>
        <p:blipFill rotWithShape="1">
          <a:blip r:embed="rId3"/>
          <a:srcRect b="15671"/>
          <a:stretch/>
        </p:blipFill>
        <p:spPr>
          <a:xfrm>
            <a:off x="6261916" y="961901"/>
            <a:ext cx="2724084" cy="5783283"/>
          </a:xfrm>
          <a:prstGeom prst="rect">
            <a:avLst/>
          </a:prstGeom>
          <a:ln>
            <a:solidFill>
              <a:srgbClr val="7030A0"/>
            </a:solidFill>
          </a:ln>
        </p:spPr>
      </p:pic>
    </p:spTree>
    <p:extLst>
      <p:ext uri="{BB962C8B-B14F-4D97-AF65-F5344CB8AC3E}">
        <p14:creationId xmlns:p14="http://schemas.microsoft.com/office/powerpoint/2010/main" val="343016059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1DB62A-800F-B34C-A152-EEE15CE07EA3}"/>
              </a:ext>
            </a:extLst>
          </p:cNvPr>
          <p:cNvSpPr txBox="1"/>
          <p:nvPr/>
        </p:nvSpPr>
        <p:spPr>
          <a:xfrm>
            <a:off x="995321" y="182880"/>
            <a:ext cx="8148679" cy="461665"/>
          </a:xfrm>
          <a:prstGeom prst="rect">
            <a:avLst/>
          </a:prstGeom>
          <a:noFill/>
        </p:spPr>
        <p:txBody>
          <a:bodyPr wrap="square" rtlCol="0">
            <a:spAutoFit/>
          </a:bodyPr>
          <a:lstStyle/>
          <a:p>
            <a:pPr algn="r"/>
            <a:r>
              <a:rPr lang="en-US" sz="2400" dirty="0">
                <a:solidFill>
                  <a:schemeClr val="bg1"/>
                </a:solidFill>
              </a:rPr>
              <a:t>http://service.iris.edu/mustang/noise-mode-timeseries/1/</a:t>
            </a:r>
          </a:p>
        </p:txBody>
      </p:sp>
      <p:pic>
        <p:nvPicPr>
          <p:cNvPr id="3" name="Picture 2">
            <a:extLst>
              <a:ext uri="{FF2B5EF4-FFF2-40B4-BE49-F238E27FC236}">
                <a16:creationId xmlns:a16="http://schemas.microsoft.com/office/drawing/2014/main" id="{9C314899-EF8F-1D44-B8EE-BC5346C4B20A}"/>
              </a:ext>
            </a:extLst>
          </p:cNvPr>
          <p:cNvPicPr>
            <a:picLocks noChangeAspect="1"/>
          </p:cNvPicPr>
          <p:nvPr/>
        </p:nvPicPr>
        <p:blipFill>
          <a:blip r:embed="rId3"/>
          <a:stretch>
            <a:fillRect/>
          </a:stretch>
        </p:blipFill>
        <p:spPr>
          <a:xfrm>
            <a:off x="985652" y="1005840"/>
            <a:ext cx="7172696" cy="4890475"/>
          </a:xfrm>
          <a:prstGeom prst="rect">
            <a:avLst/>
          </a:prstGeom>
          <a:ln>
            <a:solidFill>
              <a:srgbClr val="7030A0"/>
            </a:solidFill>
          </a:ln>
        </p:spPr>
      </p:pic>
      <p:sp>
        <p:nvSpPr>
          <p:cNvPr id="9" name="Rectangle 8">
            <a:extLst>
              <a:ext uri="{FF2B5EF4-FFF2-40B4-BE49-F238E27FC236}">
                <a16:creationId xmlns:a16="http://schemas.microsoft.com/office/drawing/2014/main" id="{972EB11A-93BD-1C43-86B3-F241D6DD91F9}"/>
              </a:ext>
            </a:extLst>
          </p:cNvPr>
          <p:cNvSpPr/>
          <p:nvPr/>
        </p:nvSpPr>
        <p:spPr>
          <a:xfrm>
            <a:off x="231569" y="5943600"/>
            <a:ext cx="8680861" cy="784830"/>
          </a:xfrm>
          <a:prstGeom prst="rect">
            <a:avLst/>
          </a:prstGeom>
        </p:spPr>
        <p:txBody>
          <a:bodyPr wrap="square">
            <a:spAutoFit/>
          </a:bodyPr>
          <a:lstStyle/>
          <a:p>
            <a:r>
              <a:rPr lang="en-US" sz="2000">
                <a:hlinkClick r:id="rId4"/>
              </a:rPr>
              <a:t>http://service.iris.edu/mustang/noise-mode-timeseries/1/query?</a:t>
            </a:r>
          </a:p>
          <a:p>
            <a:pPr>
              <a:spcBef>
                <a:spcPts val="600"/>
              </a:spcBef>
            </a:pPr>
            <a:r>
              <a:rPr lang="en-US" sz="2000">
                <a:hlinkClick r:id="rId4"/>
              </a:rPr>
              <a:t>target=N4.S44A..BHZ.M&amp;output=power&amp;format=plot&amp;periods=0.1,1,10,100</a:t>
            </a:r>
            <a:endParaRPr lang="en-US" sz="2000"/>
          </a:p>
        </p:txBody>
      </p:sp>
    </p:spTree>
    <p:extLst>
      <p:ext uri="{BB962C8B-B14F-4D97-AF65-F5344CB8AC3E}">
        <p14:creationId xmlns:p14="http://schemas.microsoft.com/office/powerpoint/2010/main" val="116800565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E9E014-C4AF-274A-9BA2-C2B8115FDC10}"/>
              </a:ext>
            </a:extLst>
          </p:cNvPr>
          <p:cNvPicPr>
            <a:picLocks noChangeAspect="1"/>
          </p:cNvPicPr>
          <p:nvPr/>
        </p:nvPicPr>
        <p:blipFill>
          <a:blip r:embed="rId3"/>
          <a:stretch>
            <a:fillRect/>
          </a:stretch>
        </p:blipFill>
        <p:spPr>
          <a:xfrm>
            <a:off x="985652" y="1005840"/>
            <a:ext cx="7172696" cy="4890474"/>
          </a:xfrm>
          <a:prstGeom prst="rect">
            <a:avLst/>
          </a:prstGeom>
          <a:ln>
            <a:solidFill>
              <a:srgbClr val="7030A0"/>
            </a:solidFill>
          </a:ln>
        </p:spPr>
      </p:pic>
      <p:sp>
        <p:nvSpPr>
          <p:cNvPr id="7" name="TextBox 6">
            <a:extLst>
              <a:ext uri="{FF2B5EF4-FFF2-40B4-BE49-F238E27FC236}">
                <a16:creationId xmlns:a16="http://schemas.microsoft.com/office/drawing/2014/main" id="{554007AA-8E83-F344-8C58-F7C0C91753B4}"/>
              </a:ext>
            </a:extLst>
          </p:cNvPr>
          <p:cNvSpPr txBox="1"/>
          <p:nvPr/>
        </p:nvSpPr>
        <p:spPr>
          <a:xfrm>
            <a:off x="2743200" y="4206240"/>
            <a:ext cx="4172937" cy="369332"/>
          </a:xfrm>
          <a:prstGeom prst="rect">
            <a:avLst/>
          </a:prstGeom>
          <a:solidFill>
            <a:schemeClr val="accent1">
              <a:lumMod val="20000"/>
              <a:lumOff val="80000"/>
            </a:schemeClr>
          </a:solidFill>
          <a:ln>
            <a:solidFill>
              <a:schemeClr val="accent1"/>
            </a:solidFill>
          </a:ln>
        </p:spPr>
        <p:txBody>
          <a:bodyPr wrap="none" rtlCol="0">
            <a:spAutoFit/>
          </a:bodyPr>
          <a:lstStyle/>
          <a:p>
            <a:r>
              <a:rPr lang="en-US"/>
              <a:t>Seasonal variation at 10 second period</a:t>
            </a:r>
          </a:p>
        </p:txBody>
      </p:sp>
      <p:sp>
        <p:nvSpPr>
          <p:cNvPr id="4" name="TextBox 3">
            <a:extLst>
              <a:ext uri="{FF2B5EF4-FFF2-40B4-BE49-F238E27FC236}">
                <a16:creationId xmlns:a16="http://schemas.microsoft.com/office/drawing/2014/main" id="{281DB62A-800F-B34C-A152-EEE15CE07EA3}"/>
              </a:ext>
            </a:extLst>
          </p:cNvPr>
          <p:cNvSpPr txBox="1"/>
          <p:nvPr/>
        </p:nvSpPr>
        <p:spPr>
          <a:xfrm>
            <a:off x="995321" y="182880"/>
            <a:ext cx="8148679" cy="461665"/>
          </a:xfrm>
          <a:prstGeom prst="rect">
            <a:avLst/>
          </a:prstGeom>
          <a:noFill/>
        </p:spPr>
        <p:txBody>
          <a:bodyPr wrap="square" rtlCol="0">
            <a:spAutoFit/>
          </a:bodyPr>
          <a:lstStyle/>
          <a:p>
            <a:pPr algn="r"/>
            <a:r>
              <a:rPr lang="en-US" sz="2400" dirty="0">
                <a:solidFill>
                  <a:schemeClr val="bg1"/>
                </a:solidFill>
              </a:rPr>
              <a:t>http://service.iris.edu/mustang/noise-mode-timeseries/1/</a:t>
            </a:r>
          </a:p>
        </p:txBody>
      </p:sp>
      <p:sp>
        <p:nvSpPr>
          <p:cNvPr id="9" name="Rectangle 8">
            <a:extLst>
              <a:ext uri="{FF2B5EF4-FFF2-40B4-BE49-F238E27FC236}">
                <a16:creationId xmlns:a16="http://schemas.microsoft.com/office/drawing/2014/main" id="{972EB11A-93BD-1C43-86B3-F241D6DD91F9}"/>
              </a:ext>
            </a:extLst>
          </p:cNvPr>
          <p:cNvSpPr/>
          <p:nvPr/>
        </p:nvSpPr>
        <p:spPr>
          <a:xfrm>
            <a:off x="231569" y="5943600"/>
            <a:ext cx="8680861" cy="784830"/>
          </a:xfrm>
          <a:prstGeom prst="rect">
            <a:avLst/>
          </a:prstGeom>
        </p:spPr>
        <p:txBody>
          <a:bodyPr wrap="square">
            <a:spAutoFit/>
          </a:bodyPr>
          <a:lstStyle/>
          <a:p>
            <a:r>
              <a:rPr lang="en-US" sz="2000">
                <a:hlinkClick r:id="rId4"/>
              </a:rPr>
              <a:t>http://service.iris.edu/mustang/noise-mode-timeseries/1/query?</a:t>
            </a:r>
          </a:p>
          <a:p>
            <a:pPr>
              <a:spcBef>
                <a:spcPts val="600"/>
              </a:spcBef>
            </a:pPr>
            <a:r>
              <a:rPr lang="en-US" sz="2000">
                <a:hlinkClick r:id="rId4"/>
              </a:rPr>
              <a:t>target=N4.S44A..BHZ.M&amp;output=power&amp;format=plot&amp;periods=10</a:t>
            </a:r>
            <a:endParaRPr lang="en-US" sz="2000"/>
          </a:p>
        </p:txBody>
      </p:sp>
    </p:spTree>
    <p:extLst>
      <p:ext uri="{BB962C8B-B14F-4D97-AF65-F5344CB8AC3E}">
        <p14:creationId xmlns:p14="http://schemas.microsoft.com/office/powerpoint/2010/main" val="387610347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1DB62A-800F-B34C-A152-EEE15CE07EA3}"/>
              </a:ext>
            </a:extLst>
          </p:cNvPr>
          <p:cNvSpPr txBox="1"/>
          <p:nvPr/>
        </p:nvSpPr>
        <p:spPr>
          <a:xfrm>
            <a:off x="995321" y="182880"/>
            <a:ext cx="8148679" cy="461665"/>
          </a:xfrm>
          <a:prstGeom prst="rect">
            <a:avLst/>
          </a:prstGeom>
          <a:noFill/>
        </p:spPr>
        <p:txBody>
          <a:bodyPr wrap="square" rtlCol="0">
            <a:spAutoFit/>
          </a:bodyPr>
          <a:lstStyle/>
          <a:p>
            <a:pPr algn="r"/>
            <a:r>
              <a:rPr lang="en-US" sz="2400" dirty="0">
                <a:solidFill>
                  <a:schemeClr val="bg1"/>
                </a:solidFill>
              </a:rPr>
              <a:t>http://service.iris.edu/mustang/noise-mode-timeseries/1/</a:t>
            </a:r>
          </a:p>
        </p:txBody>
      </p:sp>
      <p:grpSp>
        <p:nvGrpSpPr>
          <p:cNvPr id="5" name="Group 4">
            <a:extLst>
              <a:ext uri="{FF2B5EF4-FFF2-40B4-BE49-F238E27FC236}">
                <a16:creationId xmlns:a16="http://schemas.microsoft.com/office/drawing/2014/main" id="{D609E4EA-2D84-8F41-A430-8214779D3190}"/>
              </a:ext>
            </a:extLst>
          </p:cNvPr>
          <p:cNvGrpSpPr/>
          <p:nvPr/>
        </p:nvGrpSpPr>
        <p:grpSpPr>
          <a:xfrm>
            <a:off x="985652" y="1005840"/>
            <a:ext cx="7172695" cy="4890474"/>
            <a:chOff x="985652" y="1188720"/>
            <a:chExt cx="7172695" cy="4890474"/>
          </a:xfrm>
        </p:grpSpPr>
        <p:pic>
          <p:nvPicPr>
            <p:cNvPr id="3" name="Picture 2">
              <a:extLst>
                <a:ext uri="{FF2B5EF4-FFF2-40B4-BE49-F238E27FC236}">
                  <a16:creationId xmlns:a16="http://schemas.microsoft.com/office/drawing/2014/main" id="{9C314899-EF8F-1D44-B8EE-BC5346C4B20A}"/>
                </a:ext>
              </a:extLst>
            </p:cNvPr>
            <p:cNvPicPr>
              <a:picLocks noChangeAspect="1"/>
            </p:cNvPicPr>
            <p:nvPr/>
          </p:nvPicPr>
          <p:blipFill>
            <a:blip r:embed="rId3"/>
            <a:stretch>
              <a:fillRect/>
            </a:stretch>
          </p:blipFill>
          <p:spPr>
            <a:xfrm>
              <a:off x="985652" y="1188720"/>
              <a:ext cx="7172695" cy="4890474"/>
            </a:xfrm>
            <a:prstGeom prst="rect">
              <a:avLst/>
            </a:prstGeom>
            <a:ln>
              <a:solidFill>
                <a:srgbClr val="7030A0"/>
              </a:solidFill>
            </a:ln>
          </p:spPr>
        </p:pic>
        <p:cxnSp>
          <p:nvCxnSpPr>
            <p:cNvPr id="6" name="Straight Arrow Connector 5">
              <a:extLst>
                <a:ext uri="{FF2B5EF4-FFF2-40B4-BE49-F238E27FC236}">
                  <a16:creationId xmlns:a16="http://schemas.microsoft.com/office/drawing/2014/main" id="{81179FC4-CFBD-D54A-8A8B-1964A0AEA677}"/>
                </a:ext>
              </a:extLst>
            </p:cNvPr>
            <p:cNvCxnSpPr/>
            <p:nvPr/>
          </p:nvCxnSpPr>
          <p:spPr bwMode="auto">
            <a:xfrm>
              <a:off x="5181023" y="2332627"/>
              <a:ext cx="388504" cy="1479352"/>
            </a:xfrm>
            <a:prstGeom prst="straightConnector1">
              <a:avLst/>
            </a:prstGeom>
            <a:solidFill>
              <a:schemeClr val="accent1">
                <a:alpha val="25000"/>
              </a:schemeClr>
            </a:solidFill>
            <a:ln w="19050" cap="flat" cmpd="sng" algn="ctr">
              <a:solidFill>
                <a:schemeClr val="tx1"/>
              </a:solidFill>
              <a:prstDash val="solid"/>
              <a:round/>
              <a:headEnd type="none" w="med" len="med"/>
              <a:tailEnd type="triangle" w="lg" len="med"/>
            </a:ln>
            <a:effectLst/>
          </p:spPr>
        </p:cxnSp>
        <p:sp>
          <p:nvSpPr>
            <p:cNvPr id="2" name="TextBox 1">
              <a:extLst>
                <a:ext uri="{FF2B5EF4-FFF2-40B4-BE49-F238E27FC236}">
                  <a16:creationId xmlns:a16="http://schemas.microsoft.com/office/drawing/2014/main" id="{9E66B5D2-1F9A-D544-BF04-470238BC9679}"/>
                </a:ext>
              </a:extLst>
            </p:cNvPr>
            <p:cNvSpPr txBox="1"/>
            <p:nvPr/>
          </p:nvSpPr>
          <p:spPr>
            <a:xfrm>
              <a:off x="1739055" y="1920240"/>
              <a:ext cx="3506088" cy="646331"/>
            </a:xfrm>
            <a:prstGeom prst="rect">
              <a:avLst/>
            </a:prstGeom>
            <a:solidFill>
              <a:schemeClr val="accent1">
                <a:lumMod val="20000"/>
                <a:lumOff val="80000"/>
              </a:schemeClr>
            </a:solidFill>
            <a:ln>
              <a:solidFill>
                <a:schemeClr val="accent1"/>
              </a:solidFill>
            </a:ln>
          </p:spPr>
          <p:txBody>
            <a:bodyPr wrap="none" rtlCol="0">
              <a:spAutoFit/>
            </a:bodyPr>
            <a:lstStyle/>
            <a:p>
              <a:r>
                <a:rPr lang="en-US"/>
                <a:t>Onset of sensor noise observed</a:t>
              </a:r>
            </a:p>
            <a:p>
              <a:r>
                <a:rPr lang="en-US"/>
                <a:t>at 103.75 second period</a:t>
              </a:r>
            </a:p>
          </p:txBody>
        </p:sp>
      </p:grpSp>
      <p:sp>
        <p:nvSpPr>
          <p:cNvPr id="7" name="Rectangle 6">
            <a:extLst>
              <a:ext uri="{FF2B5EF4-FFF2-40B4-BE49-F238E27FC236}">
                <a16:creationId xmlns:a16="http://schemas.microsoft.com/office/drawing/2014/main" id="{81679B3F-85CB-D541-8114-54AD5D348AA7}"/>
              </a:ext>
            </a:extLst>
          </p:cNvPr>
          <p:cNvSpPr/>
          <p:nvPr/>
        </p:nvSpPr>
        <p:spPr>
          <a:xfrm>
            <a:off x="231569" y="5943600"/>
            <a:ext cx="8680861" cy="784830"/>
          </a:xfrm>
          <a:prstGeom prst="rect">
            <a:avLst/>
          </a:prstGeom>
        </p:spPr>
        <p:txBody>
          <a:bodyPr wrap="square">
            <a:spAutoFit/>
          </a:bodyPr>
          <a:lstStyle/>
          <a:p>
            <a:r>
              <a:rPr lang="en-US" sz="2000">
                <a:hlinkClick r:id="rId4"/>
              </a:rPr>
              <a:t>http://service.iris.edu/mustang/noise-mode-timeseries/1/query?</a:t>
            </a:r>
          </a:p>
          <a:p>
            <a:pPr>
              <a:spcBef>
                <a:spcPts val="600"/>
              </a:spcBef>
            </a:pPr>
            <a:r>
              <a:rPr lang="en-US" sz="2000">
                <a:hlinkClick r:id="rId4"/>
              </a:rPr>
              <a:t>target=N4.S44A..BHZ.M&amp;output=power&amp;format=plot&amp;periods=100</a:t>
            </a:r>
            <a:endParaRPr lang="en-US" sz="2000"/>
          </a:p>
        </p:txBody>
      </p:sp>
    </p:spTree>
    <p:extLst>
      <p:ext uri="{BB962C8B-B14F-4D97-AF65-F5344CB8AC3E}">
        <p14:creationId xmlns:p14="http://schemas.microsoft.com/office/powerpoint/2010/main" val="93161067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82880"/>
            <a:ext cx="7772400" cy="494523"/>
          </a:xfrm>
        </p:spPr>
        <p:txBody>
          <a:bodyPr/>
          <a:lstStyle/>
          <a:p>
            <a:pPr algn="r"/>
            <a:r>
              <a:rPr lang="en-US" sz="3600" dirty="0">
                <a:solidFill>
                  <a:schemeClr val="bg1"/>
                </a:solidFill>
              </a:rPr>
              <a:t>PDF Mode Difference from Model</a:t>
            </a:r>
          </a:p>
        </p:txBody>
      </p:sp>
      <p:grpSp>
        <p:nvGrpSpPr>
          <p:cNvPr id="7" name="Group 6">
            <a:extLst>
              <a:ext uri="{FF2B5EF4-FFF2-40B4-BE49-F238E27FC236}">
                <a16:creationId xmlns:a16="http://schemas.microsoft.com/office/drawing/2014/main" id="{BFDBA48D-B7EE-2E4B-958D-8003526DE8EC}"/>
              </a:ext>
            </a:extLst>
          </p:cNvPr>
          <p:cNvGrpSpPr/>
          <p:nvPr/>
        </p:nvGrpSpPr>
        <p:grpSpPr>
          <a:xfrm>
            <a:off x="517606" y="1261338"/>
            <a:ext cx="8183434" cy="4745871"/>
            <a:chOff x="517606" y="1261338"/>
            <a:chExt cx="8183434" cy="4745871"/>
          </a:xfrm>
        </p:grpSpPr>
        <p:sp>
          <p:nvSpPr>
            <p:cNvPr id="4" name="Content Placeholder 2"/>
            <p:cNvSpPr txBox="1">
              <a:spLocks/>
            </p:cNvSpPr>
            <p:nvPr/>
          </p:nvSpPr>
          <p:spPr bwMode="auto">
            <a:xfrm>
              <a:off x="517606" y="1261338"/>
              <a:ext cx="8183434" cy="47458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itchFamily="-112"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112" charset="0"/>
                <a:buChar char="•"/>
                <a:defRPr sz="2800">
                  <a:solidFill>
                    <a:schemeClr val="tx1"/>
                  </a:solidFill>
                  <a:latin typeface="+mn-lt"/>
                  <a:ea typeface="+mn-ea"/>
                </a:defRPr>
              </a:lvl2pPr>
              <a:lvl3pPr marL="1143000" indent="-228600" algn="l" rtl="0" eaLnBrk="1" fontAlgn="base" hangingPunct="1">
                <a:spcBef>
                  <a:spcPct val="20000"/>
                </a:spcBef>
                <a:spcAft>
                  <a:spcPct val="0"/>
                </a:spcAft>
                <a:buFont typeface="Arial" pitchFamily="-112" charset="0"/>
                <a:buChar char="•"/>
                <a:defRPr sz="2400">
                  <a:solidFill>
                    <a:schemeClr val="tx1"/>
                  </a:solidFill>
                  <a:latin typeface="+mn-lt"/>
                  <a:ea typeface="+mn-ea"/>
                </a:defRPr>
              </a:lvl3pPr>
              <a:lvl4pPr marL="1600200" indent="-228600" algn="l" rtl="0" eaLnBrk="1" fontAlgn="base" hangingPunct="1">
                <a:spcBef>
                  <a:spcPct val="20000"/>
                </a:spcBef>
                <a:spcAft>
                  <a:spcPct val="0"/>
                </a:spcAft>
                <a:buFont typeface="Arial" pitchFamily="-112" charset="0"/>
                <a:buChar char="•"/>
                <a:defRPr sz="2000">
                  <a:solidFill>
                    <a:schemeClr val="tx1"/>
                  </a:solidFill>
                  <a:latin typeface="+mn-lt"/>
                  <a:ea typeface="+mn-ea"/>
                </a:defRPr>
              </a:lvl4pPr>
              <a:lvl5pPr marL="2057400" indent="-228600" algn="l" rtl="0" eaLnBrk="1" fontAlgn="base" hangingPunct="1">
                <a:spcBef>
                  <a:spcPct val="20000"/>
                </a:spcBef>
                <a:spcAft>
                  <a:spcPct val="0"/>
                </a:spcAft>
                <a:buFont typeface="Arial" pitchFamily="-112" charset="0"/>
                <a:buChar char="•"/>
                <a:defRPr sz="2000">
                  <a:solidFill>
                    <a:schemeClr val="tx1"/>
                  </a:solidFill>
                  <a:latin typeface="+mn-lt"/>
                  <a:ea typeface="+mn-ea"/>
                </a:defRPr>
              </a:lvl5pPr>
              <a:lvl6pPr marL="2514600" indent="-228600" algn="l" rtl="0" eaLnBrk="1" fontAlgn="base" hangingPunct="1">
                <a:spcBef>
                  <a:spcPct val="20000"/>
                </a:spcBef>
                <a:spcAft>
                  <a:spcPct val="0"/>
                </a:spcAft>
                <a:buFont typeface="Arial" pitchFamily="-109" charset="0"/>
                <a:buChar char="•"/>
                <a:defRPr sz="2000">
                  <a:solidFill>
                    <a:schemeClr val="tx1"/>
                  </a:solidFill>
                  <a:latin typeface="+mn-lt"/>
                  <a:ea typeface="+mn-ea"/>
                </a:defRPr>
              </a:lvl6pPr>
              <a:lvl7pPr marL="2971800" indent="-228600" algn="l" rtl="0" eaLnBrk="1" fontAlgn="base" hangingPunct="1">
                <a:spcBef>
                  <a:spcPct val="20000"/>
                </a:spcBef>
                <a:spcAft>
                  <a:spcPct val="0"/>
                </a:spcAft>
                <a:buFont typeface="Arial" pitchFamily="-109" charset="0"/>
                <a:buChar char="•"/>
                <a:defRPr sz="2000">
                  <a:solidFill>
                    <a:schemeClr val="tx1"/>
                  </a:solidFill>
                  <a:latin typeface="+mn-lt"/>
                  <a:ea typeface="+mn-ea"/>
                </a:defRPr>
              </a:lvl7pPr>
              <a:lvl8pPr marL="3429000" indent="-228600" algn="l" rtl="0" eaLnBrk="1" fontAlgn="base" hangingPunct="1">
                <a:spcBef>
                  <a:spcPct val="20000"/>
                </a:spcBef>
                <a:spcAft>
                  <a:spcPct val="0"/>
                </a:spcAft>
                <a:buFont typeface="Arial" pitchFamily="-109" charset="0"/>
                <a:buChar char="•"/>
                <a:defRPr sz="2000">
                  <a:solidFill>
                    <a:schemeClr val="tx1"/>
                  </a:solidFill>
                  <a:latin typeface="+mn-lt"/>
                  <a:ea typeface="+mn-ea"/>
                </a:defRPr>
              </a:lvl8pPr>
              <a:lvl9pPr marL="3886200" indent="-228600" algn="l" rtl="0" eaLnBrk="1" fontAlgn="base" hangingPunct="1">
                <a:spcBef>
                  <a:spcPct val="20000"/>
                </a:spcBef>
                <a:spcAft>
                  <a:spcPct val="0"/>
                </a:spcAft>
                <a:buFont typeface="Arial" pitchFamily="-109" charset="0"/>
                <a:buChar char="•"/>
                <a:defRPr sz="2000">
                  <a:solidFill>
                    <a:schemeClr val="tx1"/>
                  </a:solidFill>
                  <a:latin typeface="+mn-lt"/>
                  <a:ea typeface="+mn-ea"/>
                </a:defRPr>
              </a:lvl9pPr>
            </a:lstStyle>
            <a:p>
              <a:pPr>
                <a:lnSpc>
                  <a:spcPct val="150000"/>
                </a:lnSpc>
                <a:buFont typeface="Wingdings" pitchFamily="2" charset="2"/>
                <a:buChar char="§"/>
              </a:pPr>
              <a:r>
                <a:rPr lang="en-US" sz="2400" kern="0" dirty="0"/>
                <a:t>daily PDF mode </a:t>
              </a:r>
              <a:r>
                <a:rPr lang="mr-IN" sz="2400" kern="0" dirty="0"/>
                <a:t>–</a:t>
              </a:r>
              <a:r>
                <a:rPr lang="en-US" sz="2400" kern="0" dirty="0"/>
                <a:t> New High Noise Model</a:t>
              </a:r>
            </a:p>
            <a:p>
              <a:pPr>
                <a:lnSpc>
                  <a:spcPct val="150000"/>
                </a:lnSpc>
                <a:buFont typeface="Wingdings" charset="2"/>
                <a:buChar char="§"/>
              </a:pPr>
              <a:r>
                <a:rPr lang="en-US" sz="2400" kern="0" dirty="0"/>
                <a:t>daily PDF mode </a:t>
              </a:r>
              <a:r>
                <a:rPr lang="mr-IN" sz="2400" kern="0" dirty="0"/>
                <a:t>–</a:t>
              </a:r>
              <a:r>
                <a:rPr lang="en-US" sz="2400" kern="0" dirty="0"/>
                <a:t> New Low Noise Model</a:t>
              </a:r>
            </a:p>
            <a:p>
              <a:pPr>
                <a:lnSpc>
                  <a:spcPct val="150000"/>
                </a:lnSpc>
                <a:buFont typeface="Wingdings" charset="2"/>
                <a:buChar char="§"/>
              </a:pPr>
              <a:r>
                <a:rPr lang="en-US" sz="2400" kern="0" dirty="0"/>
                <a:t>daily PDF mode </a:t>
              </a:r>
              <a:r>
                <a:rPr lang="mr-IN" sz="2400" kern="0" dirty="0"/>
                <a:t>–</a:t>
              </a:r>
              <a:r>
                <a:rPr lang="en-US" sz="2400" kern="0" dirty="0"/>
                <a:t> custom model</a:t>
              </a:r>
            </a:p>
            <a:p>
              <a:pPr>
                <a:lnSpc>
                  <a:spcPct val="150000"/>
                </a:lnSpc>
                <a:buFont typeface="Wingdings" charset="2"/>
                <a:buChar char="§"/>
              </a:pPr>
              <a:r>
                <a:rPr lang="en-US" sz="2400" kern="0" dirty="0"/>
                <a:t>daily PDF mode compared to both a high and low model</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969" y="4005208"/>
              <a:ext cx="2787532" cy="1761502"/>
            </a:xfrm>
            <a:prstGeom prst="rect">
              <a:avLst/>
            </a:prstGeom>
            <a:ln>
              <a:noFill/>
            </a:ln>
          </p:spPr>
        </p:pic>
      </p:grpSp>
    </p:spTree>
    <p:extLst>
      <p:ext uri="{BB962C8B-B14F-4D97-AF65-F5344CB8AC3E}">
        <p14:creationId xmlns:p14="http://schemas.microsoft.com/office/powerpoint/2010/main" val="372577300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82880"/>
            <a:ext cx="7772400" cy="494523"/>
          </a:xfrm>
        </p:spPr>
        <p:txBody>
          <a:bodyPr/>
          <a:lstStyle/>
          <a:p>
            <a:pPr algn="r"/>
            <a:r>
              <a:rPr lang="en-US" sz="3600" dirty="0">
                <a:solidFill>
                  <a:schemeClr val="bg1"/>
                </a:solidFill>
              </a:rPr>
              <a:t>PDF Mode Difference from Model</a:t>
            </a:r>
          </a:p>
        </p:txBody>
      </p:sp>
      <p:sp>
        <p:nvSpPr>
          <p:cNvPr id="4" name="Content Placeholder 2"/>
          <p:cNvSpPr txBox="1">
            <a:spLocks/>
          </p:cNvSpPr>
          <p:nvPr/>
        </p:nvSpPr>
        <p:spPr bwMode="auto">
          <a:xfrm>
            <a:off x="480282" y="1499616"/>
            <a:ext cx="8663717" cy="47458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itchFamily="-112"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112" charset="0"/>
              <a:buChar char="•"/>
              <a:defRPr sz="2800">
                <a:solidFill>
                  <a:schemeClr val="tx1"/>
                </a:solidFill>
                <a:latin typeface="+mn-lt"/>
                <a:ea typeface="+mn-ea"/>
              </a:defRPr>
            </a:lvl2pPr>
            <a:lvl3pPr marL="1143000" indent="-228600" algn="l" rtl="0" eaLnBrk="1" fontAlgn="base" hangingPunct="1">
              <a:spcBef>
                <a:spcPct val="20000"/>
              </a:spcBef>
              <a:spcAft>
                <a:spcPct val="0"/>
              </a:spcAft>
              <a:buFont typeface="Arial" pitchFamily="-112" charset="0"/>
              <a:buChar char="•"/>
              <a:defRPr sz="2400">
                <a:solidFill>
                  <a:schemeClr val="tx1"/>
                </a:solidFill>
                <a:latin typeface="+mn-lt"/>
                <a:ea typeface="+mn-ea"/>
              </a:defRPr>
            </a:lvl3pPr>
            <a:lvl4pPr marL="1600200" indent="-228600" algn="l" rtl="0" eaLnBrk="1" fontAlgn="base" hangingPunct="1">
              <a:spcBef>
                <a:spcPct val="20000"/>
              </a:spcBef>
              <a:spcAft>
                <a:spcPct val="0"/>
              </a:spcAft>
              <a:buFont typeface="Arial" pitchFamily="-112" charset="0"/>
              <a:buChar char="•"/>
              <a:defRPr sz="2000">
                <a:solidFill>
                  <a:schemeClr val="tx1"/>
                </a:solidFill>
                <a:latin typeface="+mn-lt"/>
                <a:ea typeface="+mn-ea"/>
              </a:defRPr>
            </a:lvl4pPr>
            <a:lvl5pPr marL="2057400" indent="-228600" algn="l" rtl="0" eaLnBrk="1" fontAlgn="base" hangingPunct="1">
              <a:spcBef>
                <a:spcPct val="20000"/>
              </a:spcBef>
              <a:spcAft>
                <a:spcPct val="0"/>
              </a:spcAft>
              <a:buFont typeface="Arial" pitchFamily="-112" charset="0"/>
              <a:buChar char="•"/>
              <a:defRPr sz="2000">
                <a:solidFill>
                  <a:schemeClr val="tx1"/>
                </a:solidFill>
                <a:latin typeface="+mn-lt"/>
                <a:ea typeface="+mn-ea"/>
              </a:defRPr>
            </a:lvl5pPr>
            <a:lvl6pPr marL="2514600" indent="-228600" algn="l" rtl="0" eaLnBrk="1" fontAlgn="base" hangingPunct="1">
              <a:spcBef>
                <a:spcPct val="20000"/>
              </a:spcBef>
              <a:spcAft>
                <a:spcPct val="0"/>
              </a:spcAft>
              <a:buFont typeface="Arial" pitchFamily="-109" charset="0"/>
              <a:buChar char="•"/>
              <a:defRPr sz="2000">
                <a:solidFill>
                  <a:schemeClr val="tx1"/>
                </a:solidFill>
                <a:latin typeface="+mn-lt"/>
                <a:ea typeface="+mn-ea"/>
              </a:defRPr>
            </a:lvl6pPr>
            <a:lvl7pPr marL="2971800" indent="-228600" algn="l" rtl="0" eaLnBrk="1" fontAlgn="base" hangingPunct="1">
              <a:spcBef>
                <a:spcPct val="20000"/>
              </a:spcBef>
              <a:spcAft>
                <a:spcPct val="0"/>
              </a:spcAft>
              <a:buFont typeface="Arial" pitchFamily="-109" charset="0"/>
              <a:buChar char="•"/>
              <a:defRPr sz="2000">
                <a:solidFill>
                  <a:schemeClr val="tx1"/>
                </a:solidFill>
                <a:latin typeface="+mn-lt"/>
                <a:ea typeface="+mn-ea"/>
              </a:defRPr>
            </a:lvl7pPr>
            <a:lvl8pPr marL="3429000" indent="-228600" algn="l" rtl="0" eaLnBrk="1" fontAlgn="base" hangingPunct="1">
              <a:spcBef>
                <a:spcPct val="20000"/>
              </a:spcBef>
              <a:spcAft>
                <a:spcPct val="0"/>
              </a:spcAft>
              <a:buFont typeface="Arial" pitchFamily="-109" charset="0"/>
              <a:buChar char="•"/>
              <a:defRPr sz="2000">
                <a:solidFill>
                  <a:schemeClr val="tx1"/>
                </a:solidFill>
                <a:latin typeface="+mn-lt"/>
                <a:ea typeface="+mn-ea"/>
              </a:defRPr>
            </a:lvl8pPr>
            <a:lvl9pPr marL="3886200" indent="-228600" algn="l" rtl="0" eaLnBrk="1" fontAlgn="base" hangingPunct="1">
              <a:spcBef>
                <a:spcPct val="20000"/>
              </a:spcBef>
              <a:spcAft>
                <a:spcPct val="0"/>
              </a:spcAft>
              <a:buFont typeface="Arial" pitchFamily="-109" charset="0"/>
              <a:buChar char="•"/>
              <a:defRPr sz="2000">
                <a:solidFill>
                  <a:schemeClr val="tx1"/>
                </a:solidFill>
                <a:latin typeface="+mn-lt"/>
                <a:ea typeface="+mn-ea"/>
              </a:defRPr>
            </a:lvl9pPr>
          </a:lstStyle>
          <a:p>
            <a:pPr marL="0" indent="0">
              <a:lnSpc>
                <a:spcPct val="150000"/>
              </a:lnSpc>
              <a:buNone/>
            </a:pPr>
            <a:r>
              <a:rPr lang="en-US" kern="0" dirty="0"/>
              <a:t>Specifying what kind of model to difference</a:t>
            </a:r>
          </a:p>
          <a:p>
            <a:pPr marL="0" indent="0">
              <a:spcBef>
                <a:spcPts val="0"/>
              </a:spcBef>
              <a:buNone/>
            </a:pPr>
            <a:endParaRPr lang="en-US" kern="0" dirty="0"/>
          </a:p>
          <a:p>
            <a:pPr>
              <a:lnSpc>
                <a:spcPct val="150000"/>
              </a:lnSpc>
              <a:buFont typeface="Wingdings" pitchFamily="2" charset="2"/>
              <a:buChar char="§"/>
            </a:pPr>
            <a:r>
              <a:rPr lang="en-US" sz="2400" kern="0" dirty="0"/>
              <a:t>&amp;output=power               actual values, no model</a:t>
            </a:r>
          </a:p>
          <a:p>
            <a:pPr>
              <a:lnSpc>
                <a:spcPct val="150000"/>
              </a:lnSpc>
              <a:buFont typeface="Wingdings" pitchFamily="2" charset="2"/>
              <a:buChar char="§"/>
            </a:pPr>
            <a:r>
              <a:rPr lang="en-US" sz="2400" kern="0" dirty="0"/>
              <a:t>&amp;output=powerd</a:t>
            </a:r>
            <a:r>
              <a:rPr lang="en-US" sz="2400" b="1" kern="0" dirty="0">
                <a:solidFill>
                  <a:srgbClr val="7030A0"/>
                </a:solidFill>
              </a:rPr>
              <a:t>hnm</a:t>
            </a:r>
            <a:r>
              <a:rPr lang="en-US" sz="2400" kern="0" dirty="0"/>
              <a:t>      high noise model</a:t>
            </a:r>
          </a:p>
          <a:p>
            <a:pPr>
              <a:lnSpc>
                <a:spcPct val="150000"/>
              </a:lnSpc>
              <a:buFont typeface="Wingdings" pitchFamily="2" charset="2"/>
              <a:buChar char="§"/>
            </a:pPr>
            <a:r>
              <a:rPr lang="en-US" sz="2400" kern="0" dirty="0"/>
              <a:t>&amp;output=powerd</a:t>
            </a:r>
            <a:r>
              <a:rPr lang="en-US" sz="2400" b="1" kern="0" dirty="0">
                <a:solidFill>
                  <a:srgbClr val="7030A0"/>
                </a:solidFill>
              </a:rPr>
              <a:t>lnm</a:t>
            </a:r>
            <a:r>
              <a:rPr lang="en-US" sz="2400" kern="0" dirty="0"/>
              <a:t>       low noise model</a:t>
            </a:r>
          </a:p>
          <a:p>
            <a:pPr>
              <a:lnSpc>
                <a:spcPct val="150000"/>
              </a:lnSpc>
              <a:buFont typeface="Wingdings" pitchFamily="2" charset="2"/>
              <a:buChar char="§"/>
            </a:pPr>
            <a:r>
              <a:rPr lang="en-US" sz="2400" kern="0" dirty="0"/>
              <a:t>&amp;output=powerd</a:t>
            </a:r>
            <a:r>
              <a:rPr lang="en-US" sz="2400" b="1" kern="0" dirty="0">
                <a:solidFill>
                  <a:srgbClr val="7030A0"/>
                </a:solidFill>
              </a:rPr>
              <a:t>nm </a:t>
            </a:r>
            <a:r>
              <a:rPr lang="en-US" sz="2400" kern="0" dirty="0"/>
              <a:t>       both high and low noise models</a:t>
            </a:r>
          </a:p>
        </p:txBody>
      </p:sp>
    </p:spTree>
    <p:extLst>
      <p:ext uri="{BB962C8B-B14F-4D97-AF65-F5344CB8AC3E}">
        <p14:creationId xmlns:p14="http://schemas.microsoft.com/office/powerpoint/2010/main" val="38935010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82880"/>
            <a:ext cx="7772400" cy="494523"/>
          </a:xfrm>
        </p:spPr>
        <p:txBody>
          <a:bodyPr/>
          <a:lstStyle/>
          <a:p>
            <a:pPr algn="r"/>
            <a:r>
              <a:rPr lang="en-US" sz="3600" dirty="0">
                <a:solidFill>
                  <a:schemeClr val="bg1"/>
                </a:solidFill>
              </a:rPr>
              <a:t>PDF Mode Difference from Model</a:t>
            </a:r>
          </a:p>
        </p:txBody>
      </p:sp>
      <p:sp>
        <p:nvSpPr>
          <p:cNvPr id="4" name="Content Placeholder 2"/>
          <p:cNvSpPr txBox="1">
            <a:spLocks/>
          </p:cNvSpPr>
          <p:nvPr/>
        </p:nvSpPr>
        <p:spPr bwMode="auto">
          <a:xfrm>
            <a:off x="240142" y="1188720"/>
            <a:ext cx="8663717" cy="47458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itchFamily="-112"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112" charset="0"/>
              <a:buChar char="•"/>
              <a:defRPr sz="2800">
                <a:solidFill>
                  <a:schemeClr val="tx1"/>
                </a:solidFill>
                <a:latin typeface="+mn-lt"/>
                <a:ea typeface="+mn-ea"/>
              </a:defRPr>
            </a:lvl2pPr>
            <a:lvl3pPr marL="1143000" indent="-228600" algn="l" rtl="0" eaLnBrk="1" fontAlgn="base" hangingPunct="1">
              <a:spcBef>
                <a:spcPct val="20000"/>
              </a:spcBef>
              <a:spcAft>
                <a:spcPct val="0"/>
              </a:spcAft>
              <a:buFont typeface="Arial" pitchFamily="-112" charset="0"/>
              <a:buChar char="•"/>
              <a:defRPr sz="2400">
                <a:solidFill>
                  <a:schemeClr val="tx1"/>
                </a:solidFill>
                <a:latin typeface="+mn-lt"/>
                <a:ea typeface="+mn-ea"/>
              </a:defRPr>
            </a:lvl3pPr>
            <a:lvl4pPr marL="1600200" indent="-228600" algn="l" rtl="0" eaLnBrk="1" fontAlgn="base" hangingPunct="1">
              <a:spcBef>
                <a:spcPct val="20000"/>
              </a:spcBef>
              <a:spcAft>
                <a:spcPct val="0"/>
              </a:spcAft>
              <a:buFont typeface="Arial" pitchFamily="-112" charset="0"/>
              <a:buChar char="•"/>
              <a:defRPr sz="2000">
                <a:solidFill>
                  <a:schemeClr val="tx1"/>
                </a:solidFill>
                <a:latin typeface="+mn-lt"/>
                <a:ea typeface="+mn-ea"/>
              </a:defRPr>
            </a:lvl4pPr>
            <a:lvl5pPr marL="2057400" indent="-228600" algn="l" rtl="0" eaLnBrk="1" fontAlgn="base" hangingPunct="1">
              <a:spcBef>
                <a:spcPct val="20000"/>
              </a:spcBef>
              <a:spcAft>
                <a:spcPct val="0"/>
              </a:spcAft>
              <a:buFont typeface="Arial" pitchFamily="-112" charset="0"/>
              <a:buChar char="•"/>
              <a:defRPr sz="2000">
                <a:solidFill>
                  <a:schemeClr val="tx1"/>
                </a:solidFill>
                <a:latin typeface="+mn-lt"/>
                <a:ea typeface="+mn-ea"/>
              </a:defRPr>
            </a:lvl5pPr>
            <a:lvl6pPr marL="2514600" indent="-228600" algn="l" rtl="0" eaLnBrk="1" fontAlgn="base" hangingPunct="1">
              <a:spcBef>
                <a:spcPct val="20000"/>
              </a:spcBef>
              <a:spcAft>
                <a:spcPct val="0"/>
              </a:spcAft>
              <a:buFont typeface="Arial" pitchFamily="-109" charset="0"/>
              <a:buChar char="•"/>
              <a:defRPr sz="2000">
                <a:solidFill>
                  <a:schemeClr val="tx1"/>
                </a:solidFill>
                <a:latin typeface="+mn-lt"/>
                <a:ea typeface="+mn-ea"/>
              </a:defRPr>
            </a:lvl6pPr>
            <a:lvl7pPr marL="2971800" indent="-228600" algn="l" rtl="0" eaLnBrk="1" fontAlgn="base" hangingPunct="1">
              <a:spcBef>
                <a:spcPct val="20000"/>
              </a:spcBef>
              <a:spcAft>
                <a:spcPct val="0"/>
              </a:spcAft>
              <a:buFont typeface="Arial" pitchFamily="-109" charset="0"/>
              <a:buChar char="•"/>
              <a:defRPr sz="2000">
                <a:solidFill>
                  <a:schemeClr val="tx1"/>
                </a:solidFill>
                <a:latin typeface="+mn-lt"/>
                <a:ea typeface="+mn-ea"/>
              </a:defRPr>
            </a:lvl7pPr>
            <a:lvl8pPr marL="3429000" indent="-228600" algn="l" rtl="0" eaLnBrk="1" fontAlgn="base" hangingPunct="1">
              <a:spcBef>
                <a:spcPct val="20000"/>
              </a:spcBef>
              <a:spcAft>
                <a:spcPct val="0"/>
              </a:spcAft>
              <a:buFont typeface="Arial" pitchFamily="-109" charset="0"/>
              <a:buChar char="•"/>
              <a:defRPr sz="2000">
                <a:solidFill>
                  <a:schemeClr val="tx1"/>
                </a:solidFill>
                <a:latin typeface="+mn-lt"/>
                <a:ea typeface="+mn-ea"/>
              </a:defRPr>
            </a:lvl8pPr>
            <a:lvl9pPr marL="3886200" indent="-228600" algn="l" rtl="0" eaLnBrk="1" fontAlgn="base" hangingPunct="1">
              <a:spcBef>
                <a:spcPct val="20000"/>
              </a:spcBef>
              <a:spcAft>
                <a:spcPct val="0"/>
              </a:spcAft>
              <a:buFont typeface="Arial" pitchFamily="-109" charset="0"/>
              <a:buChar char="•"/>
              <a:defRPr sz="2000">
                <a:solidFill>
                  <a:schemeClr val="tx1"/>
                </a:solidFill>
                <a:latin typeface="+mn-lt"/>
                <a:ea typeface="+mn-ea"/>
              </a:defRPr>
            </a:lvl9pPr>
          </a:lstStyle>
          <a:p>
            <a:pPr marL="0" indent="0">
              <a:lnSpc>
                <a:spcPct val="150000"/>
              </a:lnSpc>
              <a:buNone/>
            </a:pPr>
            <a:r>
              <a:rPr lang="en-US" kern="0" dirty="0"/>
              <a:t>Specifying a custom noise model</a:t>
            </a:r>
          </a:p>
          <a:p>
            <a:pPr marL="0" indent="0">
              <a:lnSpc>
                <a:spcPct val="150000"/>
              </a:lnSpc>
              <a:buNone/>
            </a:pPr>
            <a:endParaRPr lang="en-US" sz="1200" kern="0" dirty="0"/>
          </a:p>
          <a:p>
            <a:pPr>
              <a:lnSpc>
                <a:spcPct val="150000"/>
              </a:lnSpc>
              <a:buFont typeface="Wingdings" pitchFamily="2" charset="2"/>
              <a:buChar char="§"/>
            </a:pPr>
            <a:r>
              <a:rPr lang="en-US" sz="2400" kern="0" dirty="0"/>
              <a:t>&amp;noisemodel.byperiod=period1,power1|period2,power2| ...</a:t>
            </a:r>
          </a:p>
          <a:p>
            <a:pPr marL="349250" indent="-338138">
              <a:lnSpc>
                <a:spcPct val="150000"/>
              </a:lnSpc>
              <a:buFont typeface="Wingdings" pitchFamily="2" charset="2"/>
              <a:buChar char="§"/>
            </a:pPr>
            <a:r>
              <a:rPr lang="en-US" sz="2400" kern="0" dirty="0"/>
              <a:t>&amp;noisemodel.byperiod=period1,powerLow1,powerHigh1|</a:t>
            </a:r>
          </a:p>
          <a:p>
            <a:pPr marL="11112" indent="0">
              <a:buNone/>
            </a:pPr>
            <a:r>
              <a:rPr lang="en-US" sz="2400" kern="0" dirty="0"/>
              <a:t>                                          period2,powerLow2,powerHigh2| ...</a:t>
            </a:r>
          </a:p>
          <a:p>
            <a:pPr marL="11112" indent="0">
              <a:buNone/>
            </a:pPr>
            <a:endParaRPr lang="en-US" sz="2400" kern="0" dirty="0"/>
          </a:p>
          <a:p>
            <a:pPr marL="354012">
              <a:lnSpc>
                <a:spcPct val="150000"/>
              </a:lnSpc>
              <a:buFont typeface="Wingdings" pitchFamily="2" charset="2"/>
              <a:buChar char="§"/>
            </a:pPr>
            <a:r>
              <a:rPr lang="en-US" sz="2400" kern="0" dirty="0"/>
              <a:t>&amp;noisemodel.byfrequency=freq1,power1|freq2,power2| ...</a:t>
            </a:r>
          </a:p>
          <a:p>
            <a:pPr marL="349250" indent="-338138">
              <a:lnSpc>
                <a:spcPct val="150000"/>
              </a:lnSpc>
              <a:buFont typeface="Wingdings" pitchFamily="2" charset="2"/>
              <a:buChar char="§"/>
            </a:pPr>
            <a:r>
              <a:rPr lang="en-US" sz="2400" kern="0" dirty="0"/>
              <a:t>&amp;noisemodel.byfrequency=period1,freqLow1,freqHigh1|</a:t>
            </a:r>
          </a:p>
          <a:p>
            <a:pPr marL="11112" indent="0">
              <a:buNone/>
            </a:pPr>
            <a:r>
              <a:rPr lang="en-US" sz="2400" kern="0" dirty="0"/>
              <a:t>                                                period2,freqLow2,freqHigh2| ...</a:t>
            </a:r>
          </a:p>
        </p:txBody>
      </p:sp>
    </p:spTree>
    <p:extLst>
      <p:ext uri="{BB962C8B-B14F-4D97-AF65-F5344CB8AC3E}">
        <p14:creationId xmlns:p14="http://schemas.microsoft.com/office/powerpoint/2010/main" val="119589888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361" y="0"/>
            <a:ext cx="7936640" cy="868680"/>
          </a:xfrm>
        </p:spPr>
        <p:txBody>
          <a:bodyPr/>
          <a:lstStyle/>
          <a:p>
            <a:pPr algn="r"/>
            <a:r>
              <a:rPr lang="en-US" sz="3200" dirty="0">
                <a:solidFill>
                  <a:schemeClr val="bg1"/>
                </a:solidFill>
              </a:rPr>
              <a:t>PDF Mode Difference from Custom Model</a:t>
            </a:r>
          </a:p>
        </p:txBody>
      </p:sp>
      <p:pic>
        <p:nvPicPr>
          <p:cNvPr id="4" name="Content Placeholder 3"/>
          <p:cNvPicPr>
            <a:picLocks noGrp="1" noChangeAspect="1"/>
          </p:cNvPicPr>
          <p:nvPr>
            <p:ph idx="1"/>
          </p:nvPr>
        </p:nvPicPr>
        <p:blipFill>
          <a:blip r:embed="rId3"/>
          <a:stretch>
            <a:fillRect/>
          </a:stretch>
        </p:blipFill>
        <p:spPr>
          <a:xfrm>
            <a:off x="1207361" y="2103120"/>
            <a:ext cx="6729277" cy="4588144"/>
          </a:xfrm>
          <a:ln>
            <a:solidFill>
              <a:srgbClr val="7030A0"/>
            </a:solidFill>
          </a:ln>
        </p:spPr>
      </p:pic>
      <p:sp>
        <p:nvSpPr>
          <p:cNvPr id="5" name="TextBox 4"/>
          <p:cNvSpPr txBox="1"/>
          <p:nvPr/>
        </p:nvSpPr>
        <p:spPr>
          <a:xfrm>
            <a:off x="154982" y="868680"/>
            <a:ext cx="8834034" cy="1077218"/>
          </a:xfrm>
          <a:prstGeom prst="rect">
            <a:avLst/>
          </a:prstGeom>
          <a:noFill/>
        </p:spPr>
        <p:txBody>
          <a:bodyPr wrap="square" rtlCol="0">
            <a:spAutoFit/>
          </a:bodyPr>
          <a:lstStyle/>
          <a:p>
            <a:r>
              <a:rPr lang="en-US" dirty="0">
                <a:hlinkClick r:id="rId4"/>
              </a:rPr>
              <a:t>http://service.iris.edu/mustang/noise-mode-timeseries/1/query?</a:t>
            </a:r>
          </a:p>
          <a:p>
            <a:pPr>
              <a:spcBef>
                <a:spcPts val="600"/>
              </a:spcBef>
            </a:pPr>
            <a:r>
              <a:rPr lang="en-US" dirty="0">
                <a:hlinkClick r:id="rId4"/>
              </a:rPr>
              <a:t>target=TA.G25K..BHZ.M&amp;endtime=2017-07-01&amp;format=plot&amp;periods=0.1,1,10,100</a:t>
            </a:r>
          </a:p>
          <a:p>
            <a:pPr>
              <a:spcBef>
                <a:spcPts val="600"/>
              </a:spcBef>
            </a:pPr>
            <a:r>
              <a:rPr lang="en-US" dirty="0">
                <a:hlinkClick r:id="rId4"/>
              </a:rPr>
              <a:t>&amp;output=powerdhnm&amp;noisemodel.byperiod=0.1,-129|1,-144|10,-137|102,-175</a:t>
            </a:r>
            <a:endParaRPr lang="en-US" dirty="0"/>
          </a:p>
        </p:txBody>
      </p:sp>
      <p:sp>
        <p:nvSpPr>
          <p:cNvPr id="7" name="Rectangle 6">
            <a:extLst>
              <a:ext uri="{FF2B5EF4-FFF2-40B4-BE49-F238E27FC236}">
                <a16:creationId xmlns:a16="http://schemas.microsoft.com/office/drawing/2014/main" id="{0F449CD1-D348-D94E-80C5-CA50DA2DED8E}"/>
              </a:ext>
            </a:extLst>
          </p:cNvPr>
          <p:cNvSpPr/>
          <p:nvPr/>
        </p:nvSpPr>
        <p:spPr bwMode="auto">
          <a:xfrm>
            <a:off x="154982" y="1582809"/>
            <a:ext cx="8038041" cy="294467"/>
          </a:xfrm>
          <a:prstGeom prst="rect">
            <a:avLst/>
          </a:prstGeom>
          <a:noFill/>
          <a:ln w="19050" cap="flat" cmpd="sng" algn="ctr">
            <a:solidFill>
              <a:srgbClr val="FF0000"/>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Tree>
    <p:extLst>
      <p:ext uri="{BB962C8B-B14F-4D97-AF65-F5344CB8AC3E}">
        <p14:creationId xmlns:p14="http://schemas.microsoft.com/office/powerpoint/2010/main" val="330657894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361" y="0"/>
            <a:ext cx="7936640" cy="868680"/>
          </a:xfrm>
        </p:spPr>
        <p:txBody>
          <a:bodyPr/>
          <a:lstStyle/>
          <a:p>
            <a:pPr algn="r"/>
            <a:r>
              <a:rPr lang="en-US" sz="3200" dirty="0">
                <a:solidFill>
                  <a:schemeClr val="bg1"/>
                </a:solidFill>
              </a:rPr>
              <a:t>PDF Mode Difference from Custom Model</a:t>
            </a:r>
          </a:p>
        </p:txBody>
      </p:sp>
      <p:pic>
        <p:nvPicPr>
          <p:cNvPr id="4" name="Content Placeholder 3"/>
          <p:cNvPicPr>
            <a:picLocks noGrp="1" noChangeAspect="1"/>
          </p:cNvPicPr>
          <p:nvPr>
            <p:ph idx="1"/>
          </p:nvPr>
        </p:nvPicPr>
        <p:blipFill>
          <a:blip r:embed="rId3"/>
          <a:stretch>
            <a:fillRect/>
          </a:stretch>
        </p:blipFill>
        <p:spPr>
          <a:xfrm>
            <a:off x="1207361" y="2103120"/>
            <a:ext cx="6729277" cy="4588143"/>
          </a:xfrm>
          <a:ln>
            <a:solidFill>
              <a:srgbClr val="7030A0"/>
            </a:solidFill>
          </a:ln>
        </p:spPr>
      </p:pic>
      <p:sp>
        <p:nvSpPr>
          <p:cNvPr id="5" name="TextBox 4"/>
          <p:cNvSpPr txBox="1"/>
          <p:nvPr/>
        </p:nvSpPr>
        <p:spPr>
          <a:xfrm>
            <a:off x="154983" y="868680"/>
            <a:ext cx="8834034" cy="1277273"/>
          </a:xfrm>
          <a:prstGeom prst="rect">
            <a:avLst/>
          </a:prstGeom>
          <a:noFill/>
        </p:spPr>
        <p:txBody>
          <a:bodyPr wrap="square" rtlCol="0">
            <a:spAutoFit/>
          </a:bodyPr>
          <a:lstStyle/>
          <a:p>
            <a:r>
              <a:rPr lang="en-US" dirty="0">
                <a:hlinkClick r:id="rId4"/>
              </a:rPr>
              <a:t>http://service.iris.edu/mustang/noise-mode-timeseries/1/query?</a:t>
            </a:r>
          </a:p>
          <a:p>
            <a:pPr>
              <a:spcBef>
                <a:spcPts val="200"/>
              </a:spcBef>
            </a:pPr>
            <a:r>
              <a:rPr lang="en-US" dirty="0">
                <a:hlinkClick r:id="rId4"/>
              </a:rPr>
              <a:t>target=TA.G25K..BHZ.M&amp;endtime=2017-07-01&amp;format=plot&amp;periods=0.1,1,10,100</a:t>
            </a:r>
          </a:p>
          <a:p>
            <a:pPr>
              <a:spcBef>
                <a:spcPts val="200"/>
              </a:spcBef>
            </a:pPr>
            <a:r>
              <a:rPr lang="en-US" dirty="0">
                <a:hlinkClick r:id="rId4"/>
              </a:rPr>
              <a:t>&amp;output=powerdhnm&amp;noisemodel.byperiod=0.1,-129|1,-144|10,-137|102,-175</a:t>
            </a:r>
          </a:p>
          <a:p>
            <a:pPr>
              <a:spcBef>
                <a:spcPts val="200"/>
              </a:spcBef>
            </a:pPr>
            <a:r>
              <a:rPr lang="en-US" dirty="0">
                <a:hlinkClick r:id="rId4"/>
              </a:rPr>
              <a:t>&amp;plot.title=Daily+PDF+Mode+Timeline+Differenced+From+TA+Network+Model</a:t>
            </a:r>
            <a:endParaRPr lang="en-US" dirty="0"/>
          </a:p>
        </p:txBody>
      </p:sp>
      <p:sp>
        <p:nvSpPr>
          <p:cNvPr id="7" name="Rectangle 6">
            <a:extLst>
              <a:ext uri="{FF2B5EF4-FFF2-40B4-BE49-F238E27FC236}">
                <a16:creationId xmlns:a16="http://schemas.microsoft.com/office/drawing/2014/main" id="{0F449CD1-D348-D94E-80C5-CA50DA2DED8E}"/>
              </a:ext>
            </a:extLst>
          </p:cNvPr>
          <p:cNvSpPr/>
          <p:nvPr/>
        </p:nvSpPr>
        <p:spPr bwMode="auto">
          <a:xfrm>
            <a:off x="182880" y="1808653"/>
            <a:ext cx="8038041" cy="294467"/>
          </a:xfrm>
          <a:prstGeom prst="rect">
            <a:avLst/>
          </a:prstGeom>
          <a:noFill/>
          <a:ln w="19050" cap="flat" cmpd="sng" algn="ctr">
            <a:solidFill>
              <a:srgbClr val="FF0000"/>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Tree>
    <p:extLst>
      <p:ext uri="{BB962C8B-B14F-4D97-AF65-F5344CB8AC3E}">
        <p14:creationId xmlns:p14="http://schemas.microsoft.com/office/powerpoint/2010/main" val="403602868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4983" y="942947"/>
            <a:ext cx="8834034" cy="1077218"/>
          </a:xfrm>
          <a:prstGeom prst="rect">
            <a:avLst/>
          </a:prstGeom>
          <a:noFill/>
        </p:spPr>
        <p:txBody>
          <a:bodyPr wrap="square" rtlCol="0">
            <a:spAutoFit/>
          </a:bodyPr>
          <a:lstStyle/>
          <a:p>
            <a:r>
              <a:rPr lang="en-US" dirty="0">
                <a:hlinkClick r:id="rId2"/>
              </a:rPr>
              <a:t>http://service.iris.edu/mustang/noise-mode-timeseries/1/query?</a:t>
            </a:r>
          </a:p>
          <a:p>
            <a:pPr>
              <a:spcBef>
                <a:spcPts val="600"/>
              </a:spcBef>
            </a:pPr>
            <a:r>
              <a:rPr lang="en-US" dirty="0">
                <a:hlinkClick r:id="rId2"/>
              </a:rPr>
              <a:t>target=TA.G25K..BHZ.M&amp;endtime=2017-07-01&amp;format=plot&amp;periods=0.1,1,10,100</a:t>
            </a:r>
          </a:p>
          <a:p>
            <a:pPr>
              <a:spcBef>
                <a:spcPts val="600"/>
              </a:spcBef>
            </a:pPr>
            <a:r>
              <a:rPr lang="en-US" dirty="0">
                <a:hlinkClick r:id="rId2"/>
              </a:rPr>
              <a:t>&amp;output=powerdnm&amp;plot.title=PDF+Mode+Differenced+From+NHNM+and+NLNM</a:t>
            </a:r>
            <a:endParaRPr lang="en-US" dirty="0"/>
          </a:p>
        </p:txBody>
      </p:sp>
      <p:pic>
        <p:nvPicPr>
          <p:cNvPr id="4" name="Content Placeholder 3"/>
          <p:cNvPicPr>
            <a:picLocks noGrp="1" noChangeAspect="1"/>
          </p:cNvPicPr>
          <p:nvPr>
            <p:ph idx="1"/>
          </p:nvPr>
        </p:nvPicPr>
        <p:blipFill>
          <a:blip r:embed="rId3"/>
          <a:stretch>
            <a:fillRect/>
          </a:stretch>
        </p:blipFill>
        <p:spPr>
          <a:xfrm>
            <a:off x="1207361" y="2103120"/>
            <a:ext cx="6729277" cy="4588143"/>
          </a:xfrm>
          <a:ln>
            <a:solidFill>
              <a:srgbClr val="7030A0"/>
            </a:solidFill>
          </a:ln>
        </p:spPr>
      </p:pic>
      <p:sp>
        <p:nvSpPr>
          <p:cNvPr id="7" name="Rectangle 6">
            <a:extLst>
              <a:ext uri="{FF2B5EF4-FFF2-40B4-BE49-F238E27FC236}">
                <a16:creationId xmlns:a16="http://schemas.microsoft.com/office/drawing/2014/main" id="{0F449CD1-D348-D94E-80C5-CA50DA2DED8E}"/>
              </a:ext>
            </a:extLst>
          </p:cNvPr>
          <p:cNvSpPr/>
          <p:nvPr/>
        </p:nvSpPr>
        <p:spPr bwMode="auto">
          <a:xfrm>
            <a:off x="208184" y="1691640"/>
            <a:ext cx="2085297" cy="294467"/>
          </a:xfrm>
          <a:prstGeom prst="rect">
            <a:avLst/>
          </a:prstGeom>
          <a:noFill/>
          <a:ln w="19050" cap="flat" cmpd="sng" algn="ctr">
            <a:solidFill>
              <a:srgbClr val="FF0000"/>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
        <p:nvSpPr>
          <p:cNvPr id="8" name="Title 1">
            <a:extLst>
              <a:ext uri="{FF2B5EF4-FFF2-40B4-BE49-F238E27FC236}">
                <a16:creationId xmlns:a16="http://schemas.microsoft.com/office/drawing/2014/main" id="{96C7EAED-9515-5D4D-AD60-291379B639A8}"/>
              </a:ext>
            </a:extLst>
          </p:cNvPr>
          <p:cNvSpPr txBox="1">
            <a:spLocks/>
          </p:cNvSpPr>
          <p:nvPr/>
        </p:nvSpPr>
        <p:spPr bwMode="auto">
          <a:xfrm>
            <a:off x="1357745" y="0"/>
            <a:ext cx="7786255" cy="8686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a:lstStyle>
          <a:p>
            <a:pPr algn="r"/>
            <a:r>
              <a:rPr lang="en-US" sz="3200" kern="0" dirty="0">
                <a:solidFill>
                  <a:schemeClr val="bg1"/>
                </a:solidFill>
              </a:rPr>
              <a:t>PDF Mode Difference from NHNM&amp;NLNM</a:t>
            </a:r>
          </a:p>
        </p:txBody>
      </p:sp>
    </p:spTree>
    <p:extLst>
      <p:ext uri="{BB962C8B-B14F-4D97-AF65-F5344CB8AC3E}">
        <p14:creationId xmlns:p14="http://schemas.microsoft.com/office/powerpoint/2010/main" val="1588197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E987C1-D891-B148-8E1A-6ED982DBEDCD}"/>
              </a:ext>
            </a:extLst>
          </p:cNvPr>
          <p:cNvSpPr txBox="1"/>
          <p:nvPr/>
        </p:nvSpPr>
        <p:spPr>
          <a:xfrm>
            <a:off x="2149777" y="121185"/>
            <a:ext cx="6994223" cy="584775"/>
          </a:xfrm>
          <a:prstGeom prst="rect">
            <a:avLst/>
          </a:prstGeom>
          <a:noFill/>
        </p:spPr>
        <p:txBody>
          <a:bodyPr wrap="none" rtlCol="0">
            <a:spAutoFit/>
          </a:bodyPr>
          <a:lstStyle/>
          <a:p>
            <a:pPr algn="r"/>
            <a:r>
              <a:rPr lang="en-US" sz="3200" dirty="0">
                <a:solidFill>
                  <a:schemeClr val="bg1"/>
                </a:solidFill>
              </a:rPr>
              <a:t>Data latency metrics – script example</a:t>
            </a:r>
          </a:p>
        </p:txBody>
      </p:sp>
      <p:sp>
        <p:nvSpPr>
          <p:cNvPr id="3" name="TextBox 2">
            <a:extLst>
              <a:ext uri="{FF2B5EF4-FFF2-40B4-BE49-F238E27FC236}">
                <a16:creationId xmlns:a16="http://schemas.microsoft.com/office/drawing/2014/main" id="{5A4E7DB0-1C86-5940-9752-325B39E66719}"/>
              </a:ext>
            </a:extLst>
          </p:cNvPr>
          <p:cNvSpPr txBox="1"/>
          <p:nvPr/>
        </p:nvSpPr>
        <p:spPr>
          <a:xfrm>
            <a:off x="330666" y="1552120"/>
            <a:ext cx="8606790" cy="5139869"/>
          </a:xfrm>
          <a:prstGeom prst="rect">
            <a:avLst/>
          </a:prstGeom>
          <a:noFill/>
        </p:spPr>
        <p:txBody>
          <a:bodyPr wrap="square" rtlCol="0">
            <a:spAutoFit/>
          </a:bodyPr>
          <a:lstStyle/>
          <a:p>
            <a:r>
              <a:rPr lang="en-US" dirty="0"/>
              <a:t>#!/usr/bin/perl</a:t>
            </a:r>
          </a:p>
          <a:p>
            <a:r>
              <a:rPr lang="en-US" dirty="0"/>
              <a:t>use LWP::Simple;</a:t>
            </a:r>
          </a:p>
          <a:p>
            <a:endParaRPr lang="en-US" sz="1200" dirty="0"/>
          </a:p>
          <a:p>
            <a:r>
              <a:rPr lang="en-US" dirty="0"/>
              <a:t>my $cdate = `date -u -d "-5 hours" +%Y-%m-%dT%T`; $cdate =~ s/\n*$//g;</a:t>
            </a:r>
          </a:p>
          <a:p>
            <a:r>
              <a:rPr lang="en-US" dirty="0"/>
              <a:t>my $net = "TA";</a:t>
            </a:r>
          </a:p>
          <a:p>
            <a:endParaRPr lang="en-US" sz="1200" dirty="0"/>
          </a:p>
          <a:p>
            <a:r>
              <a:rPr lang="en-US" dirty="0"/>
              <a:t>my $url="http://service.iris.edu/mustang/measurements/1/query?" .</a:t>
            </a:r>
          </a:p>
          <a:p>
            <a:r>
              <a:rPr lang="en-US" dirty="0"/>
              <a:t>              "&amp;metric=data_latency&amp;net=$net&amp;channel=BHZ&amp;start=$cdate" .</a:t>
            </a:r>
          </a:p>
          <a:p>
            <a:r>
              <a:rPr lang="en-US" dirty="0"/>
              <a:t>              "&amp;</a:t>
            </a:r>
            <a:r>
              <a:rPr lang="en-US" dirty="0" err="1"/>
              <a:t>value_gt</a:t>
            </a:r>
            <a:r>
              <a:rPr lang="en-US" dirty="0"/>
              <a:t>=21600&amp;format=text&amp;nodata=404";</a:t>
            </a:r>
          </a:p>
          <a:p>
            <a:endParaRPr lang="en-US" sz="1200" dirty="0"/>
          </a:p>
          <a:p>
            <a:r>
              <a:rPr lang="en-US" dirty="0"/>
              <a:t>&amp;sendmsg(</a:t>
            </a:r>
            <a:r>
              <a:rPr lang="en-US" b="1" dirty="0">
                <a:solidFill>
                  <a:srgbClr val="7030A0"/>
                </a:solidFill>
              </a:rPr>
              <a:t>get $url</a:t>
            </a:r>
            <a:r>
              <a:rPr lang="en-US" dirty="0"/>
              <a:t>);</a:t>
            </a:r>
          </a:p>
          <a:p>
            <a:endParaRPr lang="en-US" sz="1200" dirty="0"/>
          </a:p>
          <a:p>
            <a:r>
              <a:rPr lang="en-US" sz="1600" dirty="0"/>
              <a:t>sub sendmsg {</a:t>
            </a:r>
          </a:p>
          <a:p>
            <a:r>
              <a:rPr lang="en-US" sz="1600" dirty="0"/>
              <a:t>    my $msg = shift;</a:t>
            </a:r>
          </a:p>
          <a:p>
            <a:r>
              <a:rPr lang="en-US" sz="1600" dirty="0"/>
              <a:t>    open ( MAIL, "|sendmail x@iris.washington.edu" );</a:t>
            </a:r>
          </a:p>
          <a:p>
            <a:r>
              <a:rPr lang="en-US" sz="1600" dirty="0"/>
              <a:t>    print MAIL "Subject: Station latency greater than 6 hours\n";</a:t>
            </a:r>
          </a:p>
          <a:p>
            <a:r>
              <a:rPr lang="en-US" sz="1600" dirty="0"/>
              <a:t>    print MAIL "From: x\@iris.washington.edu\n";</a:t>
            </a:r>
          </a:p>
          <a:p>
            <a:r>
              <a:rPr lang="en-US" sz="1600" dirty="0"/>
              <a:t>    print MAIL $msg;</a:t>
            </a:r>
          </a:p>
          <a:p>
            <a:r>
              <a:rPr lang="en-US" sz="1600" dirty="0"/>
              <a:t>    close MAIL;</a:t>
            </a:r>
          </a:p>
          <a:p>
            <a:r>
              <a:rPr lang="en-US" sz="1600" dirty="0"/>
              <a:t>}</a:t>
            </a:r>
          </a:p>
        </p:txBody>
      </p:sp>
      <p:sp>
        <p:nvSpPr>
          <p:cNvPr id="2" name="TextBox 1">
            <a:extLst>
              <a:ext uri="{FF2B5EF4-FFF2-40B4-BE49-F238E27FC236}">
                <a16:creationId xmlns:a16="http://schemas.microsoft.com/office/drawing/2014/main" id="{8F3D3994-46E0-A84D-9B28-5E62EBB68763}"/>
              </a:ext>
            </a:extLst>
          </p:cNvPr>
          <p:cNvSpPr txBox="1"/>
          <p:nvPr/>
        </p:nvSpPr>
        <p:spPr>
          <a:xfrm>
            <a:off x="330666" y="1046573"/>
            <a:ext cx="8507457" cy="369332"/>
          </a:xfrm>
          <a:prstGeom prst="rect">
            <a:avLst/>
          </a:prstGeom>
          <a:solidFill>
            <a:schemeClr val="accent1">
              <a:lumMod val="20000"/>
              <a:lumOff val="80000"/>
            </a:schemeClr>
          </a:solidFill>
          <a:ln>
            <a:solidFill>
              <a:schemeClr val="accent1"/>
            </a:solidFill>
          </a:ln>
        </p:spPr>
        <p:txBody>
          <a:bodyPr wrap="none" rtlCol="0">
            <a:spAutoFit/>
          </a:bodyPr>
          <a:lstStyle/>
          <a:p>
            <a:r>
              <a:rPr lang="en-US" i="1" dirty="0"/>
              <a:t>Retrieve recent total_latency values greater than 6 hours duration and send email </a:t>
            </a:r>
          </a:p>
        </p:txBody>
      </p:sp>
    </p:spTree>
    <p:extLst>
      <p:ext uri="{BB962C8B-B14F-4D97-AF65-F5344CB8AC3E}">
        <p14:creationId xmlns:p14="http://schemas.microsoft.com/office/powerpoint/2010/main" val="214901605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E987C1-D891-B148-8E1A-6ED982DBEDCD}"/>
              </a:ext>
            </a:extLst>
          </p:cNvPr>
          <p:cNvSpPr txBox="1"/>
          <p:nvPr/>
        </p:nvSpPr>
        <p:spPr>
          <a:xfrm>
            <a:off x="1649641" y="121185"/>
            <a:ext cx="7494359" cy="584775"/>
          </a:xfrm>
          <a:prstGeom prst="rect">
            <a:avLst/>
          </a:prstGeom>
          <a:noFill/>
        </p:spPr>
        <p:txBody>
          <a:bodyPr wrap="none" rtlCol="0">
            <a:spAutoFit/>
          </a:bodyPr>
          <a:lstStyle/>
          <a:p>
            <a:pPr algn="r"/>
            <a:r>
              <a:rPr lang="en-US" sz="3200" dirty="0">
                <a:solidFill>
                  <a:schemeClr val="bg1"/>
                </a:solidFill>
              </a:rPr>
              <a:t>Noise-mode-timeseries – script example</a:t>
            </a:r>
          </a:p>
        </p:txBody>
      </p:sp>
      <p:sp>
        <p:nvSpPr>
          <p:cNvPr id="3" name="TextBox 2">
            <a:extLst>
              <a:ext uri="{FF2B5EF4-FFF2-40B4-BE49-F238E27FC236}">
                <a16:creationId xmlns:a16="http://schemas.microsoft.com/office/drawing/2014/main" id="{5A4E7DB0-1C86-5940-9752-325B39E66719}"/>
              </a:ext>
            </a:extLst>
          </p:cNvPr>
          <p:cNvSpPr txBox="1"/>
          <p:nvPr/>
        </p:nvSpPr>
        <p:spPr>
          <a:xfrm>
            <a:off x="330666" y="1552120"/>
            <a:ext cx="8606790" cy="4770537"/>
          </a:xfrm>
          <a:prstGeom prst="rect">
            <a:avLst/>
          </a:prstGeom>
          <a:noFill/>
        </p:spPr>
        <p:txBody>
          <a:bodyPr wrap="square" rtlCol="0">
            <a:spAutoFit/>
          </a:bodyPr>
          <a:lstStyle/>
          <a:p>
            <a:r>
              <a:rPr lang="en-US" sz="1600"/>
              <a:t>#!/usr/bin/env python</a:t>
            </a:r>
          </a:p>
          <a:p>
            <a:r>
              <a:rPr lang="en-US" sz="1600"/>
              <a:t>import pandas, requests, shutil</a:t>
            </a:r>
            <a:br>
              <a:rPr lang="en-US" sz="1600"/>
            </a:br>
            <a:endParaRPr lang="en-US" sz="1600"/>
          </a:p>
          <a:p>
            <a:r>
              <a:rPr lang="en-US" sz="1600"/>
              <a:t>net="TA"</a:t>
            </a:r>
          </a:p>
          <a:p>
            <a:r>
              <a:rPr lang="en-US" sz="1600"/>
              <a:t>start = "2016-01-01"</a:t>
            </a:r>
          </a:p>
          <a:p>
            <a:r>
              <a:rPr lang="en-US" sz="1600"/>
              <a:t>plot_options = "&amp;plot.linewidth=1.5&amp;plot.backgroundcolor=white"</a:t>
            </a:r>
          </a:p>
          <a:p>
            <a:endParaRPr lang="en-US" sz="1600"/>
          </a:p>
          <a:p>
            <a:r>
              <a:rPr lang="en-US" sz="1600"/>
              <a:t>url_station = ("https://service.iris.edu/fdsnws/station/1/query?net="+net+</a:t>
            </a:r>
          </a:p>
          <a:p>
            <a:r>
              <a:rPr lang="en-US" sz="1600"/>
              <a:t>               "&amp;cha=BH?&amp;starttime="+start+"&amp;level=channel&amp;format=text")</a:t>
            </a:r>
          </a:p>
          <a:p>
            <a:r>
              <a:rPr lang="en-US" sz="1600"/>
              <a:t>df = pandas.read_csv(url_station,sep='|',na_filter=False)</a:t>
            </a:r>
          </a:p>
          <a:p>
            <a:r>
              <a:rPr lang="en-US" sz="1600"/>
              <a:t>targets = df[['#Network ',' Station ',' Location ',' Channel ']].apply(lambda x: '.'.join(x), axis=1)</a:t>
            </a:r>
          </a:p>
          <a:p>
            <a:endParaRPr lang="en-US" sz="1600"/>
          </a:p>
          <a:p>
            <a:r>
              <a:rPr lang="en-US" sz="1600"/>
              <a:t>for target in targets:</a:t>
            </a:r>
          </a:p>
          <a:p>
            <a:r>
              <a:rPr lang="en-US" sz="1600"/>
              <a:t>    url_plot = ("https://service.iris.edu/mustang/noise-mode-timeseries/1/query?target="+</a:t>
            </a:r>
          </a:p>
          <a:p>
            <a:r>
              <a:rPr lang="en-US" sz="1600"/>
              <a:t>                target+".M&amp;starttime="+start+"&amp;output=power&amp;format=plot"+plot_options) </a:t>
            </a:r>
          </a:p>
          <a:p>
            <a:r>
              <a:rPr lang="en-US" sz="1600"/>
              <a:t>    response = requests.get(url_plot, stream=True)</a:t>
            </a:r>
          </a:p>
          <a:p>
            <a:r>
              <a:rPr lang="en-US" sz="1600"/>
              <a:t>    file_name = "timeline."+target+"."+start+".png"</a:t>
            </a:r>
          </a:p>
          <a:p>
            <a:r>
              <a:rPr lang="en-US" sz="1600"/>
              <a:t>    with open(file_name, 'wb') as file_out:</a:t>
            </a:r>
          </a:p>
          <a:p>
            <a:r>
              <a:rPr lang="en-US" sz="1600"/>
              <a:t>        shutil.copyfileobj(response.raw, file_out)</a:t>
            </a:r>
          </a:p>
        </p:txBody>
      </p:sp>
      <p:sp>
        <p:nvSpPr>
          <p:cNvPr id="2" name="TextBox 1">
            <a:extLst>
              <a:ext uri="{FF2B5EF4-FFF2-40B4-BE49-F238E27FC236}">
                <a16:creationId xmlns:a16="http://schemas.microsoft.com/office/drawing/2014/main" id="{8F3D3994-46E0-A84D-9B28-5E62EBB68763}"/>
              </a:ext>
            </a:extLst>
          </p:cNvPr>
          <p:cNvSpPr txBox="1"/>
          <p:nvPr/>
        </p:nvSpPr>
        <p:spPr>
          <a:xfrm>
            <a:off x="1448869" y="1046573"/>
            <a:ext cx="6246262" cy="369332"/>
          </a:xfrm>
          <a:prstGeom prst="rect">
            <a:avLst/>
          </a:prstGeom>
          <a:solidFill>
            <a:schemeClr val="accent1">
              <a:lumMod val="20000"/>
              <a:lumOff val="80000"/>
            </a:schemeClr>
          </a:solidFill>
          <a:ln>
            <a:solidFill>
              <a:schemeClr val="accent1"/>
            </a:solidFill>
          </a:ln>
        </p:spPr>
        <p:txBody>
          <a:bodyPr wrap="none" rtlCol="0">
            <a:spAutoFit/>
          </a:bodyPr>
          <a:lstStyle/>
          <a:p>
            <a:r>
              <a:rPr lang="en-US" i="1" dirty="0"/>
              <a:t>Batch download PDF mode timeline plots for entire network</a:t>
            </a:r>
          </a:p>
        </p:txBody>
      </p:sp>
    </p:spTree>
    <p:extLst>
      <p:ext uri="{BB962C8B-B14F-4D97-AF65-F5344CB8AC3E}">
        <p14:creationId xmlns:p14="http://schemas.microsoft.com/office/powerpoint/2010/main" val="8476033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E987C1-D891-B148-8E1A-6ED982DBEDCD}"/>
              </a:ext>
            </a:extLst>
          </p:cNvPr>
          <p:cNvSpPr txBox="1"/>
          <p:nvPr/>
        </p:nvSpPr>
        <p:spPr>
          <a:xfrm>
            <a:off x="1649641" y="121185"/>
            <a:ext cx="7494359" cy="584775"/>
          </a:xfrm>
          <a:prstGeom prst="rect">
            <a:avLst/>
          </a:prstGeom>
          <a:noFill/>
        </p:spPr>
        <p:txBody>
          <a:bodyPr wrap="none" rtlCol="0">
            <a:spAutoFit/>
          </a:bodyPr>
          <a:lstStyle/>
          <a:p>
            <a:pPr algn="r"/>
            <a:r>
              <a:rPr lang="en-US" sz="3200" dirty="0">
                <a:solidFill>
                  <a:schemeClr val="bg1"/>
                </a:solidFill>
              </a:rPr>
              <a:t>Noise-mode-timeseries – script example</a:t>
            </a:r>
          </a:p>
        </p:txBody>
      </p:sp>
      <p:sp>
        <p:nvSpPr>
          <p:cNvPr id="3" name="TextBox 2">
            <a:extLst>
              <a:ext uri="{FF2B5EF4-FFF2-40B4-BE49-F238E27FC236}">
                <a16:creationId xmlns:a16="http://schemas.microsoft.com/office/drawing/2014/main" id="{5A4E7DB0-1C86-5940-9752-325B39E66719}"/>
              </a:ext>
            </a:extLst>
          </p:cNvPr>
          <p:cNvSpPr txBox="1"/>
          <p:nvPr/>
        </p:nvSpPr>
        <p:spPr>
          <a:xfrm>
            <a:off x="330666" y="1552120"/>
            <a:ext cx="8606790" cy="4770537"/>
          </a:xfrm>
          <a:prstGeom prst="rect">
            <a:avLst/>
          </a:prstGeom>
          <a:noFill/>
        </p:spPr>
        <p:txBody>
          <a:bodyPr wrap="square" rtlCol="0">
            <a:spAutoFit/>
          </a:bodyPr>
          <a:lstStyle/>
          <a:p>
            <a:r>
              <a:rPr lang="en-US" sz="1600" b="1">
                <a:solidFill>
                  <a:srgbClr val="7030A0"/>
                </a:solidFill>
              </a:rPr>
              <a:t>#!/usr/bin/env python</a:t>
            </a:r>
          </a:p>
          <a:p>
            <a:r>
              <a:rPr lang="en-US" sz="1600" b="1">
                <a:solidFill>
                  <a:srgbClr val="7030A0"/>
                </a:solidFill>
              </a:rPr>
              <a:t>import pandas, requests, shutil</a:t>
            </a:r>
            <a:br>
              <a:rPr lang="en-US" sz="1600"/>
            </a:br>
            <a:endParaRPr lang="en-US" sz="1600"/>
          </a:p>
          <a:p>
            <a:r>
              <a:rPr lang="en-US" sz="1600"/>
              <a:t>net="TA"</a:t>
            </a:r>
          </a:p>
          <a:p>
            <a:r>
              <a:rPr lang="en-US" sz="1600"/>
              <a:t>start = "2016-01-01"</a:t>
            </a:r>
          </a:p>
          <a:p>
            <a:r>
              <a:rPr lang="en-US" sz="1600"/>
              <a:t>plot_options = "&amp;plot.linewidth=1.5&amp;plot.backgroundcolor=white"</a:t>
            </a:r>
          </a:p>
          <a:p>
            <a:endParaRPr lang="en-US" sz="1600"/>
          </a:p>
          <a:p>
            <a:r>
              <a:rPr lang="en-US" sz="1600"/>
              <a:t>url_station = ("https://service.iris.edu/fdsnws/station/1/query?net="+net+</a:t>
            </a:r>
          </a:p>
          <a:p>
            <a:r>
              <a:rPr lang="en-US" sz="1600"/>
              <a:t>               "&amp;cha=BH?&amp;starttime="+start+"&amp;level=channel&amp;format=text")</a:t>
            </a:r>
          </a:p>
          <a:p>
            <a:r>
              <a:rPr lang="en-US" sz="1600"/>
              <a:t>df = pandas.read_csv(url_station,sep='|',na_filter=False)</a:t>
            </a:r>
          </a:p>
          <a:p>
            <a:r>
              <a:rPr lang="en-US" sz="1600"/>
              <a:t>targets = df[['#Network ',' Station ',' Location ',' Channel ']].apply(lambda x: '.'.join(x), axis=1)</a:t>
            </a:r>
          </a:p>
          <a:p>
            <a:endParaRPr lang="en-US" sz="1600"/>
          </a:p>
          <a:p>
            <a:r>
              <a:rPr lang="en-US" sz="1600"/>
              <a:t>for target in targets:</a:t>
            </a:r>
          </a:p>
          <a:p>
            <a:r>
              <a:rPr lang="en-US" sz="1600"/>
              <a:t>    url_plot = ("https://service.iris.edu/mustang/noise-mode-timeseries/1/query?target="+</a:t>
            </a:r>
          </a:p>
          <a:p>
            <a:r>
              <a:rPr lang="en-US" sz="1600"/>
              <a:t>                target+".M&amp;starttime="+start+"&amp;output=power&amp;format=plot"+plot_options) </a:t>
            </a:r>
          </a:p>
          <a:p>
            <a:r>
              <a:rPr lang="en-US" sz="1600"/>
              <a:t>    response = requests.get(url_plot, stream=True)</a:t>
            </a:r>
          </a:p>
          <a:p>
            <a:r>
              <a:rPr lang="en-US" sz="1600"/>
              <a:t>    file_name = "timeline."+target+"."+start+".png"</a:t>
            </a:r>
          </a:p>
          <a:p>
            <a:r>
              <a:rPr lang="en-US" sz="1600"/>
              <a:t>    with open(file_name, 'wb') as file_out:</a:t>
            </a:r>
          </a:p>
          <a:p>
            <a:r>
              <a:rPr lang="en-US" sz="1600"/>
              <a:t>        shutil.copyfileobj(response.raw, file_out)</a:t>
            </a:r>
          </a:p>
        </p:txBody>
      </p:sp>
      <p:sp>
        <p:nvSpPr>
          <p:cNvPr id="2" name="TextBox 1">
            <a:extLst>
              <a:ext uri="{FF2B5EF4-FFF2-40B4-BE49-F238E27FC236}">
                <a16:creationId xmlns:a16="http://schemas.microsoft.com/office/drawing/2014/main" id="{8F3D3994-46E0-A84D-9B28-5E62EBB68763}"/>
              </a:ext>
            </a:extLst>
          </p:cNvPr>
          <p:cNvSpPr txBox="1"/>
          <p:nvPr/>
        </p:nvSpPr>
        <p:spPr>
          <a:xfrm>
            <a:off x="1448869" y="1046573"/>
            <a:ext cx="6246262" cy="369332"/>
          </a:xfrm>
          <a:prstGeom prst="rect">
            <a:avLst/>
          </a:prstGeom>
          <a:solidFill>
            <a:schemeClr val="accent1">
              <a:lumMod val="20000"/>
              <a:lumOff val="80000"/>
            </a:schemeClr>
          </a:solidFill>
          <a:ln>
            <a:solidFill>
              <a:schemeClr val="accent1"/>
            </a:solidFill>
          </a:ln>
        </p:spPr>
        <p:txBody>
          <a:bodyPr wrap="none" rtlCol="0">
            <a:spAutoFit/>
          </a:bodyPr>
          <a:lstStyle/>
          <a:p>
            <a:r>
              <a:rPr lang="en-US" i="1" dirty="0"/>
              <a:t>Batch download PDF mode timeline plots for entire network</a:t>
            </a:r>
          </a:p>
        </p:txBody>
      </p:sp>
    </p:spTree>
    <p:extLst>
      <p:ext uri="{BB962C8B-B14F-4D97-AF65-F5344CB8AC3E}">
        <p14:creationId xmlns:p14="http://schemas.microsoft.com/office/powerpoint/2010/main" val="300900770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E987C1-D891-B148-8E1A-6ED982DBEDCD}"/>
              </a:ext>
            </a:extLst>
          </p:cNvPr>
          <p:cNvSpPr txBox="1"/>
          <p:nvPr/>
        </p:nvSpPr>
        <p:spPr>
          <a:xfrm>
            <a:off x="1649641" y="121185"/>
            <a:ext cx="7494359" cy="584775"/>
          </a:xfrm>
          <a:prstGeom prst="rect">
            <a:avLst/>
          </a:prstGeom>
          <a:noFill/>
        </p:spPr>
        <p:txBody>
          <a:bodyPr wrap="none" rtlCol="0">
            <a:spAutoFit/>
          </a:bodyPr>
          <a:lstStyle/>
          <a:p>
            <a:pPr algn="r"/>
            <a:r>
              <a:rPr lang="en-US" sz="3200" dirty="0">
                <a:solidFill>
                  <a:schemeClr val="bg1"/>
                </a:solidFill>
              </a:rPr>
              <a:t>Noise-mode-timeseries – script example</a:t>
            </a:r>
          </a:p>
        </p:txBody>
      </p:sp>
      <p:sp>
        <p:nvSpPr>
          <p:cNvPr id="3" name="TextBox 2">
            <a:extLst>
              <a:ext uri="{FF2B5EF4-FFF2-40B4-BE49-F238E27FC236}">
                <a16:creationId xmlns:a16="http://schemas.microsoft.com/office/drawing/2014/main" id="{5A4E7DB0-1C86-5940-9752-325B39E66719}"/>
              </a:ext>
            </a:extLst>
          </p:cNvPr>
          <p:cNvSpPr txBox="1"/>
          <p:nvPr/>
        </p:nvSpPr>
        <p:spPr>
          <a:xfrm>
            <a:off x="330666" y="1552120"/>
            <a:ext cx="8606790" cy="4770537"/>
          </a:xfrm>
          <a:prstGeom prst="rect">
            <a:avLst/>
          </a:prstGeom>
          <a:noFill/>
        </p:spPr>
        <p:txBody>
          <a:bodyPr wrap="square" rtlCol="0">
            <a:spAutoFit/>
          </a:bodyPr>
          <a:lstStyle/>
          <a:p>
            <a:r>
              <a:rPr lang="en-US" sz="1600"/>
              <a:t>#!/usr/bin/env python</a:t>
            </a:r>
          </a:p>
          <a:p>
            <a:r>
              <a:rPr lang="en-US" sz="1600"/>
              <a:t>import pandas, requests, shutil</a:t>
            </a:r>
            <a:br>
              <a:rPr lang="en-US" sz="1600"/>
            </a:br>
            <a:endParaRPr lang="en-US" sz="1600"/>
          </a:p>
          <a:p>
            <a:r>
              <a:rPr lang="en-US" sz="1600" b="1">
                <a:solidFill>
                  <a:srgbClr val="7030A0"/>
                </a:solidFill>
              </a:rPr>
              <a:t>net="TA"</a:t>
            </a:r>
          </a:p>
          <a:p>
            <a:r>
              <a:rPr lang="en-US" sz="1600" b="1">
                <a:solidFill>
                  <a:srgbClr val="7030A0"/>
                </a:solidFill>
              </a:rPr>
              <a:t>start = "2016-01-01"</a:t>
            </a:r>
          </a:p>
          <a:p>
            <a:r>
              <a:rPr lang="en-US" sz="1600" b="1">
                <a:solidFill>
                  <a:srgbClr val="7030A0"/>
                </a:solidFill>
              </a:rPr>
              <a:t>plot_options = "&amp;plot.linewidth=1.5&amp;plot.backgroundcolor=white"</a:t>
            </a:r>
          </a:p>
          <a:p>
            <a:endParaRPr lang="en-US" sz="1600"/>
          </a:p>
          <a:p>
            <a:r>
              <a:rPr lang="en-US" sz="1600"/>
              <a:t>url_station = ("https://service.iris.edu/fdsnws/station/1/query?net="+net+</a:t>
            </a:r>
          </a:p>
          <a:p>
            <a:r>
              <a:rPr lang="en-US" sz="1600"/>
              <a:t>               "&amp;cha=BH?&amp;starttime="+start+"&amp;level=channel&amp;format=text")</a:t>
            </a:r>
          </a:p>
          <a:p>
            <a:r>
              <a:rPr lang="en-US" sz="1600"/>
              <a:t>df = pandas.read_csv(url_station,sep='|',na_filter=False)</a:t>
            </a:r>
          </a:p>
          <a:p>
            <a:r>
              <a:rPr lang="en-US" sz="1600"/>
              <a:t>targets = df[['#Network ',' Station ',' Location ',' Channel ']].apply(lambda x: '.'.join(x), axis=1)</a:t>
            </a:r>
          </a:p>
          <a:p>
            <a:endParaRPr lang="en-US" sz="1600"/>
          </a:p>
          <a:p>
            <a:r>
              <a:rPr lang="en-US" sz="1600"/>
              <a:t>for target in targets:</a:t>
            </a:r>
          </a:p>
          <a:p>
            <a:r>
              <a:rPr lang="en-US" sz="1600"/>
              <a:t>    url_plot = ("https://service.iris.edu/mustang/noise-mode-timeseries/1/query?target="+</a:t>
            </a:r>
          </a:p>
          <a:p>
            <a:r>
              <a:rPr lang="en-US" sz="1600"/>
              <a:t>                target+".M&amp;starttime="+start+"&amp;output=power&amp;format=plot"+plot_options) </a:t>
            </a:r>
          </a:p>
          <a:p>
            <a:r>
              <a:rPr lang="en-US" sz="1600"/>
              <a:t>    response = requests.get(url_plot, stream=True)</a:t>
            </a:r>
          </a:p>
          <a:p>
            <a:r>
              <a:rPr lang="en-US" sz="1600"/>
              <a:t>    file_name = "timeline."+target+"."+start+".png"</a:t>
            </a:r>
          </a:p>
          <a:p>
            <a:r>
              <a:rPr lang="en-US" sz="1600"/>
              <a:t>    with open(file_name, 'wb') as file_out:</a:t>
            </a:r>
          </a:p>
          <a:p>
            <a:r>
              <a:rPr lang="en-US" sz="1600"/>
              <a:t>        shutil.copyfileobj(response.raw, file_out)</a:t>
            </a:r>
          </a:p>
        </p:txBody>
      </p:sp>
      <p:sp>
        <p:nvSpPr>
          <p:cNvPr id="2" name="TextBox 1">
            <a:extLst>
              <a:ext uri="{FF2B5EF4-FFF2-40B4-BE49-F238E27FC236}">
                <a16:creationId xmlns:a16="http://schemas.microsoft.com/office/drawing/2014/main" id="{8F3D3994-46E0-A84D-9B28-5E62EBB68763}"/>
              </a:ext>
            </a:extLst>
          </p:cNvPr>
          <p:cNvSpPr txBox="1"/>
          <p:nvPr/>
        </p:nvSpPr>
        <p:spPr>
          <a:xfrm>
            <a:off x="1448869" y="1046573"/>
            <a:ext cx="6246262" cy="369332"/>
          </a:xfrm>
          <a:prstGeom prst="rect">
            <a:avLst/>
          </a:prstGeom>
          <a:solidFill>
            <a:schemeClr val="accent1">
              <a:lumMod val="20000"/>
              <a:lumOff val="80000"/>
            </a:schemeClr>
          </a:solidFill>
          <a:ln>
            <a:solidFill>
              <a:schemeClr val="accent1"/>
            </a:solidFill>
          </a:ln>
        </p:spPr>
        <p:txBody>
          <a:bodyPr wrap="none" rtlCol="0">
            <a:spAutoFit/>
          </a:bodyPr>
          <a:lstStyle/>
          <a:p>
            <a:r>
              <a:rPr lang="en-US" i="1" dirty="0"/>
              <a:t>Batch download PDF mode timeline plots for entire network</a:t>
            </a:r>
          </a:p>
        </p:txBody>
      </p:sp>
    </p:spTree>
    <p:extLst>
      <p:ext uri="{BB962C8B-B14F-4D97-AF65-F5344CB8AC3E}">
        <p14:creationId xmlns:p14="http://schemas.microsoft.com/office/powerpoint/2010/main" val="350630633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E987C1-D891-B148-8E1A-6ED982DBEDCD}"/>
              </a:ext>
            </a:extLst>
          </p:cNvPr>
          <p:cNvSpPr txBox="1"/>
          <p:nvPr/>
        </p:nvSpPr>
        <p:spPr>
          <a:xfrm>
            <a:off x="1649641" y="121185"/>
            <a:ext cx="7494359" cy="584775"/>
          </a:xfrm>
          <a:prstGeom prst="rect">
            <a:avLst/>
          </a:prstGeom>
          <a:noFill/>
        </p:spPr>
        <p:txBody>
          <a:bodyPr wrap="none" rtlCol="0">
            <a:spAutoFit/>
          </a:bodyPr>
          <a:lstStyle/>
          <a:p>
            <a:pPr algn="r"/>
            <a:r>
              <a:rPr lang="en-US" sz="3200" dirty="0">
                <a:solidFill>
                  <a:schemeClr val="bg1"/>
                </a:solidFill>
              </a:rPr>
              <a:t>Noise-mode-timeseries – script example</a:t>
            </a:r>
          </a:p>
        </p:txBody>
      </p:sp>
      <p:sp>
        <p:nvSpPr>
          <p:cNvPr id="3" name="TextBox 2">
            <a:extLst>
              <a:ext uri="{FF2B5EF4-FFF2-40B4-BE49-F238E27FC236}">
                <a16:creationId xmlns:a16="http://schemas.microsoft.com/office/drawing/2014/main" id="{5A4E7DB0-1C86-5940-9752-325B39E66719}"/>
              </a:ext>
            </a:extLst>
          </p:cNvPr>
          <p:cNvSpPr txBox="1"/>
          <p:nvPr/>
        </p:nvSpPr>
        <p:spPr>
          <a:xfrm>
            <a:off x="330666" y="1552120"/>
            <a:ext cx="8606790" cy="5016758"/>
          </a:xfrm>
          <a:prstGeom prst="rect">
            <a:avLst/>
          </a:prstGeom>
          <a:noFill/>
        </p:spPr>
        <p:txBody>
          <a:bodyPr wrap="square" rtlCol="0">
            <a:spAutoFit/>
          </a:bodyPr>
          <a:lstStyle/>
          <a:p>
            <a:r>
              <a:rPr lang="en-US" sz="1600"/>
              <a:t>#!/usr/bin/env python</a:t>
            </a:r>
          </a:p>
          <a:p>
            <a:r>
              <a:rPr lang="en-US" sz="1600"/>
              <a:t>import pandas, requests, shutil</a:t>
            </a:r>
            <a:br>
              <a:rPr lang="en-US" sz="1600"/>
            </a:br>
            <a:endParaRPr lang="en-US" sz="1600"/>
          </a:p>
          <a:p>
            <a:r>
              <a:rPr lang="en-US" sz="1600"/>
              <a:t>net="TA"</a:t>
            </a:r>
          </a:p>
          <a:p>
            <a:r>
              <a:rPr lang="en-US" sz="1600"/>
              <a:t>start = "2016-01-01"</a:t>
            </a:r>
          </a:p>
          <a:p>
            <a:r>
              <a:rPr lang="en-US" sz="1600"/>
              <a:t>plot_options = "&amp;plot.linewidth=1.5&amp;plot.backgroundcolor=white"</a:t>
            </a:r>
          </a:p>
          <a:p>
            <a:endParaRPr lang="en-US" sz="1600"/>
          </a:p>
          <a:p>
            <a:r>
              <a:rPr lang="en-US" sz="1600" b="1">
                <a:solidFill>
                  <a:srgbClr val="7030A0"/>
                </a:solidFill>
              </a:rPr>
              <a:t>url_station = ("https://service.iris.edu/fdsnws/station/1/query?net="+net+</a:t>
            </a:r>
          </a:p>
          <a:p>
            <a:r>
              <a:rPr lang="en-US" sz="1600" b="1">
                <a:solidFill>
                  <a:srgbClr val="7030A0"/>
                </a:solidFill>
              </a:rPr>
              <a:t>                      "&amp;cha=BH?&amp;starttime="+start+"&amp;level=channel&amp;format=text")</a:t>
            </a:r>
          </a:p>
          <a:p>
            <a:r>
              <a:rPr lang="en-US" sz="1600" b="1">
                <a:solidFill>
                  <a:srgbClr val="7030A0"/>
                </a:solidFill>
              </a:rPr>
              <a:t>df = pandas.read_csv(url_station,sep='|',na_filter=False)</a:t>
            </a:r>
          </a:p>
          <a:p>
            <a:r>
              <a:rPr lang="en-US" sz="1600" b="1">
                <a:solidFill>
                  <a:srgbClr val="7030A0"/>
                </a:solidFill>
              </a:rPr>
              <a:t>targets = df[['#Network ',' Station ',' Location ',' Channel ']].apply(lambda x: '.'.join(x), axis=1)</a:t>
            </a:r>
          </a:p>
          <a:p>
            <a:endParaRPr lang="en-US" sz="1600"/>
          </a:p>
          <a:p>
            <a:r>
              <a:rPr lang="en-US" sz="1600"/>
              <a:t>for target in targets:</a:t>
            </a:r>
          </a:p>
          <a:p>
            <a:r>
              <a:rPr lang="en-US" sz="1600"/>
              <a:t>    url_plot = ("https://service.iris.edu/mustang/noise-mode-timeseries/1/query?target="+</a:t>
            </a:r>
          </a:p>
          <a:p>
            <a:r>
              <a:rPr lang="en-US" sz="1600"/>
              <a:t>                target+".M&amp;starttime="+start+"&amp;output=power&amp;format=plot"+plot_options) </a:t>
            </a:r>
          </a:p>
          <a:p>
            <a:r>
              <a:rPr lang="en-US" sz="1600"/>
              <a:t>    response = requests.get(url_plot, stream=True)</a:t>
            </a:r>
          </a:p>
          <a:p>
            <a:r>
              <a:rPr lang="en-US" sz="1600"/>
              <a:t>    file_name = "timeline."+target+"."+start+".png"</a:t>
            </a:r>
          </a:p>
          <a:p>
            <a:r>
              <a:rPr lang="en-US" sz="1600"/>
              <a:t>    with open(file_name, 'wb') as file_out:</a:t>
            </a:r>
          </a:p>
          <a:p>
            <a:r>
              <a:rPr lang="en-US" sz="1600"/>
              <a:t>        shutil.copyfileobj(response.raw, file_out)</a:t>
            </a:r>
          </a:p>
        </p:txBody>
      </p:sp>
      <p:sp>
        <p:nvSpPr>
          <p:cNvPr id="2" name="TextBox 1">
            <a:extLst>
              <a:ext uri="{FF2B5EF4-FFF2-40B4-BE49-F238E27FC236}">
                <a16:creationId xmlns:a16="http://schemas.microsoft.com/office/drawing/2014/main" id="{8F3D3994-46E0-A84D-9B28-5E62EBB68763}"/>
              </a:ext>
            </a:extLst>
          </p:cNvPr>
          <p:cNvSpPr txBox="1"/>
          <p:nvPr/>
        </p:nvSpPr>
        <p:spPr>
          <a:xfrm>
            <a:off x="1448869" y="1046573"/>
            <a:ext cx="6246262" cy="369332"/>
          </a:xfrm>
          <a:prstGeom prst="rect">
            <a:avLst/>
          </a:prstGeom>
          <a:solidFill>
            <a:schemeClr val="accent1">
              <a:lumMod val="20000"/>
              <a:lumOff val="80000"/>
            </a:schemeClr>
          </a:solidFill>
          <a:ln>
            <a:solidFill>
              <a:schemeClr val="accent1"/>
            </a:solidFill>
          </a:ln>
        </p:spPr>
        <p:txBody>
          <a:bodyPr wrap="none" rtlCol="0">
            <a:spAutoFit/>
          </a:bodyPr>
          <a:lstStyle/>
          <a:p>
            <a:r>
              <a:rPr lang="en-US" i="1" dirty="0"/>
              <a:t>Batch download PDF mode timeline plots for entire network</a:t>
            </a:r>
          </a:p>
        </p:txBody>
      </p:sp>
    </p:spTree>
    <p:extLst>
      <p:ext uri="{BB962C8B-B14F-4D97-AF65-F5344CB8AC3E}">
        <p14:creationId xmlns:p14="http://schemas.microsoft.com/office/powerpoint/2010/main" val="305706969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E987C1-D891-B148-8E1A-6ED982DBEDCD}"/>
              </a:ext>
            </a:extLst>
          </p:cNvPr>
          <p:cNvSpPr txBox="1"/>
          <p:nvPr/>
        </p:nvSpPr>
        <p:spPr>
          <a:xfrm>
            <a:off x="1649641" y="121185"/>
            <a:ext cx="7494359" cy="584775"/>
          </a:xfrm>
          <a:prstGeom prst="rect">
            <a:avLst/>
          </a:prstGeom>
          <a:noFill/>
        </p:spPr>
        <p:txBody>
          <a:bodyPr wrap="none" rtlCol="0">
            <a:spAutoFit/>
          </a:bodyPr>
          <a:lstStyle/>
          <a:p>
            <a:pPr algn="r"/>
            <a:r>
              <a:rPr lang="en-US" sz="3200" dirty="0">
                <a:solidFill>
                  <a:schemeClr val="bg1"/>
                </a:solidFill>
              </a:rPr>
              <a:t>Noise-mode-timeseries – script example</a:t>
            </a:r>
          </a:p>
        </p:txBody>
      </p:sp>
      <p:sp>
        <p:nvSpPr>
          <p:cNvPr id="3" name="TextBox 2">
            <a:extLst>
              <a:ext uri="{FF2B5EF4-FFF2-40B4-BE49-F238E27FC236}">
                <a16:creationId xmlns:a16="http://schemas.microsoft.com/office/drawing/2014/main" id="{5A4E7DB0-1C86-5940-9752-325B39E66719}"/>
              </a:ext>
            </a:extLst>
          </p:cNvPr>
          <p:cNvSpPr txBox="1"/>
          <p:nvPr/>
        </p:nvSpPr>
        <p:spPr>
          <a:xfrm>
            <a:off x="330666" y="1552120"/>
            <a:ext cx="8606790" cy="4770537"/>
          </a:xfrm>
          <a:prstGeom prst="rect">
            <a:avLst/>
          </a:prstGeom>
          <a:noFill/>
        </p:spPr>
        <p:txBody>
          <a:bodyPr wrap="square" rtlCol="0">
            <a:spAutoFit/>
          </a:bodyPr>
          <a:lstStyle/>
          <a:p>
            <a:r>
              <a:rPr lang="en-US" sz="1600"/>
              <a:t>#!/usr/bin/env python</a:t>
            </a:r>
          </a:p>
          <a:p>
            <a:r>
              <a:rPr lang="en-US" sz="1600"/>
              <a:t>import pandas, requests, shutil</a:t>
            </a:r>
            <a:br>
              <a:rPr lang="en-US" sz="1600"/>
            </a:br>
            <a:endParaRPr lang="en-US" sz="1600"/>
          </a:p>
          <a:p>
            <a:r>
              <a:rPr lang="en-US" sz="1600"/>
              <a:t>net="TA"</a:t>
            </a:r>
          </a:p>
          <a:p>
            <a:r>
              <a:rPr lang="en-US" sz="1600"/>
              <a:t>start = "2016-01-01"</a:t>
            </a:r>
          </a:p>
          <a:p>
            <a:r>
              <a:rPr lang="en-US" sz="1600"/>
              <a:t>plot_options = "&amp;plot.linewidth=1.5&amp;plot.backgroundcolor=white"</a:t>
            </a:r>
          </a:p>
          <a:p>
            <a:endParaRPr lang="en-US" sz="1600"/>
          </a:p>
          <a:p>
            <a:r>
              <a:rPr lang="en-US" sz="1600"/>
              <a:t>url_station = ("https://service.iris.edu/fdsnws/station/1/query?net="+net+</a:t>
            </a:r>
          </a:p>
          <a:p>
            <a:r>
              <a:rPr lang="en-US" sz="1600"/>
              <a:t>               "&amp;cha=BH?&amp;starttime="+start+"&amp;level=channel&amp;format=text")</a:t>
            </a:r>
          </a:p>
          <a:p>
            <a:r>
              <a:rPr lang="en-US" sz="1600"/>
              <a:t>df = pandas.read_csv(url_station,sep='|',na_filter=False)</a:t>
            </a:r>
          </a:p>
          <a:p>
            <a:r>
              <a:rPr lang="en-US" sz="1600"/>
              <a:t>targets = df[['#Network ',' Station ',' Location ',' Channel ']].apply(lambda x: '.'.join(x), axis=1)</a:t>
            </a:r>
          </a:p>
          <a:p>
            <a:endParaRPr lang="en-US" sz="1600"/>
          </a:p>
          <a:p>
            <a:r>
              <a:rPr lang="en-US" sz="1600" b="1">
                <a:solidFill>
                  <a:srgbClr val="7030A0"/>
                </a:solidFill>
              </a:rPr>
              <a:t>for target in targets:</a:t>
            </a:r>
          </a:p>
          <a:p>
            <a:r>
              <a:rPr lang="en-US" sz="1600"/>
              <a:t>    url_plot = ("https://service.iris.edu/mustang/noise-mode-timeseries/1/query?target="+</a:t>
            </a:r>
          </a:p>
          <a:p>
            <a:r>
              <a:rPr lang="en-US" sz="1600"/>
              <a:t>                target+".M&amp;starttime="+start+"&amp;output=power&amp;format=plot"+plot_options) </a:t>
            </a:r>
          </a:p>
          <a:p>
            <a:r>
              <a:rPr lang="en-US" sz="1600"/>
              <a:t>    response = requests.get(url_plot, stream=True)</a:t>
            </a:r>
          </a:p>
          <a:p>
            <a:r>
              <a:rPr lang="en-US" sz="1600"/>
              <a:t>    file_name = "timeline."+target+"."+start+".png"</a:t>
            </a:r>
          </a:p>
          <a:p>
            <a:r>
              <a:rPr lang="en-US" sz="1600"/>
              <a:t>    with open(file_name, 'wb') as file_out:</a:t>
            </a:r>
          </a:p>
          <a:p>
            <a:r>
              <a:rPr lang="en-US" sz="1600"/>
              <a:t>        shutil.copyfileobj(response.raw, file_out)</a:t>
            </a:r>
          </a:p>
        </p:txBody>
      </p:sp>
      <p:sp>
        <p:nvSpPr>
          <p:cNvPr id="2" name="TextBox 1">
            <a:extLst>
              <a:ext uri="{FF2B5EF4-FFF2-40B4-BE49-F238E27FC236}">
                <a16:creationId xmlns:a16="http://schemas.microsoft.com/office/drawing/2014/main" id="{8F3D3994-46E0-A84D-9B28-5E62EBB68763}"/>
              </a:ext>
            </a:extLst>
          </p:cNvPr>
          <p:cNvSpPr txBox="1"/>
          <p:nvPr/>
        </p:nvSpPr>
        <p:spPr>
          <a:xfrm>
            <a:off x="1448869" y="1046573"/>
            <a:ext cx="6246262" cy="369332"/>
          </a:xfrm>
          <a:prstGeom prst="rect">
            <a:avLst/>
          </a:prstGeom>
          <a:solidFill>
            <a:schemeClr val="accent1">
              <a:lumMod val="20000"/>
              <a:lumOff val="80000"/>
            </a:schemeClr>
          </a:solidFill>
          <a:ln>
            <a:solidFill>
              <a:schemeClr val="accent1"/>
            </a:solidFill>
          </a:ln>
        </p:spPr>
        <p:txBody>
          <a:bodyPr wrap="none" rtlCol="0">
            <a:spAutoFit/>
          </a:bodyPr>
          <a:lstStyle/>
          <a:p>
            <a:r>
              <a:rPr lang="en-US" i="1" dirty="0"/>
              <a:t>Batch download PDF mode timeline plots for entire network</a:t>
            </a:r>
          </a:p>
        </p:txBody>
      </p:sp>
    </p:spTree>
    <p:extLst>
      <p:ext uri="{BB962C8B-B14F-4D97-AF65-F5344CB8AC3E}">
        <p14:creationId xmlns:p14="http://schemas.microsoft.com/office/powerpoint/2010/main" val="358276106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E987C1-D891-B148-8E1A-6ED982DBEDCD}"/>
              </a:ext>
            </a:extLst>
          </p:cNvPr>
          <p:cNvSpPr txBox="1"/>
          <p:nvPr/>
        </p:nvSpPr>
        <p:spPr>
          <a:xfrm>
            <a:off x="1649641" y="121185"/>
            <a:ext cx="7494359" cy="584775"/>
          </a:xfrm>
          <a:prstGeom prst="rect">
            <a:avLst/>
          </a:prstGeom>
          <a:noFill/>
        </p:spPr>
        <p:txBody>
          <a:bodyPr wrap="none" rtlCol="0">
            <a:spAutoFit/>
          </a:bodyPr>
          <a:lstStyle/>
          <a:p>
            <a:pPr algn="r"/>
            <a:r>
              <a:rPr lang="en-US" sz="3200" dirty="0">
                <a:solidFill>
                  <a:schemeClr val="bg1"/>
                </a:solidFill>
              </a:rPr>
              <a:t>Noise-mode-timeseries – script example</a:t>
            </a:r>
          </a:p>
        </p:txBody>
      </p:sp>
      <p:sp>
        <p:nvSpPr>
          <p:cNvPr id="3" name="TextBox 2">
            <a:extLst>
              <a:ext uri="{FF2B5EF4-FFF2-40B4-BE49-F238E27FC236}">
                <a16:creationId xmlns:a16="http://schemas.microsoft.com/office/drawing/2014/main" id="{5A4E7DB0-1C86-5940-9752-325B39E66719}"/>
              </a:ext>
            </a:extLst>
          </p:cNvPr>
          <p:cNvSpPr txBox="1"/>
          <p:nvPr/>
        </p:nvSpPr>
        <p:spPr>
          <a:xfrm>
            <a:off x="330666" y="1552120"/>
            <a:ext cx="9154710" cy="4770537"/>
          </a:xfrm>
          <a:prstGeom prst="rect">
            <a:avLst/>
          </a:prstGeom>
          <a:noFill/>
        </p:spPr>
        <p:txBody>
          <a:bodyPr wrap="square" rtlCol="0">
            <a:spAutoFit/>
          </a:bodyPr>
          <a:lstStyle/>
          <a:p>
            <a:r>
              <a:rPr lang="en-US" sz="1600"/>
              <a:t>#!/usr/bin/env python</a:t>
            </a:r>
          </a:p>
          <a:p>
            <a:r>
              <a:rPr lang="en-US" sz="1600"/>
              <a:t>import pandas, requests, shutil</a:t>
            </a:r>
            <a:br>
              <a:rPr lang="en-US" sz="1600"/>
            </a:br>
            <a:endParaRPr lang="en-US" sz="1600"/>
          </a:p>
          <a:p>
            <a:r>
              <a:rPr lang="en-US" sz="1600"/>
              <a:t>net="TA"</a:t>
            </a:r>
          </a:p>
          <a:p>
            <a:r>
              <a:rPr lang="en-US" sz="1600"/>
              <a:t>start = "2016-01-01"</a:t>
            </a:r>
          </a:p>
          <a:p>
            <a:r>
              <a:rPr lang="en-US" sz="1600"/>
              <a:t>plot_options = "&amp;plot.linewidth=1.5&amp;plot.backgroundcolor=white"</a:t>
            </a:r>
          </a:p>
          <a:p>
            <a:endParaRPr lang="en-US" sz="1600"/>
          </a:p>
          <a:p>
            <a:r>
              <a:rPr lang="en-US" sz="1600"/>
              <a:t>url_station = ("https://service.iris.edu/fdsnws/station/1/query?net="+net+</a:t>
            </a:r>
          </a:p>
          <a:p>
            <a:r>
              <a:rPr lang="en-US" sz="1600"/>
              <a:t>               "&amp;cha=BH?&amp;starttime="+start+"&amp;level=channel&amp;format=text")</a:t>
            </a:r>
          </a:p>
          <a:p>
            <a:r>
              <a:rPr lang="en-US" sz="1600"/>
              <a:t>df = pandas.read_csv(url_station,sep='|',na_filter=False)</a:t>
            </a:r>
          </a:p>
          <a:p>
            <a:r>
              <a:rPr lang="en-US" sz="1600"/>
              <a:t>targets = df[['#Network ',' Station ',' Location ',' Channel ']].apply(lambda x: '.'.join(x), axis=1)</a:t>
            </a:r>
          </a:p>
          <a:p>
            <a:endParaRPr lang="en-US" sz="1600"/>
          </a:p>
          <a:p>
            <a:r>
              <a:rPr lang="en-US" sz="1600"/>
              <a:t>for target in targets:</a:t>
            </a:r>
          </a:p>
          <a:p>
            <a:r>
              <a:rPr lang="en-US" sz="1600"/>
              <a:t>    </a:t>
            </a:r>
            <a:r>
              <a:rPr lang="en-US" sz="1600" b="1">
                <a:solidFill>
                  <a:srgbClr val="7030A0"/>
                </a:solidFill>
              </a:rPr>
              <a:t>url_plot = ("https://service.iris.edu/mustang/noise-mode-timeseries/1/query?target="+</a:t>
            </a:r>
          </a:p>
          <a:p>
            <a:r>
              <a:rPr lang="en-US" sz="1600" b="1">
                <a:solidFill>
                  <a:srgbClr val="7030A0"/>
                </a:solidFill>
              </a:rPr>
              <a:t>                     target+".M&amp;starttime="+start+"&amp;output=power&amp;format=plot"+plot_options) </a:t>
            </a:r>
          </a:p>
          <a:p>
            <a:r>
              <a:rPr lang="en-US" sz="1600" b="1">
                <a:solidFill>
                  <a:srgbClr val="7030A0"/>
                </a:solidFill>
              </a:rPr>
              <a:t>    response = requests.get(url_plot, stream=True)</a:t>
            </a:r>
          </a:p>
          <a:p>
            <a:r>
              <a:rPr lang="en-US" sz="1600"/>
              <a:t>    file_name = "timeline."+target+"."+start+".png"</a:t>
            </a:r>
          </a:p>
          <a:p>
            <a:r>
              <a:rPr lang="en-US" sz="1600"/>
              <a:t>    with open(file_name, 'wb') as file_out:</a:t>
            </a:r>
          </a:p>
          <a:p>
            <a:r>
              <a:rPr lang="en-US" sz="1600"/>
              <a:t>        shutil.copyfileobj(response.raw, file_out)</a:t>
            </a:r>
          </a:p>
        </p:txBody>
      </p:sp>
      <p:sp>
        <p:nvSpPr>
          <p:cNvPr id="2" name="TextBox 1">
            <a:extLst>
              <a:ext uri="{FF2B5EF4-FFF2-40B4-BE49-F238E27FC236}">
                <a16:creationId xmlns:a16="http://schemas.microsoft.com/office/drawing/2014/main" id="{8F3D3994-46E0-A84D-9B28-5E62EBB68763}"/>
              </a:ext>
            </a:extLst>
          </p:cNvPr>
          <p:cNvSpPr txBox="1"/>
          <p:nvPr/>
        </p:nvSpPr>
        <p:spPr>
          <a:xfrm>
            <a:off x="1448869" y="1046573"/>
            <a:ext cx="6246262" cy="369332"/>
          </a:xfrm>
          <a:prstGeom prst="rect">
            <a:avLst/>
          </a:prstGeom>
          <a:solidFill>
            <a:schemeClr val="accent1">
              <a:lumMod val="20000"/>
              <a:lumOff val="80000"/>
            </a:schemeClr>
          </a:solidFill>
          <a:ln>
            <a:solidFill>
              <a:schemeClr val="accent1"/>
            </a:solidFill>
          </a:ln>
        </p:spPr>
        <p:txBody>
          <a:bodyPr wrap="none" rtlCol="0">
            <a:spAutoFit/>
          </a:bodyPr>
          <a:lstStyle/>
          <a:p>
            <a:r>
              <a:rPr lang="en-US" i="1" dirty="0"/>
              <a:t>Batch download PDF mode timeline plots for entire network</a:t>
            </a:r>
          </a:p>
        </p:txBody>
      </p:sp>
    </p:spTree>
    <p:extLst>
      <p:ext uri="{BB962C8B-B14F-4D97-AF65-F5344CB8AC3E}">
        <p14:creationId xmlns:p14="http://schemas.microsoft.com/office/powerpoint/2010/main" val="332940560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E987C1-D891-B148-8E1A-6ED982DBEDCD}"/>
              </a:ext>
            </a:extLst>
          </p:cNvPr>
          <p:cNvSpPr txBox="1"/>
          <p:nvPr/>
        </p:nvSpPr>
        <p:spPr>
          <a:xfrm>
            <a:off x="1649641" y="121185"/>
            <a:ext cx="7494359" cy="584775"/>
          </a:xfrm>
          <a:prstGeom prst="rect">
            <a:avLst/>
          </a:prstGeom>
          <a:noFill/>
        </p:spPr>
        <p:txBody>
          <a:bodyPr wrap="none" rtlCol="0">
            <a:spAutoFit/>
          </a:bodyPr>
          <a:lstStyle/>
          <a:p>
            <a:pPr algn="r"/>
            <a:r>
              <a:rPr lang="en-US" sz="3200" dirty="0">
                <a:solidFill>
                  <a:schemeClr val="bg1"/>
                </a:solidFill>
              </a:rPr>
              <a:t>Noise-mode-timeseries – script example</a:t>
            </a:r>
          </a:p>
        </p:txBody>
      </p:sp>
      <p:sp>
        <p:nvSpPr>
          <p:cNvPr id="3" name="TextBox 2">
            <a:extLst>
              <a:ext uri="{FF2B5EF4-FFF2-40B4-BE49-F238E27FC236}">
                <a16:creationId xmlns:a16="http://schemas.microsoft.com/office/drawing/2014/main" id="{5A4E7DB0-1C86-5940-9752-325B39E66719}"/>
              </a:ext>
            </a:extLst>
          </p:cNvPr>
          <p:cNvSpPr txBox="1"/>
          <p:nvPr/>
        </p:nvSpPr>
        <p:spPr>
          <a:xfrm>
            <a:off x="330666" y="1552120"/>
            <a:ext cx="8606790" cy="4770537"/>
          </a:xfrm>
          <a:prstGeom prst="rect">
            <a:avLst/>
          </a:prstGeom>
          <a:noFill/>
        </p:spPr>
        <p:txBody>
          <a:bodyPr wrap="square" rtlCol="0">
            <a:spAutoFit/>
          </a:bodyPr>
          <a:lstStyle/>
          <a:p>
            <a:r>
              <a:rPr lang="en-US" sz="1600"/>
              <a:t>#!/usr/bin/env python</a:t>
            </a:r>
          </a:p>
          <a:p>
            <a:r>
              <a:rPr lang="en-US" sz="1600"/>
              <a:t>import pandas, requests, shutil</a:t>
            </a:r>
            <a:br>
              <a:rPr lang="en-US" sz="1600"/>
            </a:br>
            <a:endParaRPr lang="en-US" sz="1600"/>
          </a:p>
          <a:p>
            <a:r>
              <a:rPr lang="en-US" sz="1600"/>
              <a:t>net="TA"</a:t>
            </a:r>
          </a:p>
          <a:p>
            <a:r>
              <a:rPr lang="en-US" sz="1600"/>
              <a:t>start = "2016-01-01"</a:t>
            </a:r>
          </a:p>
          <a:p>
            <a:r>
              <a:rPr lang="en-US" sz="1600"/>
              <a:t>plot_options = "&amp;plot.linewidth=1.5&amp;plot.backgroundcolor=white"</a:t>
            </a:r>
          </a:p>
          <a:p>
            <a:endParaRPr lang="en-US" sz="1600"/>
          </a:p>
          <a:p>
            <a:r>
              <a:rPr lang="en-US" sz="1600"/>
              <a:t>url_station = ("https://service.iris.edu/fdsnws/station/1/query?net="+net+</a:t>
            </a:r>
          </a:p>
          <a:p>
            <a:r>
              <a:rPr lang="en-US" sz="1600"/>
              <a:t>               "&amp;cha=BH?&amp;starttime="+start+"&amp;level=channel&amp;format=text")</a:t>
            </a:r>
          </a:p>
          <a:p>
            <a:r>
              <a:rPr lang="en-US" sz="1600"/>
              <a:t>df = pandas.read_csv(url_station,sep='|',na_filter=False)</a:t>
            </a:r>
          </a:p>
          <a:p>
            <a:r>
              <a:rPr lang="en-US" sz="1600"/>
              <a:t>targets = df[['#Network ',' Station ',' Location ',' Channel ']].apply(lambda x: '.'.join(x), axis=1)</a:t>
            </a:r>
          </a:p>
          <a:p>
            <a:endParaRPr lang="en-US" sz="1600"/>
          </a:p>
          <a:p>
            <a:r>
              <a:rPr lang="en-US" sz="1600"/>
              <a:t>for target in targets:</a:t>
            </a:r>
          </a:p>
          <a:p>
            <a:r>
              <a:rPr lang="en-US" sz="1600"/>
              <a:t>    url_plot = ("https://service.iris.edu/mustang/noise-mode-timeseries/1/query?target="+</a:t>
            </a:r>
          </a:p>
          <a:p>
            <a:r>
              <a:rPr lang="en-US" sz="1600"/>
              <a:t>                target+".M&amp;starttime="+start+"&amp;output=power&amp;format=plot"+plot_options) </a:t>
            </a:r>
          </a:p>
          <a:p>
            <a:r>
              <a:rPr lang="en-US" sz="1600"/>
              <a:t>    response = requests.get(url_plot, stream=True)</a:t>
            </a:r>
          </a:p>
          <a:p>
            <a:r>
              <a:rPr lang="en-US" sz="1600"/>
              <a:t>    </a:t>
            </a:r>
            <a:r>
              <a:rPr lang="en-US" sz="1600" b="1">
                <a:solidFill>
                  <a:srgbClr val="7030A0"/>
                </a:solidFill>
              </a:rPr>
              <a:t>file_name = "timeline."+target+"."+start+".png"</a:t>
            </a:r>
          </a:p>
          <a:p>
            <a:r>
              <a:rPr lang="en-US" sz="1600" b="1">
                <a:solidFill>
                  <a:srgbClr val="7030A0"/>
                </a:solidFill>
              </a:rPr>
              <a:t>    with open(file_name, 'wb') as file_out:</a:t>
            </a:r>
          </a:p>
          <a:p>
            <a:r>
              <a:rPr lang="en-US" sz="1600" b="1">
                <a:solidFill>
                  <a:srgbClr val="7030A0"/>
                </a:solidFill>
              </a:rPr>
              <a:t>        shutil.copyfileobj(response.raw, file_out)</a:t>
            </a:r>
          </a:p>
        </p:txBody>
      </p:sp>
      <p:sp>
        <p:nvSpPr>
          <p:cNvPr id="2" name="TextBox 1">
            <a:extLst>
              <a:ext uri="{FF2B5EF4-FFF2-40B4-BE49-F238E27FC236}">
                <a16:creationId xmlns:a16="http://schemas.microsoft.com/office/drawing/2014/main" id="{8F3D3994-46E0-A84D-9B28-5E62EBB68763}"/>
              </a:ext>
            </a:extLst>
          </p:cNvPr>
          <p:cNvSpPr txBox="1"/>
          <p:nvPr/>
        </p:nvSpPr>
        <p:spPr>
          <a:xfrm>
            <a:off x="1448869" y="1046573"/>
            <a:ext cx="6246262" cy="369332"/>
          </a:xfrm>
          <a:prstGeom prst="rect">
            <a:avLst/>
          </a:prstGeom>
          <a:solidFill>
            <a:schemeClr val="accent1">
              <a:lumMod val="20000"/>
              <a:lumOff val="80000"/>
            </a:schemeClr>
          </a:solidFill>
          <a:ln>
            <a:solidFill>
              <a:schemeClr val="accent1"/>
            </a:solidFill>
          </a:ln>
        </p:spPr>
        <p:txBody>
          <a:bodyPr wrap="none" rtlCol="0">
            <a:spAutoFit/>
          </a:bodyPr>
          <a:lstStyle/>
          <a:p>
            <a:r>
              <a:rPr lang="en-US" i="1" dirty="0"/>
              <a:t>Batch download PDF mode timeline plots for entire network</a:t>
            </a:r>
          </a:p>
        </p:txBody>
      </p:sp>
    </p:spTree>
    <p:extLst>
      <p:ext uri="{BB962C8B-B14F-4D97-AF65-F5344CB8AC3E}">
        <p14:creationId xmlns:p14="http://schemas.microsoft.com/office/powerpoint/2010/main" val="219217600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B8604-E67D-BA43-99E6-88B89EB3A9E1}"/>
              </a:ext>
            </a:extLst>
          </p:cNvPr>
          <p:cNvSpPr>
            <a:spLocks noGrp="1"/>
          </p:cNvSpPr>
          <p:nvPr>
            <p:ph type="title"/>
          </p:nvPr>
        </p:nvSpPr>
        <p:spPr>
          <a:xfrm>
            <a:off x="722313" y="3828402"/>
            <a:ext cx="7772400" cy="1362075"/>
          </a:xfrm>
        </p:spPr>
        <p:txBody>
          <a:bodyPr/>
          <a:lstStyle/>
          <a:p>
            <a:r>
              <a:rPr lang="en-US" dirty="0"/>
              <a:t>COLOR GRID PLOTS</a:t>
            </a:r>
          </a:p>
        </p:txBody>
      </p:sp>
      <p:sp>
        <p:nvSpPr>
          <p:cNvPr id="3" name="Text Placeholder 2">
            <a:extLst>
              <a:ext uri="{FF2B5EF4-FFF2-40B4-BE49-F238E27FC236}">
                <a16:creationId xmlns:a16="http://schemas.microsoft.com/office/drawing/2014/main" id="{E11197C9-4434-A34E-BE43-EFD1A53B35CE}"/>
              </a:ext>
            </a:extLst>
          </p:cNvPr>
          <p:cNvSpPr>
            <a:spLocks noGrp="1"/>
          </p:cNvSpPr>
          <p:nvPr>
            <p:ph type="body" idx="1"/>
          </p:nvPr>
        </p:nvSpPr>
        <p:spPr>
          <a:xfrm>
            <a:off x="722313" y="2328215"/>
            <a:ext cx="7772400" cy="1500187"/>
          </a:xfrm>
        </p:spPr>
        <p:txBody>
          <a:bodyPr/>
          <a:lstStyle/>
          <a:p>
            <a:r>
              <a:rPr lang="en-US" i="1" dirty="0"/>
              <a:t>UPCOMING IN THE FUTURE</a:t>
            </a:r>
          </a:p>
        </p:txBody>
      </p:sp>
    </p:spTree>
    <p:extLst>
      <p:ext uri="{BB962C8B-B14F-4D97-AF65-F5344CB8AC3E}">
        <p14:creationId xmlns:p14="http://schemas.microsoft.com/office/powerpoint/2010/main" val="74654298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C4BEFD-6917-314E-9D52-7D5B86EE7466}"/>
              </a:ext>
            </a:extLst>
          </p:cNvPr>
          <p:cNvPicPr>
            <a:picLocks noChangeAspect="1"/>
          </p:cNvPicPr>
          <p:nvPr/>
        </p:nvPicPr>
        <p:blipFill>
          <a:blip r:embed="rId3"/>
          <a:stretch>
            <a:fillRect/>
          </a:stretch>
        </p:blipFill>
        <p:spPr>
          <a:xfrm>
            <a:off x="631007" y="400708"/>
            <a:ext cx="7700067" cy="6114995"/>
          </a:xfrm>
          <a:prstGeom prst="rect">
            <a:avLst/>
          </a:prstGeom>
          <a:ln>
            <a:solidFill>
              <a:srgbClr val="7030A0"/>
            </a:solidFill>
          </a:ln>
        </p:spPr>
      </p:pic>
    </p:spTree>
    <p:extLst>
      <p:ext uri="{BB962C8B-B14F-4D97-AF65-F5344CB8AC3E}">
        <p14:creationId xmlns:p14="http://schemas.microsoft.com/office/powerpoint/2010/main" val="73047332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CC0107-C098-3C4E-8C3F-1D464859882F}"/>
              </a:ext>
            </a:extLst>
          </p:cNvPr>
          <p:cNvPicPr>
            <a:picLocks noChangeAspect="1"/>
          </p:cNvPicPr>
          <p:nvPr/>
        </p:nvPicPr>
        <p:blipFill>
          <a:blip r:embed="rId3"/>
          <a:stretch>
            <a:fillRect/>
          </a:stretch>
        </p:blipFill>
        <p:spPr>
          <a:xfrm>
            <a:off x="4729479" y="3300947"/>
            <a:ext cx="4202854" cy="3015672"/>
          </a:xfrm>
          <a:prstGeom prst="rect">
            <a:avLst/>
          </a:prstGeom>
          <a:ln>
            <a:solidFill>
              <a:srgbClr val="7030A0"/>
            </a:solidFill>
          </a:ln>
        </p:spPr>
      </p:pic>
      <p:pic>
        <p:nvPicPr>
          <p:cNvPr id="4" name="Picture 3">
            <a:extLst>
              <a:ext uri="{FF2B5EF4-FFF2-40B4-BE49-F238E27FC236}">
                <a16:creationId xmlns:a16="http://schemas.microsoft.com/office/drawing/2014/main" id="{50981FEE-3F30-FF40-BEFB-06BBA8831169}"/>
              </a:ext>
            </a:extLst>
          </p:cNvPr>
          <p:cNvPicPr>
            <a:picLocks/>
          </p:cNvPicPr>
          <p:nvPr/>
        </p:nvPicPr>
        <p:blipFill>
          <a:blip r:embed="rId4"/>
          <a:stretch>
            <a:fillRect/>
          </a:stretch>
        </p:blipFill>
        <p:spPr>
          <a:xfrm>
            <a:off x="4729479" y="245466"/>
            <a:ext cx="4202854" cy="2878733"/>
          </a:xfrm>
          <a:prstGeom prst="rect">
            <a:avLst/>
          </a:prstGeom>
          <a:ln>
            <a:solidFill>
              <a:srgbClr val="7030A0"/>
            </a:solidFill>
          </a:ln>
        </p:spPr>
      </p:pic>
      <p:pic>
        <p:nvPicPr>
          <p:cNvPr id="5" name="Picture 4">
            <a:extLst>
              <a:ext uri="{FF2B5EF4-FFF2-40B4-BE49-F238E27FC236}">
                <a16:creationId xmlns:a16="http://schemas.microsoft.com/office/drawing/2014/main" id="{53C4BEFD-6917-314E-9D52-7D5B86EE7466}"/>
              </a:ext>
            </a:extLst>
          </p:cNvPr>
          <p:cNvPicPr>
            <a:picLocks noChangeAspect="1"/>
          </p:cNvPicPr>
          <p:nvPr/>
        </p:nvPicPr>
        <p:blipFill>
          <a:blip r:embed="rId5"/>
          <a:stretch>
            <a:fillRect/>
          </a:stretch>
        </p:blipFill>
        <p:spPr>
          <a:xfrm>
            <a:off x="209180" y="1684832"/>
            <a:ext cx="4415990" cy="3506951"/>
          </a:xfrm>
          <a:prstGeom prst="rect">
            <a:avLst/>
          </a:prstGeom>
          <a:ln>
            <a:solidFill>
              <a:srgbClr val="7030A0"/>
            </a:solidFill>
          </a:ln>
        </p:spPr>
      </p:pic>
    </p:spTree>
    <p:extLst>
      <p:ext uri="{BB962C8B-B14F-4D97-AF65-F5344CB8AC3E}">
        <p14:creationId xmlns:p14="http://schemas.microsoft.com/office/powerpoint/2010/main" val="2796733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E987C1-D891-B148-8E1A-6ED982DBEDCD}"/>
              </a:ext>
            </a:extLst>
          </p:cNvPr>
          <p:cNvSpPr txBox="1"/>
          <p:nvPr/>
        </p:nvSpPr>
        <p:spPr>
          <a:xfrm>
            <a:off x="2149777" y="121185"/>
            <a:ext cx="6994223" cy="584775"/>
          </a:xfrm>
          <a:prstGeom prst="rect">
            <a:avLst/>
          </a:prstGeom>
          <a:noFill/>
        </p:spPr>
        <p:txBody>
          <a:bodyPr wrap="none" rtlCol="0">
            <a:spAutoFit/>
          </a:bodyPr>
          <a:lstStyle/>
          <a:p>
            <a:pPr algn="r"/>
            <a:r>
              <a:rPr lang="en-US" sz="3200" dirty="0">
                <a:solidFill>
                  <a:schemeClr val="bg1"/>
                </a:solidFill>
              </a:rPr>
              <a:t>Data latency metrics – script example</a:t>
            </a:r>
          </a:p>
        </p:txBody>
      </p:sp>
      <p:sp>
        <p:nvSpPr>
          <p:cNvPr id="3" name="TextBox 2">
            <a:extLst>
              <a:ext uri="{FF2B5EF4-FFF2-40B4-BE49-F238E27FC236}">
                <a16:creationId xmlns:a16="http://schemas.microsoft.com/office/drawing/2014/main" id="{5A4E7DB0-1C86-5940-9752-325B39E66719}"/>
              </a:ext>
            </a:extLst>
          </p:cNvPr>
          <p:cNvSpPr txBox="1"/>
          <p:nvPr/>
        </p:nvSpPr>
        <p:spPr>
          <a:xfrm>
            <a:off x="330666" y="1552120"/>
            <a:ext cx="8606790" cy="5139869"/>
          </a:xfrm>
          <a:prstGeom prst="rect">
            <a:avLst/>
          </a:prstGeom>
          <a:noFill/>
        </p:spPr>
        <p:txBody>
          <a:bodyPr wrap="square" rtlCol="0">
            <a:spAutoFit/>
          </a:bodyPr>
          <a:lstStyle/>
          <a:p>
            <a:r>
              <a:rPr lang="en-US" dirty="0"/>
              <a:t>#!/usr/bin/perl</a:t>
            </a:r>
          </a:p>
          <a:p>
            <a:r>
              <a:rPr lang="en-US" dirty="0"/>
              <a:t>use LWP::Simple;</a:t>
            </a:r>
          </a:p>
          <a:p>
            <a:endParaRPr lang="en-US" sz="1200" dirty="0"/>
          </a:p>
          <a:p>
            <a:r>
              <a:rPr lang="en-US" dirty="0"/>
              <a:t>my $cdate = `date -u -d "-5 hours" +%Y-%m-%dT%T`; $cdate =~ s/\n*$//g;</a:t>
            </a:r>
          </a:p>
          <a:p>
            <a:r>
              <a:rPr lang="en-US" dirty="0"/>
              <a:t>my $net = "TA";</a:t>
            </a:r>
          </a:p>
          <a:p>
            <a:endParaRPr lang="en-US" sz="1200" dirty="0"/>
          </a:p>
          <a:p>
            <a:r>
              <a:rPr lang="en-US" dirty="0"/>
              <a:t>my $url="http://service.iris.edu/mustang/measurements/1/query?" .</a:t>
            </a:r>
          </a:p>
          <a:p>
            <a:r>
              <a:rPr lang="en-US" dirty="0"/>
              <a:t>              "&amp;metric=data_latency&amp;net=$net&amp;channel=BHZ&amp;start=$cdate" .</a:t>
            </a:r>
          </a:p>
          <a:p>
            <a:r>
              <a:rPr lang="en-US" dirty="0"/>
              <a:t>              "&amp;</a:t>
            </a:r>
            <a:r>
              <a:rPr lang="en-US" dirty="0" err="1"/>
              <a:t>value_gt</a:t>
            </a:r>
            <a:r>
              <a:rPr lang="en-US" dirty="0"/>
              <a:t>=21600&amp;format=text&amp;nodata=404";</a:t>
            </a:r>
          </a:p>
          <a:p>
            <a:endParaRPr lang="en-US" sz="1200" dirty="0"/>
          </a:p>
          <a:p>
            <a:r>
              <a:rPr lang="en-US" b="1" dirty="0">
                <a:solidFill>
                  <a:srgbClr val="7030A0"/>
                </a:solidFill>
              </a:rPr>
              <a:t>&amp;sendmsg(</a:t>
            </a:r>
            <a:r>
              <a:rPr lang="en-US" dirty="0"/>
              <a:t>get $url</a:t>
            </a:r>
            <a:r>
              <a:rPr lang="en-US" b="1" dirty="0">
                <a:solidFill>
                  <a:srgbClr val="7030A0"/>
                </a:solidFill>
              </a:rPr>
              <a:t>);</a:t>
            </a:r>
          </a:p>
          <a:p>
            <a:endParaRPr lang="en-US" sz="1200" b="1" dirty="0">
              <a:solidFill>
                <a:srgbClr val="7030A0"/>
              </a:solidFill>
            </a:endParaRPr>
          </a:p>
          <a:p>
            <a:r>
              <a:rPr lang="en-US" sz="1600" b="1" dirty="0">
                <a:solidFill>
                  <a:srgbClr val="7030A0"/>
                </a:solidFill>
              </a:rPr>
              <a:t>sub sendmsg {</a:t>
            </a:r>
          </a:p>
          <a:p>
            <a:r>
              <a:rPr lang="en-US" sz="1600" b="1" dirty="0">
                <a:solidFill>
                  <a:srgbClr val="7030A0"/>
                </a:solidFill>
              </a:rPr>
              <a:t>    my $msg = shift;</a:t>
            </a:r>
          </a:p>
          <a:p>
            <a:r>
              <a:rPr lang="en-US" sz="1600" b="1" dirty="0">
                <a:solidFill>
                  <a:srgbClr val="7030A0"/>
                </a:solidFill>
              </a:rPr>
              <a:t>    open ( MAIL, "|sendmail x@iris.washington.edu" );</a:t>
            </a:r>
          </a:p>
          <a:p>
            <a:r>
              <a:rPr lang="en-US" sz="1600" b="1" dirty="0">
                <a:solidFill>
                  <a:srgbClr val="7030A0"/>
                </a:solidFill>
              </a:rPr>
              <a:t>    print MAIL "Subject: Station latency greater than 6 hours\n";</a:t>
            </a:r>
          </a:p>
          <a:p>
            <a:r>
              <a:rPr lang="en-US" sz="1600" b="1" dirty="0">
                <a:solidFill>
                  <a:srgbClr val="7030A0"/>
                </a:solidFill>
              </a:rPr>
              <a:t>    print MAIL "From: x\@iris.washington.edu\n";</a:t>
            </a:r>
          </a:p>
          <a:p>
            <a:r>
              <a:rPr lang="en-US" sz="1600" b="1" dirty="0">
                <a:solidFill>
                  <a:srgbClr val="7030A0"/>
                </a:solidFill>
              </a:rPr>
              <a:t>    print MAIL $msg;</a:t>
            </a:r>
          </a:p>
          <a:p>
            <a:r>
              <a:rPr lang="en-US" sz="1600" b="1" dirty="0">
                <a:solidFill>
                  <a:srgbClr val="7030A0"/>
                </a:solidFill>
              </a:rPr>
              <a:t>    close MAIL;</a:t>
            </a:r>
          </a:p>
          <a:p>
            <a:r>
              <a:rPr lang="en-US" sz="1600" b="1" dirty="0">
                <a:solidFill>
                  <a:srgbClr val="7030A0"/>
                </a:solidFill>
              </a:rPr>
              <a:t>}</a:t>
            </a:r>
          </a:p>
        </p:txBody>
      </p:sp>
      <p:sp>
        <p:nvSpPr>
          <p:cNvPr id="2" name="TextBox 1">
            <a:extLst>
              <a:ext uri="{FF2B5EF4-FFF2-40B4-BE49-F238E27FC236}">
                <a16:creationId xmlns:a16="http://schemas.microsoft.com/office/drawing/2014/main" id="{8F3D3994-46E0-A84D-9B28-5E62EBB68763}"/>
              </a:ext>
            </a:extLst>
          </p:cNvPr>
          <p:cNvSpPr txBox="1"/>
          <p:nvPr/>
        </p:nvSpPr>
        <p:spPr>
          <a:xfrm>
            <a:off x="330666" y="1046573"/>
            <a:ext cx="8507457" cy="369332"/>
          </a:xfrm>
          <a:prstGeom prst="rect">
            <a:avLst/>
          </a:prstGeom>
          <a:solidFill>
            <a:schemeClr val="accent1">
              <a:lumMod val="20000"/>
              <a:lumOff val="80000"/>
            </a:schemeClr>
          </a:solidFill>
          <a:ln>
            <a:solidFill>
              <a:schemeClr val="tx1"/>
            </a:solidFill>
          </a:ln>
        </p:spPr>
        <p:txBody>
          <a:bodyPr wrap="none" rtlCol="0">
            <a:spAutoFit/>
          </a:bodyPr>
          <a:lstStyle/>
          <a:p>
            <a:r>
              <a:rPr lang="en-US" i="1" dirty="0"/>
              <a:t>Retrieve recent total_latency values greater than 6 hours duration and send email </a:t>
            </a:r>
          </a:p>
        </p:txBody>
      </p:sp>
    </p:spTree>
    <p:extLst>
      <p:ext uri="{BB962C8B-B14F-4D97-AF65-F5344CB8AC3E}">
        <p14:creationId xmlns:p14="http://schemas.microsoft.com/office/powerpoint/2010/main" val="144032809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CC0107-C098-3C4E-8C3F-1D464859882F}"/>
              </a:ext>
            </a:extLst>
          </p:cNvPr>
          <p:cNvPicPr>
            <a:picLocks noChangeAspect="1"/>
          </p:cNvPicPr>
          <p:nvPr/>
        </p:nvPicPr>
        <p:blipFill>
          <a:blip r:embed="rId3"/>
          <a:stretch>
            <a:fillRect/>
          </a:stretch>
        </p:blipFill>
        <p:spPr>
          <a:xfrm>
            <a:off x="4729479" y="3307764"/>
            <a:ext cx="4202854" cy="3002038"/>
          </a:xfrm>
          <a:prstGeom prst="rect">
            <a:avLst/>
          </a:prstGeom>
          <a:ln>
            <a:solidFill>
              <a:srgbClr val="7030A0"/>
            </a:solidFill>
          </a:ln>
        </p:spPr>
      </p:pic>
      <p:pic>
        <p:nvPicPr>
          <p:cNvPr id="4" name="Picture 3">
            <a:extLst>
              <a:ext uri="{FF2B5EF4-FFF2-40B4-BE49-F238E27FC236}">
                <a16:creationId xmlns:a16="http://schemas.microsoft.com/office/drawing/2014/main" id="{50981FEE-3F30-FF40-BEFB-06BBA8831169}"/>
              </a:ext>
            </a:extLst>
          </p:cNvPr>
          <p:cNvPicPr>
            <a:picLocks/>
          </p:cNvPicPr>
          <p:nvPr/>
        </p:nvPicPr>
        <p:blipFill>
          <a:blip r:embed="rId4"/>
          <a:stretch>
            <a:fillRect/>
          </a:stretch>
        </p:blipFill>
        <p:spPr>
          <a:xfrm>
            <a:off x="4729479" y="252041"/>
            <a:ext cx="4202854" cy="2865582"/>
          </a:xfrm>
          <a:prstGeom prst="rect">
            <a:avLst/>
          </a:prstGeom>
          <a:ln>
            <a:solidFill>
              <a:srgbClr val="7030A0"/>
            </a:solidFill>
          </a:ln>
        </p:spPr>
      </p:pic>
      <p:pic>
        <p:nvPicPr>
          <p:cNvPr id="5" name="Picture 4">
            <a:extLst>
              <a:ext uri="{FF2B5EF4-FFF2-40B4-BE49-F238E27FC236}">
                <a16:creationId xmlns:a16="http://schemas.microsoft.com/office/drawing/2014/main" id="{53C4BEFD-6917-314E-9D52-7D5B86EE7466}"/>
              </a:ext>
            </a:extLst>
          </p:cNvPr>
          <p:cNvPicPr>
            <a:picLocks noChangeAspect="1"/>
          </p:cNvPicPr>
          <p:nvPr/>
        </p:nvPicPr>
        <p:blipFill>
          <a:blip r:embed="rId5"/>
          <a:stretch>
            <a:fillRect/>
          </a:stretch>
        </p:blipFill>
        <p:spPr>
          <a:xfrm>
            <a:off x="230515" y="1684832"/>
            <a:ext cx="4373319" cy="3506951"/>
          </a:xfrm>
          <a:prstGeom prst="rect">
            <a:avLst/>
          </a:prstGeom>
          <a:ln>
            <a:solidFill>
              <a:srgbClr val="7030A0"/>
            </a:solidFill>
          </a:ln>
        </p:spPr>
      </p:pic>
    </p:spTree>
    <p:extLst>
      <p:ext uri="{BB962C8B-B14F-4D97-AF65-F5344CB8AC3E}">
        <p14:creationId xmlns:p14="http://schemas.microsoft.com/office/powerpoint/2010/main" val="2264611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E987C1-D891-B148-8E1A-6ED982DBEDCD}"/>
              </a:ext>
            </a:extLst>
          </p:cNvPr>
          <p:cNvSpPr txBox="1"/>
          <p:nvPr/>
        </p:nvSpPr>
        <p:spPr>
          <a:xfrm>
            <a:off x="5201895" y="121185"/>
            <a:ext cx="3942105" cy="584775"/>
          </a:xfrm>
          <a:prstGeom prst="rect">
            <a:avLst/>
          </a:prstGeom>
          <a:noFill/>
        </p:spPr>
        <p:txBody>
          <a:bodyPr wrap="none" rtlCol="0">
            <a:spAutoFit/>
          </a:bodyPr>
          <a:lstStyle/>
          <a:p>
            <a:pPr algn="r"/>
            <a:r>
              <a:rPr lang="en-US" sz="3200" dirty="0">
                <a:solidFill>
                  <a:schemeClr val="bg1"/>
                </a:solidFill>
              </a:rPr>
              <a:t>Data latency monitor</a:t>
            </a:r>
          </a:p>
        </p:txBody>
      </p:sp>
      <p:sp>
        <p:nvSpPr>
          <p:cNvPr id="2" name="TextBox 1">
            <a:extLst>
              <a:ext uri="{FF2B5EF4-FFF2-40B4-BE49-F238E27FC236}">
                <a16:creationId xmlns:a16="http://schemas.microsoft.com/office/drawing/2014/main" id="{CE5D449C-6514-C945-AEA0-B93D5F902D60}"/>
              </a:ext>
            </a:extLst>
          </p:cNvPr>
          <p:cNvSpPr txBox="1"/>
          <p:nvPr/>
        </p:nvSpPr>
        <p:spPr>
          <a:xfrm>
            <a:off x="568821" y="6259038"/>
            <a:ext cx="8006359" cy="400110"/>
          </a:xfrm>
          <a:prstGeom prst="rect">
            <a:avLst/>
          </a:prstGeom>
          <a:noFill/>
        </p:spPr>
        <p:txBody>
          <a:bodyPr wrap="none" rtlCol="0">
            <a:spAutoFit/>
          </a:bodyPr>
          <a:lstStyle/>
          <a:p>
            <a:r>
              <a:rPr lang="en-US" sz="2000" dirty="0">
                <a:solidFill>
                  <a:srgbClr val="011893"/>
                </a:solidFill>
              </a:rPr>
              <a:t>http://buddy.iris.washington.edu/bud_stuff/dmc/bud_monitor.ALL.html</a:t>
            </a:r>
          </a:p>
        </p:txBody>
      </p:sp>
      <p:pic>
        <p:nvPicPr>
          <p:cNvPr id="6" name="Picture 5">
            <a:hlinkClick r:id="rId3"/>
            <a:extLst>
              <a:ext uri="{FF2B5EF4-FFF2-40B4-BE49-F238E27FC236}">
                <a16:creationId xmlns:a16="http://schemas.microsoft.com/office/drawing/2014/main" id="{B8B6E8D3-543E-A447-B1A2-47204B7A98A2}"/>
              </a:ext>
            </a:extLst>
          </p:cNvPr>
          <p:cNvPicPr>
            <a:picLocks noChangeAspect="1"/>
          </p:cNvPicPr>
          <p:nvPr/>
        </p:nvPicPr>
        <p:blipFill>
          <a:blip r:embed="rId4"/>
          <a:stretch>
            <a:fillRect/>
          </a:stretch>
        </p:blipFill>
        <p:spPr>
          <a:xfrm>
            <a:off x="1009396" y="889316"/>
            <a:ext cx="7125209" cy="5369722"/>
          </a:xfrm>
          <a:prstGeom prst="rect">
            <a:avLst/>
          </a:prstGeom>
          <a:ln>
            <a:solidFill>
              <a:srgbClr val="7030A0"/>
            </a:solidFill>
          </a:ln>
        </p:spPr>
      </p:pic>
    </p:spTree>
    <p:extLst>
      <p:ext uri="{BB962C8B-B14F-4D97-AF65-F5344CB8AC3E}">
        <p14:creationId xmlns:p14="http://schemas.microsoft.com/office/powerpoint/2010/main" val="4005545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6B8A97D-D5E2-A545-98DC-4695536516D1}"/>
              </a:ext>
            </a:extLst>
          </p:cNvPr>
          <p:cNvSpPr>
            <a:spLocks noGrp="1"/>
          </p:cNvSpPr>
          <p:nvPr>
            <p:ph idx="1"/>
          </p:nvPr>
        </p:nvSpPr>
        <p:spPr>
          <a:xfrm>
            <a:off x="168428" y="1005840"/>
            <a:ext cx="2572783" cy="5212080"/>
          </a:xfrm>
          <a:ln w="19050">
            <a:solidFill>
              <a:srgbClr val="7030A0"/>
            </a:solidFill>
          </a:ln>
        </p:spPr>
        <p:txBody>
          <a:bodyPr>
            <a:normAutofit/>
          </a:bodyPr>
          <a:lstStyle/>
          <a:p>
            <a:pPr marL="36576" indent="0">
              <a:buNone/>
            </a:pPr>
            <a:r>
              <a:rPr lang="en-US" sz="1600" b="1" dirty="0">
                <a:solidFill>
                  <a:srgbClr val="7030A0"/>
                </a:solidFill>
              </a:rPr>
              <a:t>MiniSEED Flag Counts</a:t>
            </a:r>
          </a:p>
          <a:p>
            <a:pPr marL="36576" indent="0">
              <a:spcBef>
                <a:spcPts val="300"/>
              </a:spcBef>
              <a:buNone/>
            </a:pPr>
            <a:r>
              <a:rPr lang="en-US" sz="1600" dirty="0"/>
              <a:t>amplifier saturation</a:t>
            </a:r>
          </a:p>
          <a:p>
            <a:pPr marL="36576" indent="0">
              <a:spcBef>
                <a:spcPts val="300"/>
              </a:spcBef>
              <a:buNone/>
            </a:pPr>
            <a:r>
              <a:rPr lang="en-US" sz="1600" dirty="0"/>
              <a:t>calibration signal</a:t>
            </a:r>
          </a:p>
          <a:p>
            <a:pPr marL="36576" indent="0">
              <a:spcBef>
                <a:spcPts val="300"/>
              </a:spcBef>
              <a:buNone/>
            </a:pPr>
            <a:r>
              <a:rPr lang="en-US" sz="1600" dirty="0"/>
              <a:t>clock locked</a:t>
            </a:r>
          </a:p>
          <a:p>
            <a:pPr marL="36576" indent="0">
              <a:spcBef>
                <a:spcPts val="300"/>
              </a:spcBef>
              <a:buNone/>
            </a:pPr>
            <a:r>
              <a:rPr lang="en-US" sz="1600" dirty="0"/>
              <a:t>digital filter charging</a:t>
            </a:r>
          </a:p>
          <a:p>
            <a:pPr marL="36576" indent="0">
              <a:spcBef>
                <a:spcPts val="300"/>
              </a:spcBef>
              <a:buNone/>
            </a:pPr>
            <a:r>
              <a:rPr lang="en-US" sz="1600" dirty="0"/>
              <a:t>digitizer clipping</a:t>
            </a:r>
          </a:p>
          <a:p>
            <a:pPr marL="36576" indent="0">
              <a:spcBef>
                <a:spcPts val="300"/>
              </a:spcBef>
              <a:buNone/>
            </a:pPr>
            <a:r>
              <a:rPr lang="en-US" sz="1600" dirty="0"/>
              <a:t>event begin/end</a:t>
            </a:r>
          </a:p>
          <a:p>
            <a:pPr marL="36576" indent="0">
              <a:spcBef>
                <a:spcPts val="300"/>
              </a:spcBef>
              <a:buNone/>
            </a:pPr>
            <a:r>
              <a:rPr lang="en-US" sz="1600" dirty="0"/>
              <a:t>event in progress</a:t>
            </a:r>
          </a:p>
          <a:p>
            <a:pPr marL="36576" indent="0">
              <a:buNone/>
            </a:pPr>
            <a:r>
              <a:rPr lang="en-US" sz="1600" dirty="0"/>
              <a:t>glitches</a:t>
            </a:r>
          </a:p>
          <a:p>
            <a:pPr marL="36576" indent="0">
              <a:buNone/>
            </a:pPr>
            <a:r>
              <a:rPr lang="en-US" sz="1600" dirty="0"/>
              <a:t>missing padded data</a:t>
            </a:r>
          </a:p>
          <a:p>
            <a:pPr marL="36576" indent="0">
              <a:buNone/>
            </a:pPr>
            <a:r>
              <a:rPr lang="en-US" sz="1600" dirty="0"/>
              <a:t>spikes</a:t>
            </a:r>
          </a:p>
          <a:p>
            <a:pPr marL="36576" indent="0">
              <a:buNone/>
            </a:pPr>
            <a:r>
              <a:rPr lang="en-US" sz="1600" dirty="0"/>
              <a:t>suspect time tag</a:t>
            </a:r>
          </a:p>
          <a:p>
            <a:pPr marL="36576" indent="0">
              <a:buNone/>
            </a:pPr>
            <a:r>
              <a:rPr lang="en-US" sz="1600" dirty="0"/>
              <a:t>telemetry sync error</a:t>
            </a:r>
          </a:p>
          <a:p>
            <a:pPr marL="36576" indent="0">
              <a:buNone/>
            </a:pPr>
            <a:r>
              <a:rPr lang="en-US" sz="1600" dirty="0"/>
              <a:t>timing correction</a:t>
            </a:r>
          </a:p>
          <a:p>
            <a:pPr marL="36576" indent="0">
              <a:buNone/>
            </a:pPr>
            <a:endParaRPr lang="en-US" sz="800" dirty="0"/>
          </a:p>
          <a:p>
            <a:pPr marL="36576" indent="0">
              <a:buNone/>
            </a:pPr>
            <a:r>
              <a:rPr lang="en-US" sz="1600" b="1" dirty="0">
                <a:solidFill>
                  <a:srgbClr val="7030A0"/>
                </a:solidFill>
              </a:rPr>
              <a:t>Other</a:t>
            </a:r>
          </a:p>
          <a:p>
            <a:pPr marL="36576" indent="0">
              <a:buNone/>
            </a:pPr>
            <a:r>
              <a:rPr lang="en-US" sz="1600" dirty="0"/>
              <a:t>timing quality </a:t>
            </a:r>
            <a:r>
              <a:rPr lang="en-US" sz="1200" dirty="0"/>
              <a:t>(blockette 1001)</a:t>
            </a:r>
          </a:p>
          <a:p>
            <a:pPr marL="36576" indent="0">
              <a:buNone/>
            </a:pPr>
            <a:r>
              <a:rPr lang="en-US" sz="1600" dirty="0"/>
              <a:t>metric error</a:t>
            </a:r>
          </a:p>
        </p:txBody>
      </p:sp>
      <p:sp>
        <p:nvSpPr>
          <p:cNvPr id="6" name="TextBox 5">
            <a:extLst>
              <a:ext uri="{FF2B5EF4-FFF2-40B4-BE49-F238E27FC236}">
                <a16:creationId xmlns:a16="http://schemas.microsoft.com/office/drawing/2014/main" id="{A58B5BBF-533C-4048-A77B-AACC08697D48}"/>
              </a:ext>
            </a:extLst>
          </p:cNvPr>
          <p:cNvSpPr txBox="1"/>
          <p:nvPr/>
        </p:nvSpPr>
        <p:spPr>
          <a:xfrm>
            <a:off x="2909639" y="1005840"/>
            <a:ext cx="2489200" cy="5212080"/>
          </a:xfrm>
          <a:prstGeom prst="rect">
            <a:avLst/>
          </a:prstGeom>
          <a:noFill/>
          <a:ln w="19050">
            <a:solidFill>
              <a:srgbClr val="7030A0"/>
            </a:solidFill>
          </a:ln>
        </p:spPr>
        <p:txBody>
          <a:bodyPr wrap="square" rtlCol="0">
            <a:spAutoFit/>
          </a:bodyPr>
          <a:lstStyle/>
          <a:p>
            <a:r>
              <a:rPr lang="en-US" sz="1600" b="1" dirty="0">
                <a:solidFill>
                  <a:srgbClr val="7030A0"/>
                </a:solidFill>
              </a:rPr>
              <a:t>Data Latency</a:t>
            </a:r>
          </a:p>
          <a:p>
            <a:pPr>
              <a:spcBef>
                <a:spcPts val="100"/>
              </a:spcBef>
            </a:pPr>
            <a:r>
              <a:rPr lang="en-US" sz="1600" dirty="0"/>
              <a:t>real time data latency</a:t>
            </a:r>
          </a:p>
          <a:p>
            <a:pPr>
              <a:spcBef>
                <a:spcPts val="100"/>
              </a:spcBef>
            </a:pPr>
            <a:r>
              <a:rPr lang="en-US" sz="1600" dirty="0"/>
              <a:t>real time feed latency</a:t>
            </a:r>
          </a:p>
          <a:p>
            <a:pPr>
              <a:spcBef>
                <a:spcPts val="100"/>
              </a:spcBef>
            </a:pPr>
            <a:r>
              <a:rPr lang="en-US" sz="1600" dirty="0"/>
              <a:t>real time total latency</a:t>
            </a:r>
          </a:p>
          <a:p>
            <a:endParaRPr lang="en-US" sz="1600" dirty="0"/>
          </a:p>
          <a:p>
            <a:r>
              <a:rPr lang="en-US" sz="1600" b="1" dirty="0">
                <a:solidFill>
                  <a:srgbClr val="7030A0"/>
                </a:solidFill>
              </a:rPr>
              <a:t>Data Availability</a:t>
            </a:r>
          </a:p>
          <a:p>
            <a:pPr>
              <a:spcBef>
                <a:spcPts val="100"/>
              </a:spcBef>
            </a:pPr>
            <a:r>
              <a:rPr lang="en-US" sz="1600" dirty="0"/>
              <a:t>percent available</a:t>
            </a:r>
            <a:endParaRPr lang="en-US" sz="1600" dirty="0">
              <a:solidFill>
                <a:srgbClr val="FFC000"/>
              </a:solidFill>
            </a:endParaRPr>
          </a:p>
          <a:p>
            <a:pPr>
              <a:spcBef>
                <a:spcPts val="100"/>
              </a:spcBef>
            </a:pPr>
            <a:r>
              <a:rPr lang="en-US" sz="1600" dirty="0"/>
              <a:t>channel up time</a:t>
            </a:r>
          </a:p>
          <a:p>
            <a:pPr>
              <a:spcBef>
                <a:spcPts val="100"/>
              </a:spcBef>
            </a:pPr>
            <a:r>
              <a:rPr lang="en-US" sz="1600" dirty="0"/>
              <a:t>maximum gap length</a:t>
            </a:r>
          </a:p>
          <a:p>
            <a:pPr>
              <a:spcBef>
                <a:spcPts val="100"/>
              </a:spcBef>
            </a:pPr>
            <a:r>
              <a:rPr lang="en-US" sz="1600" dirty="0"/>
              <a:t>maximum overlap length</a:t>
            </a:r>
          </a:p>
          <a:p>
            <a:pPr>
              <a:spcBef>
                <a:spcPts val="100"/>
              </a:spcBef>
            </a:pPr>
            <a:r>
              <a:rPr lang="en-US" sz="1600" dirty="0"/>
              <a:t>number of gaps</a:t>
            </a:r>
          </a:p>
          <a:p>
            <a:pPr>
              <a:spcBef>
                <a:spcPts val="100"/>
              </a:spcBef>
            </a:pPr>
            <a:r>
              <a:rPr lang="en-US" sz="1600" dirty="0"/>
              <a:t>number of overlaps</a:t>
            </a:r>
          </a:p>
          <a:p>
            <a:endParaRPr lang="en-US" sz="1600" dirty="0"/>
          </a:p>
          <a:p>
            <a:r>
              <a:rPr lang="en-US" sz="1600" b="1" dirty="0">
                <a:solidFill>
                  <a:srgbClr val="7030A0"/>
                </a:solidFill>
              </a:rPr>
              <a:t>Simple Data Statistics</a:t>
            </a:r>
          </a:p>
          <a:p>
            <a:pPr>
              <a:spcBef>
                <a:spcPts val="100"/>
              </a:spcBef>
            </a:pPr>
            <a:r>
              <a:rPr lang="en-US" sz="1600" dirty="0"/>
              <a:t>maximum sample value</a:t>
            </a:r>
          </a:p>
          <a:p>
            <a:pPr>
              <a:spcBef>
                <a:spcPts val="100"/>
              </a:spcBef>
            </a:pPr>
            <a:r>
              <a:rPr lang="en-US" sz="1600" dirty="0"/>
              <a:t>minimum sample value</a:t>
            </a:r>
          </a:p>
          <a:p>
            <a:pPr>
              <a:spcBef>
                <a:spcPts val="100"/>
              </a:spcBef>
            </a:pPr>
            <a:r>
              <a:rPr lang="en-US" sz="1600" dirty="0"/>
              <a:t>median sample value</a:t>
            </a:r>
          </a:p>
          <a:p>
            <a:pPr>
              <a:spcBef>
                <a:spcPts val="100"/>
              </a:spcBef>
            </a:pPr>
            <a:r>
              <a:rPr lang="en-US" sz="1600" dirty="0"/>
              <a:t>mean sample value</a:t>
            </a:r>
          </a:p>
          <a:p>
            <a:pPr>
              <a:spcBef>
                <a:spcPts val="100"/>
              </a:spcBef>
            </a:pPr>
            <a:r>
              <a:rPr lang="en-US" sz="1600" dirty="0"/>
              <a:t>sample rms variance</a:t>
            </a:r>
          </a:p>
          <a:p>
            <a:pPr>
              <a:spcBef>
                <a:spcPts val="100"/>
              </a:spcBef>
            </a:pPr>
            <a:r>
              <a:rPr lang="en-US" sz="1600" dirty="0"/>
              <a:t>unique sample count</a:t>
            </a:r>
          </a:p>
        </p:txBody>
      </p:sp>
      <p:sp>
        <p:nvSpPr>
          <p:cNvPr id="7" name="TextBox 6">
            <a:extLst>
              <a:ext uri="{FF2B5EF4-FFF2-40B4-BE49-F238E27FC236}">
                <a16:creationId xmlns:a16="http://schemas.microsoft.com/office/drawing/2014/main" id="{A2E6671D-962B-DD46-B3A9-79B82313DB70}"/>
              </a:ext>
            </a:extLst>
          </p:cNvPr>
          <p:cNvSpPr txBox="1"/>
          <p:nvPr/>
        </p:nvSpPr>
        <p:spPr>
          <a:xfrm>
            <a:off x="5567267" y="1005839"/>
            <a:ext cx="3408305" cy="5212080"/>
          </a:xfrm>
          <a:prstGeom prst="rect">
            <a:avLst/>
          </a:prstGeom>
          <a:noFill/>
          <a:ln w="19050">
            <a:solidFill>
              <a:srgbClr val="7030A0"/>
            </a:solidFill>
          </a:ln>
        </p:spPr>
        <p:txBody>
          <a:bodyPr wrap="none" rtlCol="0">
            <a:spAutoFit/>
          </a:bodyPr>
          <a:lstStyle/>
          <a:p>
            <a:pPr>
              <a:spcBef>
                <a:spcPts val="200"/>
              </a:spcBef>
            </a:pPr>
            <a:r>
              <a:rPr lang="en-US" sz="1600" b="1" dirty="0">
                <a:solidFill>
                  <a:srgbClr val="7030A0"/>
                </a:solidFill>
              </a:rPr>
              <a:t>Noise Analysis</a:t>
            </a:r>
          </a:p>
          <a:p>
            <a:pPr>
              <a:spcBef>
                <a:spcPts val="200"/>
              </a:spcBef>
            </a:pPr>
            <a:r>
              <a:rPr lang="en-US" sz="1600" dirty="0"/>
              <a:t>Power Spectral Density (PSD)</a:t>
            </a:r>
            <a:r>
              <a:rPr lang="en-US" sz="1600" dirty="0">
                <a:solidFill>
                  <a:srgbClr val="7030A0"/>
                </a:solidFill>
              </a:rPr>
              <a:t>*</a:t>
            </a:r>
          </a:p>
          <a:p>
            <a:pPr>
              <a:spcBef>
                <a:spcPts val="200"/>
              </a:spcBef>
            </a:pPr>
            <a:r>
              <a:rPr lang="en-US" sz="1600" dirty="0"/>
              <a:t>Probability Density Function (PDF)</a:t>
            </a:r>
            <a:r>
              <a:rPr lang="en-US" sz="1600" dirty="0">
                <a:solidFill>
                  <a:srgbClr val="7030A0"/>
                </a:solidFill>
              </a:rPr>
              <a:t>*</a:t>
            </a:r>
          </a:p>
          <a:p>
            <a:pPr>
              <a:spcBef>
                <a:spcPts val="200"/>
              </a:spcBef>
            </a:pPr>
            <a:r>
              <a:rPr lang="en-US" sz="1600" dirty="0"/>
              <a:t>PSD/PDF statistics</a:t>
            </a:r>
            <a:r>
              <a:rPr lang="en-US" sz="1600" dirty="0">
                <a:solidFill>
                  <a:srgbClr val="7030A0"/>
                </a:solidFill>
              </a:rPr>
              <a:t>*</a:t>
            </a:r>
          </a:p>
          <a:p>
            <a:pPr>
              <a:spcBef>
                <a:spcPts val="200"/>
              </a:spcBef>
            </a:pPr>
            <a:r>
              <a:rPr lang="en-US" sz="1600" dirty="0"/>
              <a:t>percent above high noise model</a:t>
            </a:r>
          </a:p>
          <a:p>
            <a:pPr>
              <a:spcBef>
                <a:spcPts val="200"/>
              </a:spcBef>
            </a:pPr>
            <a:r>
              <a:rPr lang="en-US" sz="1600" dirty="0"/>
              <a:t>percent below low noise model</a:t>
            </a:r>
          </a:p>
          <a:p>
            <a:pPr>
              <a:spcBef>
                <a:spcPts val="200"/>
              </a:spcBef>
            </a:pPr>
            <a:r>
              <a:rPr lang="en-US" sz="1600" dirty="0"/>
              <a:t>dead channel indicators</a:t>
            </a:r>
          </a:p>
          <a:p>
            <a:pPr>
              <a:spcBef>
                <a:spcPts val="200"/>
              </a:spcBef>
            </a:pPr>
            <a:endParaRPr lang="en-US" sz="1000" dirty="0"/>
          </a:p>
          <a:p>
            <a:r>
              <a:rPr lang="en-US" sz="1600" b="1" dirty="0">
                <a:solidFill>
                  <a:srgbClr val="7030A0"/>
                </a:solidFill>
              </a:rPr>
              <a:t>Signal Anomalies</a:t>
            </a:r>
          </a:p>
          <a:p>
            <a:pPr>
              <a:spcBef>
                <a:spcPts val="200"/>
              </a:spcBef>
            </a:pPr>
            <a:r>
              <a:rPr lang="en-US" sz="1600" dirty="0"/>
              <a:t>cross talk</a:t>
            </a:r>
          </a:p>
          <a:p>
            <a:pPr>
              <a:spcBef>
                <a:spcPts val="200"/>
              </a:spcBef>
            </a:pPr>
            <a:r>
              <a:rPr lang="en-US" sz="1600" dirty="0"/>
              <a:t>DC offset change</a:t>
            </a:r>
          </a:p>
          <a:p>
            <a:pPr>
              <a:spcBef>
                <a:spcPts val="200"/>
              </a:spcBef>
            </a:pPr>
            <a:r>
              <a:rPr lang="en-US" sz="1600" dirty="0"/>
              <a:t>signal-to-noise ratio</a:t>
            </a:r>
          </a:p>
          <a:p>
            <a:pPr>
              <a:spcBef>
                <a:spcPts val="200"/>
              </a:spcBef>
            </a:pPr>
            <a:r>
              <a:rPr lang="en-US" sz="1600" dirty="0"/>
              <a:t>maximum STA/LTA</a:t>
            </a:r>
          </a:p>
          <a:p>
            <a:pPr>
              <a:spcBef>
                <a:spcPts val="200"/>
              </a:spcBef>
            </a:pPr>
            <a:r>
              <a:rPr lang="en-US" sz="1600" dirty="0"/>
              <a:t>number of spikes</a:t>
            </a:r>
          </a:p>
          <a:p>
            <a:pPr>
              <a:spcBef>
                <a:spcPts val="200"/>
              </a:spcBef>
            </a:pPr>
            <a:r>
              <a:rPr lang="en-US" sz="1600" dirty="0"/>
              <a:t>pressure effects</a:t>
            </a:r>
          </a:p>
          <a:p>
            <a:pPr>
              <a:spcBef>
                <a:spcPts val="200"/>
              </a:spcBef>
            </a:pPr>
            <a:endParaRPr lang="en-US" sz="1000" dirty="0"/>
          </a:p>
          <a:p>
            <a:r>
              <a:rPr lang="en-US" sz="1600" b="1" dirty="0">
                <a:solidFill>
                  <a:srgbClr val="7030A0"/>
                </a:solidFill>
              </a:rPr>
              <a:t>Metadata Checks</a:t>
            </a:r>
          </a:p>
          <a:p>
            <a:pPr>
              <a:spcBef>
                <a:spcPts val="200"/>
              </a:spcBef>
            </a:pPr>
            <a:r>
              <a:rPr lang="en-US" sz="1600" dirty="0"/>
              <a:t>orientation check</a:t>
            </a:r>
          </a:p>
          <a:p>
            <a:pPr>
              <a:spcBef>
                <a:spcPts val="200"/>
              </a:spcBef>
            </a:pPr>
            <a:r>
              <a:rPr lang="en-US" sz="1600" dirty="0"/>
              <a:t>polarity check</a:t>
            </a:r>
          </a:p>
          <a:p>
            <a:pPr>
              <a:spcBef>
                <a:spcPts val="200"/>
              </a:spcBef>
            </a:pPr>
            <a:r>
              <a:rPr lang="en-US" sz="1600" dirty="0"/>
              <a:t>transfer function</a:t>
            </a:r>
          </a:p>
        </p:txBody>
      </p:sp>
      <p:sp>
        <p:nvSpPr>
          <p:cNvPr id="9" name="TextBox 8">
            <a:extLst>
              <a:ext uri="{FF2B5EF4-FFF2-40B4-BE49-F238E27FC236}">
                <a16:creationId xmlns:a16="http://schemas.microsoft.com/office/drawing/2014/main" id="{AE1F1AC5-F9A1-B64F-A8B7-0F7DD25E655D}"/>
              </a:ext>
            </a:extLst>
          </p:cNvPr>
          <p:cNvSpPr txBox="1"/>
          <p:nvPr/>
        </p:nvSpPr>
        <p:spPr>
          <a:xfrm>
            <a:off x="817296" y="6309360"/>
            <a:ext cx="7509408" cy="461665"/>
          </a:xfrm>
          <a:prstGeom prst="rect">
            <a:avLst/>
          </a:prstGeom>
          <a:noFill/>
        </p:spPr>
        <p:txBody>
          <a:bodyPr wrap="square" rtlCol="0">
            <a:spAutoFit/>
          </a:bodyPr>
          <a:lstStyle/>
          <a:p>
            <a:pPr algn="ctr"/>
            <a:r>
              <a:rPr lang="en-US" sz="2400" dirty="0">
                <a:solidFill>
                  <a:srgbClr val="0432FF"/>
                </a:solidFill>
                <a:hlinkClick r:id="rId2"/>
              </a:rPr>
              <a:t>http://service.iris.edu/mustang/measurements/1/</a:t>
            </a:r>
            <a:endParaRPr lang="en-US" sz="2400" dirty="0">
              <a:solidFill>
                <a:srgbClr val="0432FF"/>
              </a:solidFill>
            </a:endParaRPr>
          </a:p>
        </p:txBody>
      </p:sp>
      <p:sp>
        <p:nvSpPr>
          <p:cNvPr id="10" name="TextBox 9">
            <a:extLst>
              <a:ext uri="{FF2B5EF4-FFF2-40B4-BE49-F238E27FC236}">
                <a16:creationId xmlns:a16="http://schemas.microsoft.com/office/drawing/2014/main" id="{48DE9670-0897-CE44-BFBD-1A9983117BB6}"/>
              </a:ext>
            </a:extLst>
          </p:cNvPr>
          <p:cNvSpPr txBox="1"/>
          <p:nvPr/>
        </p:nvSpPr>
        <p:spPr>
          <a:xfrm>
            <a:off x="2377403" y="182880"/>
            <a:ext cx="6766597" cy="584775"/>
          </a:xfrm>
          <a:prstGeom prst="rect">
            <a:avLst/>
          </a:prstGeom>
          <a:noFill/>
        </p:spPr>
        <p:txBody>
          <a:bodyPr wrap="none" rtlCol="0">
            <a:spAutoFit/>
          </a:bodyPr>
          <a:lstStyle/>
          <a:p>
            <a:pPr algn="r"/>
            <a:r>
              <a:rPr lang="en-US" sz="3200" dirty="0">
                <a:solidFill>
                  <a:schemeClr val="bg1"/>
                </a:solidFill>
              </a:rPr>
              <a:t>What kinds of metrics are available?</a:t>
            </a:r>
          </a:p>
        </p:txBody>
      </p:sp>
      <p:sp>
        <p:nvSpPr>
          <p:cNvPr id="8" name="Rectangle 7">
            <a:extLst>
              <a:ext uri="{FF2B5EF4-FFF2-40B4-BE49-F238E27FC236}">
                <a16:creationId xmlns:a16="http://schemas.microsoft.com/office/drawing/2014/main" id="{CCE09381-624C-EB43-B64C-1544CB6FB152}"/>
              </a:ext>
            </a:extLst>
          </p:cNvPr>
          <p:cNvSpPr/>
          <p:nvPr/>
        </p:nvSpPr>
        <p:spPr bwMode="auto">
          <a:xfrm>
            <a:off x="2909639" y="2227098"/>
            <a:ext cx="2489200" cy="2020586"/>
          </a:xfrm>
          <a:prstGeom prst="rect">
            <a:avLst/>
          </a:prstGeom>
          <a:noFill/>
          <a:ln w="50800" cap="flat" cmpd="sng" algn="ctr">
            <a:solidFill>
              <a:srgbClr val="FF0000"/>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Tree>
    <p:extLst>
      <p:ext uri="{BB962C8B-B14F-4D97-AF65-F5344CB8AC3E}">
        <p14:creationId xmlns:p14="http://schemas.microsoft.com/office/powerpoint/2010/main" val="4234793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437AFF-5FCC-1E46-BEDF-A0070490BD52}"/>
              </a:ext>
            </a:extLst>
          </p:cNvPr>
          <p:cNvSpPr txBox="1"/>
          <p:nvPr/>
        </p:nvSpPr>
        <p:spPr>
          <a:xfrm>
            <a:off x="1634592" y="91440"/>
            <a:ext cx="7509408" cy="646331"/>
          </a:xfrm>
          <a:prstGeom prst="rect">
            <a:avLst/>
          </a:prstGeom>
          <a:noFill/>
        </p:spPr>
        <p:txBody>
          <a:bodyPr wrap="square" rtlCol="0">
            <a:spAutoFit/>
          </a:bodyPr>
          <a:lstStyle/>
          <a:p>
            <a:pPr algn="r"/>
            <a:r>
              <a:rPr lang="en-US" sz="3600" dirty="0">
                <a:solidFill>
                  <a:schemeClr val="bg1"/>
                </a:solidFill>
              </a:rPr>
              <a:t>http://service.iris.edu/</a:t>
            </a:r>
          </a:p>
        </p:txBody>
      </p:sp>
      <p:pic>
        <p:nvPicPr>
          <p:cNvPr id="11" name="Picture 10">
            <a:hlinkClick r:id="rId3"/>
            <a:extLst>
              <a:ext uri="{FF2B5EF4-FFF2-40B4-BE49-F238E27FC236}">
                <a16:creationId xmlns:a16="http://schemas.microsoft.com/office/drawing/2014/main" id="{5F6EDF8B-86A3-C540-9D84-D0D90DC3E81C}"/>
              </a:ext>
            </a:extLst>
          </p:cNvPr>
          <p:cNvPicPr>
            <a:picLocks noChangeAspect="1"/>
          </p:cNvPicPr>
          <p:nvPr/>
        </p:nvPicPr>
        <p:blipFill>
          <a:blip r:embed="rId4"/>
          <a:stretch>
            <a:fillRect/>
          </a:stretch>
        </p:blipFill>
        <p:spPr>
          <a:xfrm>
            <a:off x="1282482" y="737771"/>
            <a:ext cx="6207647" cy="1298539"/>
          </a:xfrm>
          <a:prstGeom prst="rect">
            <a:avLst/>
          </a:prstGeom>
        </p:spPr>
      </p:pic>
      <p:pic>
        <p:nvPicPr>
          <p:cNvPr id="13" name="Picture 12">
            <a:hlinkClick r:id="rId3"/>
            <a:extLst>
              <a:ext uri="{FF2B5EF4-FFF2-40B4-BE49-F238E27FC236}">
                <a16:creationId xmlns:a16="http://schemas.microsoft.com/office/drawing/2014/main" id="{073B4AE7-9E9E-F04B-B708-4EB76DB7D5DB}"/>
              </a:ext>
            </a:extLst>
          </p:cNvPr>
          <p:cNvPicPr>
            <a:picLocks noChangeAspect="1"/>
          </p:cNvPicPr>
          <p:nvPr/>
        </p:nvPicPr>
        <p:blipFill>
          <a:blip r:embed="rId5"/>
          <a:stretch>
            <a:fillRect/>
          </a:stretch>
        </p:blipFill>
        <p:spPr>
          <a:xfrm>
            <a:off x="1282482" y="2070692"/>
            <a:ext cx="6207647" cy="4787307"/>
          </a:xfrm>
          <a:prstGeom prst="rect">
            <a:avLst/>
          </a:prstGeom>
        </p:spPr>
      </p:pic>
    </p:spTree>
    <p:extLst>
      <p:ext uri="{BB962C8B-B14F-4D97-AF65-F5344CB8AC3E}">
        <p14:creationId xmlns:p14="http://schemas.microsoft.com/office/powerpoint/2010/main" val="572456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897F2-BE57-0D4C-9C8C-D9C8A8789874}"/>
              </a:ext>
            </a:extLst>
          </p:cNvPr>
          <p:cNvSpPr>
            <a:spLocks noGrp="1"/>
          </p:cNvSpPr>
          <p:nvPr>
            <p:ph type="title"/>
          </p:nvPr>
        </p:nvSpPr>
        <p:spPr>
          <a:xfrm>
            <a:off x="499109" y="1247931"/>
            <a:ext cx="8298180" cy="1066800"/>
          </a:xfrm>
        </p:spPr>
        <p:txBody>
          <a:bodyPr/>
          <a:lstStyle/>
          <a:p>
            <a:pPr algn="l"/>
            <a:r>
              <a:rPr lang="en-US" sz="2400" dirty="0"/>
              <a:t>Availability measurements are made on archived data only</a:t>
            </a:r>
            <a:br>
              <a:rPr lang="en-US" sz="2400" dirty="0"/>
            </a:br>
            <a:r>
              <a:rPr lang="en-US" sz="2400" dirty="0"/>
              <a:t>Currently there are 2 versions:</a:t>
            </a:r>
            <a:br>
              <a:rPr lang="en-US" sz="2400" dirty="0"/>
            </a:br>
            <a:endParaRPr lang="en-US" sz="2400" dirty="0"/>
          </a:p>
        </p:txBody>
      </p:sp>
      <p:sp>
        <p:nvSpPr>
          <p:cNvPr id="3" name="Content Placeholder 2">
            <a:extLst>
              <a:ext uri="{FF2B5EF4-FFF2-40B4-BE49-F238E27FC236}">
                <a16:creationId xmlns:a16="http://schemas.microsoft.com/office/drawing/2014/main" id="{E3616661-2819-2547-93AA-155EF1672EB1}"/>
              </a:ext>
            </a:extLst>
          </p:cNvPr>
          <p:cNvSpPr>
            <a:spLocks noGrp="1"/>
          </p:cNvSpPr>
          <p:nvPr>
            <p:ph sz="half" idx="1"/>
          </p:nvPr>
        </p:nvSpPr>
        <p:spPr>
          <a:ln w="25400">
            <a:solidFill>
              <a:srgbClr val="7030A0"/>
            </a:solidFill>
          </a:ln>
        </p:spPr>
        <p:txBody>
          <a:bodyPr/>
          <a:lstStyle/>
          <a:p>
            <a:pPr marL="117475" indent="0">
              <a:buNone/>
            </a:pPr>
            <a:r>
              <a:rPr lang="en-US" u="sng" dirty="0"/>
              <a:t>Original</a:t>
            </a:r>
          </a:p>
          <a:p>
            <a:pPr marL="117475" indent="0">
              <a:buNone/>
            </a:pPr>
            <a:endParaRPr lang="en-US" sz="800" dirty="0"/>
          </a:p>
          <a:p>
            <a:pPr marL="117475" indent="0">
              <a:spcBef>
                <a:spcPts val="1000"/>
              </a:spcBef>
              <a:buNone/>
            </a:pPr>
            <a:r>
              <a:rPr lang="en-US" sz="2400" dirty="0"/>
              <a:t>percent_availability</a:t>
            </a:r>
          </a:p>
          <a:p>
            <a:pPr marL="117475" indent="0">
              <a:spcBef>
                <a:spcPts val="1000"/>
              </a:spcBef>
              <a:buNone/>
            </a:pPr>
            <a:r>
              <a:rPr lang="en-US" sz="2400" dirty="0"/>
              <a:t>max_gap</a:t>
            </a:r>
          </a:p>
          <a:p>
            <a:pPr marL="117475" indent="0">
              <a:spcBef>
                <a:spcPts val="1000"/>
              </a:spcBef>
              <a:buNone/>
            </a:pPr>
            <a:r>
              <a:rPr lang="en-US" sz="2400" dirty="0"/>
              <a:t>num_gaps</a:t>
            </a:r>
          </a:p>
          <a:p>
            <a:pPr marL="117475" indent="0">
              <a:spcBef>
                <a:spcPts val="1000"/>
              </a:spcBef>
              <a:buNone/>
            </a:pPr>
            <a:r>
              <a:rPr lang="en-US" sz="2400" dirty="0"/>
              <a:t>num_overlaps</a:t>
            </a:r>
          </a:p>
        </p:txBody>
      </p:sp>
      <p:sp>
        <p:nvSpPr>
          <p:cNvPr id="4" name="Content Placeholder 3">
            <a:extLst>
              <a:ext uri="{FF2B5EF4-FFF2-40B4-BE49-F238E27FC236}">
                <a16:creationId xmlns:a16="http://schemas.microsoft.com/office/drawing/2014/main" id="{D61883BF-008A-1C49-93E8-494D51FE5E16}"/>
              </a:ext>
            </a:extLst>
          </p:cNvPr>
          <p:cNvSpPr>
            <a:spLocks noGrp="1"/>
          </p:cNvSpPr>
          <p:nvPr>
            <p:ph sz="half" idx="2"/>
          </p:nvPr>
        </p:nvSpPr>
        <p:spPr>
          <a:ln w="25400">
            <a:solidFill>
              <a:srgbClr val="7030A0"/>
            </a:solidFill>
          </a:ln>
        </p:spPr>
        <p:txBody>
          <a:bodyPr/>
          <a:lstStyle/>
          <a:p>
            <a:pPr marL="117475" indent="0">
              <a:buNone/>
            </a:pPr>
            <a:r>
              <a:rPr lang="en-US" u="sng" dirty="0"/>
              <a:t>Next Generation</a:t>
            </a:r>
          </a:p>
          <a:p>
            <a:pPr marL="117475" indent="0">
              <a:buNone/>
            </a:pPr>
            <a:endParaRPr lang="en-US" sz="800" u="sng" dirty="0"/>
          </a:p>
          <a:p>
            <a:pPr marL="117475" indent="0">
              <a:spcBef>
                <a:spcPts val="1000"/>
              </a:spcBef>
              <a:buNone/>
            </a:pPr>
            <a:r>
              <a:rPr lang="en-US" sz="2400" dirty="0"/>
              <a:t>ts_percent_availability</a:t>
            </a:r>
          </a:p>
          <a:p>
            <a:pPr marL="117475" indent="0">
              <a:spcBef>
                <a:spcPts val="1000"/>
              </a:spcBef>
              <a:buNone/>
            </a:pPr>
            <a:r>
              <a:rPr lang="en-US" sz="2400" dirty="0"/>
              <a:t>ts_max_gap</a:t>
            </a:r>
          </a:p>
          <a:p>
            <a:pPr marL="117475" indent="0">
              <a:spcBef>
                <a:spcPts val="1000"/>
              </a:spcBef>
              <a:buNone/>
            </a:pPr>
            <a:r>
              <a:rPr lang="en-US" sz="2400" dirty="0"/>
              <a:t>ts_num_gaps</a:t>
            </a:r>
          </a:p>
          <a:p>
            <a:pPr marL="117475" indent="0">
              <a:spcBef>
                <a:spcPts val="1000"/>
              </a:spcBef>
              <a:buNone/>
            </a:pPr>
            <a:endParaRPr lang="en-US" sz="2400" dirty="0"/>
          </a:p>
          <a:p>
            <a:pPr marL="117475" indent="0">
              <a:spcBef>
                <a:spcPts val="1000"/>
              </a:spcBef>
              <a:buNone/>
            </a:pPr>
            <a:r>
              <a:rPr lang="en-US" sz="2400" dirty="0"/>
              <a:t>ts_gap_length</a:t>
            </a:r>
          </a:p>
          <a:p>
            <a:pPr marL="117475" indent="0">
              <a:spcBef>
                <a:spcPts val="1000"/>
              </a:spcBef>
              <a:buNone/>
            </a:pPr>
            <a:r>
              <a:rPr lang="en-US" sz="2400" dirty="0"/>
              <a:t>ts_channel_up_time</a:t>
            </a:r>
          </a:p>
          <a:p>
            <a:pPr marL="0" indent="0">
              <a:spcBef>
                <a:spcPts val="1000"/>
              </a:spcBef>
              <a:buNone/>
            </a:pPr>
            <a:endParaRPr lang="en-US" sz="1800" dirty="0"/>
          </a:p>
          <a:p>
            <a:pPr marL="0" indent="0">
              <a:spcBef>
                <a:spcPts val="1000"/>
              </a:spcBef>
              <a:buNone/>
            </a:pPr>
            <a:endParaRPr lang="en-US" sz="1800" dirty="0"/>
          </a:p>
          <a:p>
            <a:pPr marL="0" indent="0">
              <a:buNone/>
            </a:pPr>
            <a:endParaRPr lang="en-US" sz="1800" dirty="0"/>
          </a:p>
        </p:txBody>
      </p:sp>
      <p:sp>
        <p:nvSpPr>
          <p:cNvPr id="5" name="Rectangle 4">
            <a:extLst>
              <a:ext uri="{FF2B5EF4-FFF2-40B4-BE49-F238E27FC236}">
                <a16:creationId xmlns:a16="http://schemas.microsoft.com/office/drawing/2014/main" id="{180BFE3F-940D-2A43-8833-8CAFC6192166}"/>
              </a:ext>
            </a:extLst>
          </p:cNvPr>
          <p:cNvSpPr/>
          <p:nvPr/>
        </p:nvSpPr>
        <p:spPr>
          <a:xfrm>
            <a:off x="4664616" y="182880"/>
            <a:ext cx="4490332" cy="584775"/>
          </a:xfrm>
          <a:prstGeom prst="rect">
            <a:avLst/>
          </a:prstGeom>
        </p:spPr>
        <p:txBody>
          <a:bodyPr wrap="none">
            <a:spAutoFit/>
          </a:bodyPr>
          <a:lstStyle/>
          <a:p>
            <a:pPr algn="r"/>
            <a:r>
              <a:rPr lang="en-US" sz="3200" dirty="0">
                <a:solidFill>
                  <a:schemeClr val="bg1"/>
                </a:solidFill>
              </a:rPr>
              <a:t>Data availability metrics</a:t>
            </a:r>
          </a:p>
        </p:txBody>
      </p:sp>
      <p:sp>
        <p:nvSpPr>
          <p:cNvPr id="6" name="TextBox 5">
            <a:extLst>
              <a:ext uri="{FF2B5EF4-FFF2-40B4-BE49-F238E27FC236}">
                <a16:creationId xmlns:a16="http://schemas.microsoft.com/office/drawing/2014/main" id="{E616E4D1-8411-BB42-958D-4D005B83EA30}"/>
              </a:ext>
            </a:extLst>
          </p:cNvPr>
          <p:cNvSpPr txBox="1"/>
          <p:nvPr/>
        </p:nvSpPr>
        <p:spPr>
          <a:xfrm>
            <a:off x="231766" y="6194232"/>
            <a:ext cx="8832867" cy="461665"/>
          </a:xfrm>
          <a:prstGeom prst="rect">
            <a:avLst/>
          </a:prstGeom>
          <a:noFill/>
        </p:spPr>
        <p:txBody>
          <a:bodyPr wrap="none" rtlCol="0">
            <a:spAutoFit/>
          </a:bodyPr>
          <a:lstStyle/>
          <a:p>
            <a:r>
              <a:rPr lang="en-US" sz="2400" dirty="0"/>
              <a:t>Calculated over 24 hour periods 00:00:00-23:59:59.9999 UTC</a:t>
            </a:r>
          </a:p>
        </p:txBody>
      </p:sp>
    </p:spTree>
    <p:extLst>
      <p:ext uri="{BB962C8B-B14F-4D97-AF65-F5344CB8AC3E}">
        <p14:creationId xmlns:p14="http://schemas.microsoft.com/office/powerpoint/2010/main" val="1905488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40113C4-E3D7-D048-9568-6D8B8A327B3E}"/>
              </a:ext>
            </a:extLst>
          </p:cNvPr>
          <p:cNvGraphicFramePr>
            <a:graphicFrameLocks noGrp="1"/>
          </p:cNvGraphicFramePr>
          <p:nvPr>
            <p:extLst>
              <p:ext uri="{D42A27DB-BD31-4B8C-83A1-F6EECF244321}">
                <p14:modId xmlns:p14="http://schemas.microsoft.com/office/powerpoint/2010/main" val="3039195855"/>
              </p:ext>
            </p:extLst>
          </p:nvPr>
        </p:nvGraphicFramePr>
        <p:xfrm>
          <a:off x="0" y="3"/>
          <a:ext cx="9144000" cy="6857998"/>
        </p:xfrm>
        <a:graphic>
          <a:graphicData uri="http://schemas.openxmlformats.org/drawingml/2006/table">
            <a:tbl>
              <a:tblPr firstRow="1" bandRow="1">
                <a:tableStyleId>{793D81CF-94F2-401A-BA57-92F5A7B2D0C5}</a:tableStyleId>
              </a:tblPr>
              <a:tblGrid>
                <a:gridCol w="3927566">
                  <a:extLst>
                    <a:ext uri="{9D8B030D-6E8A-4147-A177-3AD203B41FA5}">
                      <a16:colId xmlns:a16="http://schemas.microsoft.com/office/drawing/2014/main" val="3358297314"/>
                    </a:ext>
                  </a:extLst>
                </a:gridCol>
                <a:gridCol w="5216434">
                  <a:extLst>
                    <a:ext uri="{9D8B030D-6E8A-4147-A177-3AD203B41FA5}">
                      <a16:colId xmlns:a16="http://schemas.microsoft.com/office/drawing/2014/main" val="3879860020"/>
                    </a:ext>
                  </a:extLst>
                </a:gridCol>
              </a:tblGrid>
              <a:tr h="891742">
                <a:tc>
                  <a:txBody>
                    <a:bodyPr/>
                    <a:lstStyle/>
                    <a:p>
                      <a:pPr algn="ctr"/>
                      <a:r>
                        <a:rPr lang="en-US" sz="2400"/>
                        <a:t>Metric name</a:t>
                      </a:r>
                    </a:p>
                  </a:txBody>
                  <a:tcPr anchor="ctr">
                    <a:solidFill>
                      <a:srgbClr val="275493"/>
                    </a:solidFill>
                  </a:tcPr>
                </a:tc>
                <a:tc>
                  <a:txBody>
                    <a:bodyPr/>
                    <a:lstStyle/>
                    <a:p>
                      <a:pPr algn="ctr"/>
                      <a:r>
                        <a:rPr lang="en-US" sz="2400"/>
                        <a:t>Description</a:t>
                      </a:r>
                    </a:p>
                  </a:txBody>
                  <a:tcPr anchor="ctr">
                    <a:solidFill>
                      <a:srgbClr val="275493"/>
                    </a:solidFill>
                  </a:tcPr>
                </a:tc>
                <a:extLst>
                  <a:ext uri="{0D108BD9-81ED-4DB2-BD59-A6C34878D82A}">
                    <a16:rowId xmlns:a16="http://schemas.microsoft.com/office/drawing/2014/main" val="1731207347"/>
                  </a:ext>
                </a:extLst>
              </a:tr>
              <a:tr h="1064077">
                <a:tc>
                  <a:txBody>
                    <a:bodyPr/>
                    <a:lstStyle/>
                    <a:p>
                      <a:pPr marL="344488" marR="0" lvl="0" indent="0" algn="l" defTabSz="457200" rtl="0" eaLnBrk="1" fontAlgn="auto" latinLnBrk="0" hangingPunct="1">
                        <a:lnSpc>
                          <a:spcPct val="100000"/>
                        </a:lnSpc>
                        <a:spcBef>
                          <a:spcPts val="0"/>
                        </a:spcBef>
                        <a:spcAft>
                          <a:spcPts val="0"/>
                        </a:spcAft>
                        <a:buClrTx/>
                        <a:buSzTx/>
                        <a:buFontTx/>
                        <a:buNone/>
                        <a:tabLst/>
                        <a:defRPr/>
                      </a:pPr>
                      <a:r>
                        <a:rPr lang="en-US" sz="2400" dirty="0"/>
                        <a:t>(ts_)percent_availability</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a:t>
                      </a:r>
                      <a:r>
                        <a:rPr lang="en-US" sz="2000" dirty="0"/>
                        <a:t>percentage of data available per day</a:t>
                      </a:r>
                    </a:p>
                  </a:txBody>
                  <a:tcPr anchor="ctr"/>
                </a:tc>
                <a:extLst>
                  <a:ext uri="{0D108BD9-81ED-4DB2-BD59-A6C34878D82A}">
                    <a16:rowId xmlns:a16="http://schemas.microsoft.com/office/drawing/2014/main" val="640915918"/>
                  </a:ext>
                </a:extLst>
              </a:tr>
              <a:tr h="940267">
                <a:tc>
                  <a:txBody>
                    <a:bodyPr/>
                    <a:lstStyle/>
                    <a:p>
                      <a:pPr marL="344488" indent="0">
                        <a:tabLst/>
                      </a:pPr>
                      <a:r>
                        <a:rPr lang="en-US" sz="2400" dirty="0"/>
                        <a:t>(ts_)max_gap</a:t>
                      </a:r>
                    </a:p>
                  </a:txBody>
                  <a:tcPr anchor="ctr"/>
                </a:tc>
                <a:tc>
                  <a:txBody>
                    <a:bodyPr/>
                    <a:lstStyle/>
                    <a:p>
                      <a:r>
                        <a:rPr lang="en-US" dirty="0"/>
                        <a:t> </a:t>
                      </a:r>
                      <a:r>
                        <a:rPr lang="en-US" sz="2000" dirty="0"/>
                        <a:t>length of the largest gap per day</a:t>
                      </a:r>
                    </a:p>
                  </a:txBody>
                  <a:tcPr anchor="ctr"/>
                </a:tc>
                <a:extLst>
                  <a:ext uri="{0D108BD9-81ED-4DB2-BD59-A6C34878D82A}">
                    <a16:rowId xmlns:a16="http://schemas.microsoft.com/office/drawing/2014/main" val="4283436007"/>
                  </a:ext>
                </a:extLst>
              </a:tr>
              <a:tr h="940267">
                <a:tc>
                  <a:txBody>
                    <a:bodyPr/>
                    <a:lstStyle/>
                    <a:p>
                      <a:pPr marL="344488" indent="0">
                        <a:tabLst/>
                      </a:pPr>
                      <a:r>
                        <a:rPr lang="en-US" sz="2400" dirty="0"/>
                        <a:t>(ts_)num_gaps</a:t>
                      </a:r>
                    </a:p>
                  </a:txBody>
                  <a:tcPr anchor="ctr"/>
                </a:tc>
                <a:tc>
                  <a:txBody>
                    <a:bodyPr/>
                    <a:lstStyle/>
                    <a:p>
                      <a:r>
                        <a:rPr lang="en-US" dirty="0"/>
                        <a:t> </a:t>
                      </a:r>
                      <a:r>
                        <a:rPr lang="en-US" sz="2000" dirty="0"/>
                        <a:t>number of gaps per day</a:t>
                      </a:r>
                    </a:p>
                  </a:txBody>
                  <a:tcPr anchor="ctr"/>
                </a:tc>
                <a:extLst>
                  <a:ext uri="{0D108BD9-81ED-4DB2-BD59-A6C34878D82A}">
                    <a16:rowId xmlns:a16="http://schemas.microsoft.com/office/drawing/2014/main" val="2155645790"/>
                  </a:ext>
                </a:extLst>
              </a:tr>
              <a:tr h="940267">
                <a:tc>
                  <a:txBody>
                    <a:bodyPr/>
                    <a:lstStyle/>
                    <a:p>
                      <a:pPr marL="344488" indent="0">
                        <a:tabLst/>
                      </a:pPr>
                      <a:r>
                        <a:rPr lang="en-US" sz="2400" dirty="0"/>
                        <a:t>num_overlaps</a:t>
                      </a:r>
                    </a:p>
                  </a:txBody>
                  <a:tcPr anchor="ctr"/>
                </a:tc>
                <a:tc>
                  <a:txBody>
                    <a:bodyPr/>
                    <a:lstStyle/>
                    <a:p>
                      <a:r>
                        <a:rPr lang="en-US" dirty="0"/>
                        <a:t> </a:t>
                      </a:r>
                      <a:r>
                        <a:rPr lang="en-US" sz="2000" dirty="0"/>
                        <a:t>number of overlaps per day</a:t>
                      </a:r>
                    </a:p>
                  </a:txBody>
                  <a:tcPr anchor="ctr"/>
                </a:tc>
                <a:extLst>
                  <a:ext uri="{0D108BD9-81ED-4DB2-BD59-A6C34878D82A}">
                    <a16:rowId xmlns:a16="http://schemas.microsoft.com/office/drawing/2014/main" val="2180926919"/>
                  </a:ext>
                </a:extLst>
              </a:tr>
              <a:tr h="940267">
                <a:tc>
                  <a:txBody>
                    <a:bodyPr/>
                    <a:lstStyle/>
                    <a:p>
                      <a:pPr marL="344488" indent="0">
                        <a:tabLst/>
                      </a:pPr>
                      <a:r>
                        <a:rPr lang="en-US" sz="2400" dirty="0"/>
                        <a:t>ts_gap_length</a:t>
                      </a:r>
                    </a:p>
                  </a:txBody>
                  <a:tcPr anchor="ctr"/>
                </a:tc>
                <a:tc>
                  <a:txBody>
                    <a:bodyPr/>
                    <a:lstStyle/>
                    <a:p>
                      <a:r>
                        <a:rPr lang="en-US" dirty="0"/>
                        <a:t> </a:t>
                      </a:r>
                      <a:r>
                        <a:rPr lang="en-US" sz="2000" dirty="0"/>
                        <a:t>sum total length of gaps per day</a:t>
                      </a:r>
                    </a:p>
                  </a:txBody>
                  <a:tcPr anchor="ctr"/>
                </a:tc>
                <a:extLst>
                  <a:ext uri="{0D108BD9-81ED-4DB2-BD59-A6C34878D82A}">
                    <a16:rowId xmlns:a16="http://schemas.microsoft.com/office/drawing/2014/main" val="3934041275"/>
                  </a:ext>
                </a:extLst>
              </a:tr>
              <a:tr h="1141111">
                <a:tc>
                  <a:txBody>
                    <a:bodyPr/>
                    <a:lstStyle/>
                    <a:p>
                      <a:pPr marL="344488" indent="0">
                        <a:tabLst/>
                      </a:pPr>
                      <a:r>
                        <a:rPr lang="en-US" sz="2400" dirty="0"/>
                        <a:t>ts_channel_up_time</a:t>
                      </a:r>
                    </a:p>
                  </a:txBody>
                  <a:tcPr anchor="ctr"/>
                </a:tc>
                <a:tc>
                  <a:txBody>
                    <a:bodyPr/>
                    <a:lstStyle/>
                    <a:p>
                      <a:r>
                        <a:rPr lang="en-US" sz="2000" dirty="0"/>
                        <a:t>time durations of continuous data by day</a:t>
                      </a:r>
                    </a:p>
                  </a:txBody>
                  <a:tcPr anchor="ctr"/>
                </a:tc>
                <a:extLst>
                  <a:ext uri="{0D108BD9-81ED-4DB2-BD59-A6C34878D82A}">
                    <a16:rowId xmlns:a16="http://schemas.microsoft.com/office/drawing/2014/main" val="2805954718"/>
                  </a:ext>
                </a:extLst>
              </a:tr>
            </a:tbl>
          </a:graphicData>
        </a:graphic>
      </p:graphicFrame>
      <p:cxnSp>
        <p:nvCxnSpPr>
          <p:cNvPr id="3" name="Straight Connector 2">
            <a:extLst>
              <a:ext uri="{FF2B5EF4-FFF2-40B4-BE49-F238E27FC236}">
                <a16:creationId xmlns:a16="http://schemas.microsoft.com/office/drawing/2014/main" id="{1B369C5E-EECA-324C-BB84-7DEC34F749C0}"/>
              </a:ext>
            </a:extLst>
          </p:cNvPr>
          <p:cNvCxnSpPr>
            <a:cxnSpLocks/>
          </p:cNvCxnSpPr>
          <p:nvPr/>
        </p:nvCxnSpPr>
        <p:spPr bwMode="auto">
          <a:xfrm>
            <a:off x="3785181" y="0"/>
            <a:ext cx="0" cy="6857997"/>
          </a:xfrm>
          <a:prstGeom prst="line">
            <a:avLst/>
          </a:prstGeom>
          <a:solidFill>
            <a:schemeClr val="accent1">
              <a:alpha val="25000"/>
            </a:schemeClr>
          </a:solidFill>
          <a:ln w="19050" cap="flat" cmpd="sng" algn="ctr">
            <a:solidFill>
              <a:schemeClr val="bg1"/>
            </a:solidFill>
            <a:prstDash val="solid"/>
            <a:round/>
            <a:headEnd type="none" w="med" len="med"/>
            <a:tailEnd type="none" w="med" len="lg"/>
          </a:ln>
          <a:effectLst/>
        </p:spPr>
      </p:cxnSp>
    </p:spTree>
    <p:extLst>
      <p:ext uri="{BB962C8B-B14F-4D97-AF65-F5344CB8AC3E}">
        <p14:creationId xmlns:p14="http://schemas.microsoft.com/office/powerpoint/2010/main" val="250777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897F2-BE57-0D4C-9C8C-D9C8A8789874}"/>
              </a:ext>
            </a:extLst>
          </p:cNvPr>
          <p:cNvSpPr>
            <a:spLocks noGrp="1"/>
          </p:cNvSpPr>
          <p:nvPr>
            <p:ph type="title"/>
          </p:nvPr>
        </p:nvSpPr>
        <p:spPr>
          <a:xfrm>
            <a:off x="499109" y="1247931"/>
            <a:ext cx="8298180" cy="1066800"/>
          </a:xfrm>
        </p:spPr>
        <p:txBody>
          <a:bodyPr/>
          <a:lstStyle/>
          <a:p>
            <a:pPr algn="l"/>
            <a:r>
              <a:rPr lang="en-US" sz="2400" dirty="0"/>
              <a:t>Availability measurements are made on archived data only</a:t>
            </a:r>
            <a:br>
              <a:rPr lang="en-US" sz="2400" dirty="0"/>
            </a:br>
            <a:br>
              <a:rPr lang="en-US" sz="2400" dirty="0"/>
            </a:br>
            <a:endParaRPr lang="en-US" sz="2400" dirty="0"/>
          </a:p>
        </p:txBody>
      </p:sp>
      <p:sp>
        <p:nvSpPr>
          <p:cNvPr id="3" name="Content Placeholder 2">
            <a:extLst>
              <a:ext uri="{FF2B5EF4-FFF2-40B4-BE49-F238E27FC236}">
                <a16:creationId xmlns:a16="http://schemas.microsoft.com/office/drawing/2014/main" id="{E3616661-2819-2547-93AA-155EF1672EB1}"/>
              </a:ext>
            </a:extLst>
          </p:cNvPr>
          <p:cNvSpPr>
            <a:spLocks noGrp="1"/>
          </p:cNvSpPr>
          <p:nvPr>
            <p:ph sz="half" idx="1"/>
          </p:nvPr>
        </p:nvSpPr>
        <p:spPr>
          <a:xfrm>
            <a:off x="685800" y="2011680"/>
            <a:ext cx="3810000" cy="3810000"/>
          </a:xfrm>
          <a:ln w="25400">
            <a:solidFill>
              <a:srgbClr val="7030A0"/>
            </a:solidFill>
          </a:ln>
        </p:spPr>
        <p:txBody>
          <a:bodyPr/>
          <a:lstStyle/>
          <a:p>
            <a:pPr marL="117475" indent="0">
              <a:buNone/>
            </a:pPr>
            <a:r>
              <a:rPr lang="en-US" u="sng" dirty="0"/>
              <a:t>Original</a:t>
            </a:r>
          </a:p>
          <a:p>
            <a:pPr marL="117475" indent="0">
              <a:buNone/>
            </a:pPr>
            <a:endParaRPr lang="en-US" sz="800" dirty="0"/>
          </a:p>
          <a:p>
            <a:pPr marL="117475" indent="0">
              <a:spcBef>
                <a:spcPts val="1000"/>
              </a:spcBef>
              <a:buNone/>
            </a:pPr>
            <a:r>
              <a:rPr lang="en-US" sz="2400" dirty="0"/>
              <a:t>percent_availability</a:t>
            </a:r>
          </a:p>
          <a:p>
            <a:pPr marL="117475" indent="0">
              <a:spcBef>
                <a:spcPts val="1000"/>
              </a:spcBef>
              <a:buNone/>
            </a:pPr>
            <a:r>
              <a:rPr lang="en-US" sz="2400" dirty="0"/>
              <a:t>max_gap</a:t>
            </a:r>
          </a:p>
          <a:p>
            <a:pPr marL="117475" indent="0">
              <a:spcBef>
                <a:spcPts val="1000"/>
              </a:spcBef>
              <a:buNone/>
            </a:pPr>
            <a:r>
              <a:rPr lang="en-US" sz="2400" dirty="0"/>
              <a:t>num_gaps</a:t>
            </a:r>
          </a:p>
          <a:p>
            <a:pPr marL="117475" indent="0">
              <a:spcBef>
                <a:spcPts val="1000"/>
              </a:spcBef>
              <a:buNone/>
            </a:pPr>
            <a:r>
              <a:rPr lang="en-US" sz="2400" dirty="0"/>
              <a:t>num_overlaps</a:t>
            </a:r>
          </a:p>
        </p:txBody>
      </p:sp>
      <p:sp>
        <p:nvSpPr>
          <p:cNvPr id="5" name="Rectangle 4">
            <a:extLst>
              <a:ext uri="{FF2B5EF4-FFF2-40B4-BE49-F238E27FC236}">
                <a16:creationId xmlns:a16="http://schemas.microsoft.com/office/drawing/2014/main" id="{180BFE3F-940D-2A43-8833-8CAFC6192166}"/>
              </a:ext>
            </a:extLst>
          </p:cNvPr>
          <p:cNvSpPr/>
          <p:nvPr/>
        </p:nvSpPr>
        <p:spPr>
          <a:xfrm>
            <a:off x="4664616" y="182880"/>
            <a:ext cx="4490332" cy="584775"/>
          </a:xfrm>
          <a:prstGeom prst="rect">
            <a:avLst/>
          </a:prstGeom>
        </p:spPr>
        <p:txBody>
          <a:bodyPr wrap="none">
            <a:spAutoFit/>
          </a:bodyPr>
          <a:lstStyle/>
          <a:p>
            <a:pPr algn="r"/>
            <a:r>
              <a:rPr lang="en-US" sz="3200" dirty="0">
                <a:solidFill>
                  <a:schemeClr val="bg1"/>
                </a:solidFill>
              </a:rPr>
              <a:t>Data availability metrics</a:t>
            </a:r>
          </a:p>
        </p:txBody>
      </p:sp>
      <p:sp>
        <p:nvSpPr>
          <p:cNvPr id="6" name="TextBox 5">
            <a:extLst>
              <a:ext uri="{FF2B5EF4-FFF2-40B4-BE49-F238E27FC236}">
                <a16:creationId xmlns:a16="http://schemas.microsoft.com/office/drawing/2014/main" id="{E616E4D1-8411-BB42-958D-4D005B83EA30}"/>
              </a:ext>
            </a:extLst>
          </p:cNvPr>
          <p:cNvSpPr txBox="1"/>
          <p:nvPr/>
        </p:nvSpPr>
        <p:spPr>
          <a:xfrm>
            <a:off x="231766" y="6194232"/>
            <a:ext cx="8832867" cy="461665"/>
          </a:xfrm>
          <a:prstGeom prst="rect">
            <a:avLst/>
          </a:prstGeom>
          <a:noFill/>
        </p:spPr>
        <p:txBody>
          <a:bodyPr wrap="none" rtlCol="0">
            <a:spAutoFit/>
          </a:bodyPr>
          <a:lstStyle/>
          <a:p>
            <a:r>
              <a:rPr lang="en-US" sz="2400" dirty="0"/>
              <a:t>Calculated over 24 hour periods 00:00:00-23:59:59.9999 UTC</a:t>
            </a:r>
          </a:p>
        </p:txBody>
      </p:sp>
      <p:sp>
        <p:nvSpPr>
          <p:cNvPr id="7" name="Content Placeholder 6">
            <a:extLst>
              <a:ext uri="{FF2B5EF4-FFF2-40B4-BE49-F238E27FC236}">
                <a16:creationId xmlns:a16="http://schemas.microsoft.com/office/drawing/2014/main" id="{5128EAA0-5A73-C24A-8305-4E9778367788}"/>
              </a:ext>
            </a:extLst>
          </p:cNvPr>
          <p:cNvSpPr>
            <a:spLocks noGrp="1"/>
          </p:cNvSpPr>
          <p:nvPr>
            <p:ph sz="half" idx="2"/>
          </p:nvPr>
        </p:nvSpPr>
        <p:spPr>
          <a:xfrm>
            <a:off x="4778502" y="2011680"/>
            <a:ext cx="3736085" cy="3810000"/>
          </a:xfrm>
        </p:spPr>
        <p:txBody>
          <a:bodyPr/>
          <a:lstStyle/>
          <a:p>
            <a:pPr marL="0" indent="0">
              <a:buNone/>
            </a:pPr>
            <a:r>
              <a:rPr lang="en-US" sz="2400" dirty="0"/>
              <a:t>Calculated directly from miniSEED, at the same time as the other metrics</a:t>
            </a:r>
          </a:p>
          <a:p>
            <a:pPr marL="0" indent="0">
              <a:buNone/>
            </a:pPr>
            <a:endParaRPr lang="en-US" sz="1800" dirty="0"/>
          </a:p>
          <a:p>
            <a:pPr marL="0" indent="0">
              <a:buNone/>
            </a:pPr>
            <a:r>
              <a:rPr lang="en-US" sz="2400" dirty="0"/>
              <a:t>Lag between archiving and metric value</a:t>
            </a:r>
          </a:p>
          <a:p>
            <a:pPr marL="0" indent="0">
              <a:buNone/>
            </a:pPr>
            <a:endParaRPr lang="en-US" sz="1800" dirty="0"/>
          </a:p>
          <a:p>
            <a:pPr marL="0" indent="0">
              <a:buNone/>
            </a:pPr>
            <a:r>
              <a:rPr lang="en-US" sz="2400" dirty="0"/>
              <a:t>Calculated for all seismic channels and mass position channels</a:t>
            </a:r>
          </a:p>
          <a:p>
            <a:pPr marL="0" indent="0">
              <a:buNone/>
            </a:pPr>
            <a:endParaRPr lang="en-US" sz="2400" dirty="0"/>
          </a:p>
          <a:p>
            <a:pPr marL="0" indent="0">
              <a:buNone/>
            </a:pPr>
            <a:r>
              <a:rPr lang="en-US" sz="2400" dirty="0"/>
              <a:t> </a:t>
            </a:r>
          </a:p>
        </p:txBody>
      </p:sp>
    </p:spTree>
    <p:extLst>
      <p:ext uri="{BB962C8B-B14F-4D97-AF65-F5344CB8AC3E}">
        <p14:creationId xmlns:p14="http://schemas.microsoft.com/office/powerpoint/2010/main" val="37106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61883BF-008A-1C49-93E8-494D51FE5E16}"/>
              </a:ext>
            </a:extLst>
          </p:cNvPr>
          <p:cNvSpPr>
            <a:spLocks noGrp="1"/>
          </p:cNvSpPr>
          <p:nvPr>
            <p:ph sz="half" idx="2"/>
          </p:nvPr>
        </p:nvSpPr>
        <p:spPr>
          <a:xfrm>
            <a:off x="4648199" y="2011680"/>
            <a:ext cx="4149090" cy="3810000"/>
          </a:xfrm>
          <a:ln w="25400">
            <a:noFill/>
          </a:ln>
        </p:spPr>
        <p:txBody>
          <a:bodyPr/>
          <a:lstStyle/>
          <a:p>
            <a:pPr marL="0" indent="0">
              <a:buNone/>
            </a:pPr>
            <a:r>
              <a:rPr lang="en-US" sz="2000" dirty="0"/>
              <a:t>Calculated on-the-fly using time series information from the availability web service </a:t>
            </a:r>
            <a:r>
              <a:rPr lang="en-US" sz="1800" dirty="0">
                <a:hlinkClick r:id="rId3"/>
              </a:rPr>
              <a:t>http://service.iris.edu/irisws/availability</a:t>
            </a:r>
            <a:endParaRPr lang="en-US" sz="1800" dirty="0"/>
          </a:p>
          <a:p>
            <a:pPr marL="0" indent="0">
              <a:buNone/>
            </a:pPr>
            <a:endParaRPr lang="en-US" sz="2000" dirty="0"/>
          </a:p>
          <a:p>
            <a:pPr marL="0" indent="0">
              <a:buNone/>
            </a:pPr>
            <a:r>
              <a:rPr lang="en-US" sz="2000" dirty="0"/>
              <a:t>Always the most recent information in our database</a:t>
            </a:r>
          </a:p>
          <a:p>
            <a:pPr marL="0" indent="0">
              <a:buNone/>
            </a:pPr>
            <a:endParaRPr lang="en-US" sz="2000" dirty="0"/>
          </a:p>
          <a:p>
            <a:pPr marL="0" indent="0">
              <a:buNone/>
            </a:pPr>
            <a:r>
              <a:rPr lang="en-US" sz="2000" dirty="0"/>
              <a:t>Available for all archived channels</a:t>
            </a:r>
          </a:p>
          <a:p>
            <a:pPr marL="0" indent="0">
              <a:buNone/>
            </a:pPr>
            <a:endParaRPr lang="en-US" sz="2000" dirty="0"/>
          </a:p>
          <a:p>
            <a:pPr marL="0" indent="0">
              <a:buNone/>
            </a:pPr>
            <a:r>
              <a:rPr lang="en-US" sz="2000" dirty="0"/>
              <a:t>In beta-testing</a:t>
            </a:r>
          </a:p>
          <a:p>
            <a:pPr marL="0" indent="0">
              <a:buNone/>
            </a:pPr>
            <a:endParaRPr lang="en-US" sz="1800" dirty="0"/>
          </a:p>
        </p:txBody>
      </p:sp>
      <p:sp>
        <p:nvSpPr>
          <p:cNvPr id="5" name="Rectangle 4">
            <a:extLst>
              <a:ext uri="{FF2B5EF4-FFF2-40B4-BE49-F238E27FC236}">
                <a16:creationId xmlns:a16="http://schemas.microsoft.com/office/drawing/2014/main" id="{180BFE3F-940D-2A43-8833-8CAFC6192166}"/>
              </a:ext>
            </a:extLst>
          </p:cNvPr>
          <p:cNvSpPr/>
          <p:nvPr/>
        </p:nvSpPr>
        <p:spPr>
          <a:xfrm>
            <a:off x="4664616" y="182880"/>
            <a:ext cx="4490332" cy="584775"/>
          </a:xfrm>
          <a:prstGeom prst="rect">
            <a:avLst/>
          </a:prstGeom>
        </p:spPr>
        <p:txBody>
          <a:bodyPr wrap="none">
            <a:spAutoFit/>
          </a:bodyPr>
          <a:lstStyle/>
          <a:p>
            <a:pPr algn="r"/>
            <a:r>
              <a:rPr lang="en-US" sz="3200" dirty="0">
                <a:solidFill>
                  <a:schemeClr val="bg1"/>
                </a:solidFill>
              </a:rPr>
              <a:t>Data availability metrics</a:t>
            </a:r>
          </a:p>
        </p:txBody>
      </p:sp>
      <p:sp>
        <p:nvSpPr>
          <p:cNvPr id="6" name="TextBox 5">
            <a:extLst>
              <a:ext uri="{FF2B5EF4-FFF2-40B4-BE49-F238E27FC236}">
                <a16:creationId xmlns:a16="http://schemas.microsoft.com/office/drawing/2014/main" id="{E616E4D1-8411-BB42-958D-4D005B83EA30}"/>
              </a:ext>
            </a:extLst>
          </p:cNvPr>
          <p:cNvSpPr txBox="1"/>
          <p:nvPr/>
        </p:nvSpPr>
        <p:spPr>
          <a:xfrm>
            <a:off x="231766" y="6194232"/>
            <a:ext cx="8832867" cy="461665"/>
          </a:xfrm>
          <a:prstGeom prst="rect">
            <a:avLst/>
          </a:prstGeom>
          <a:noFill/>
        </p:spPr>
        <p:txBody>
          <a:bodyPr wrap="none" rtlCol="0">
            <a:spAutoFit/>
          </a:bodyPr>
          <a:lstStyle/>
          <a:p>
            <a:r>
              <a:rPr lang="en-US" sz="2400" dirty="0"/>
              <a:t>Calculated over 24 hour periods 00:00:00-23:59:59.9999 UTC</a:t>
            </a:r>
          </a:p>
        </p:txBody>
      </p:sp>
      <p:sp>
        <p:nvSpPr>
          <p:cNvPr id="8" name="Content Placeholder 7">
            <a:extLst>
              <a:ext uri="{FF2B5EF4-FFF2-40B4-BE49-F238E27FC236}">
                <a16:creationId xmlns:a16="http://schemas.microsoft.com/office/drawing/2014/main" id="{1E0F5BE4-35B2-0B46-90C6-DDF00515F772}"/>
              </a:ext>
            </a:extLst>
          </p:cNvPr>
          <p:cNvSpPr>
            <a:spLocks noGrp="1"/>
          </p:cNvSpPr>
          <p:nvPr>
            <p:ph sz="half" idx="1"/>
          </p:nvPr>
        </p:nvSpPr>
        <p:spPr>
          <a:xfrm>
            <a:off x="685800" y="2011680"/>
            <a:ext cx="3810000" cy="3810000"/>
          </a:xfrm>
          <a:noFill/>
          <a:ln w="25400">
            <a:solidFill>
              <a:srgbClr val="7030A0"/>
            </a:solidFill>
          </a:ln>
        </p:spPr>
        <p:txBody>
          <a:bodyPr/>
          <a:lstStyle/>
          <a:p>
            <a:pPr marL="117475" indent="0">
              <a:buNone/>
            </a:pPr>
            <a:r>
              <a:rPr lang="en-US" u="sng" dirty="0"/>
              <a:t>Next Generation</a:t>
            </a:r>
          </a:p>
          <a:p>
            <a:pPr marL="117475" indent="0">
              <a:buNone/>
            </a:pPr>
            <a:endParaRPr lang="en-US" sz="900" u="sng" dirty="0"/>
          </a:p>
          <a:p>
            <a:pPr marL="117475" indent="0">
              <a:spcBef>
                <a:spcPts val="1000"/>
              </a:spcBef>
              <a:buNone/>
            </a:pPr>
            <a:r>
              <a:rPr lang="en-US" sz="2400" dirty="0"/>
              <a:t>ts_percent_availability</a:t>
            </a:r>
          </a:p>
          <a:p>
            <a:pPr marL="117475" indent="0">
              <a:spcBef>
                <a:spcPts val="1000"/>
              </a:spcBef>
              <a:buNone/>
            </a:pPr>
            <a:r>
              <a:rPr lang="en-US" sz="2400" dirty="0"/>
              <a:t>ts_max_gap</a:t>
            </a:r>
          </a:p>
          <a:p>
            <a:pPr marL="117475" indent="0">
              <a:spcBef>
                <a:spcPts val="1000"/>
              </a:spcBef>
              <a:buNone/>
            </a:pPr>
            <a:r>
              <a:rPr lang="en-US" sz="2400" dirty="0"/>
              <a:t>ts_num_gaps</a:t>
            </a:r>
          </a:p>
          <a:p>
            <a:pPr marL="117475" indent="0">
              <a:spcBef>
                <a:spcPts val="1000"/>
              </a:spcBef>
              <a:buNone/>
            </a:pPr>
            <a:endParaRPr lang="en-US" sz="2400" dirty="0"/>
          </a:p>
          <a:p>
            <a:pPr marL="117475" indent="0">
              <a:spcBef>
                <a:spcPts val="1000"/>
              </a:spcBef>
              <a:buNone/>
            </a:pPr>
            <a:r>
              <a:rPr lang="en-US" sz="2400" dirty="0"/>
              <a:t>ts_gap_length</a:t>
            </a:r>
          </a:p>
          <a:p>
            <a:pPr marL="117475" indent="0">
              <a:spcBef>
                <a:spcPts val="1000"/>
              </a:spcBef>
              <a:buNone/>
            </a:pPr>
            <a:r>
              <a:rPr lang="en-US" sz="2400" dirty="0" err="1"/>
              <a:t>ts_channel_up_time</a:t>
            </a:r>
            <a:endParaRPr lang="en-US" sz="2400" dirty="0"/>
          </a:p>
          <a:p>
            <a:endParaRPr lang="en-US" dirty="0"/>
          </a:p>
        </p:txBody>
      </p:sp>
      <p:sp>
        <p:nvSpPr>
          <p:cNvPr id="10" name="Title 1">
            <a:extLst>
              <a:ext uri="{FF2B5EF4-FFF2-40B4-BE49-F238E27FC236}">
                <a16:creationId xmlns:a16="http://schemas.microsoft.com/office/drawing/2014/main" id="{400A3B1F-4C2E-7B4D-8748-7280DA4FEDBD}"/>
              </a:ext>
            </a:extLst>
          </p:cNvPr>
          <p:cNvSpPr>
            <a:spLocks noGrp="1"/>
          </p:cNvSpPr>
          <p:nvPr>
            <p:ph type="title"/>
          </p:nvPr>
        </p:nvSpPr>
        <p:spPr>
          <a:xfrm>
            <a:off x="499109" y="1247931"/>
            <a:ext cx="8298180" cy="1066800"/>
          </a:xfrm>
        </p:spPr>
        <p:txBody>
          <a:bodyPr/>
          <a:lstStyle/>
          <a:p>
            <a:pPr algn="l"/>
            <a:r>
              <a:rPr lang="en-US" sz="2400" dirty="0"/>
              <a:t>Availability measurements are made on archived data only</a:t>
            </a:r>
            <a:br>
              <a:rPr lang="en-US" sz="2400" dirty="0"/>
            </a:br>
            <a:br>
              <a:rPr lang="en-US" sz="2400" dirty="0"/>
            </a:br>
            <a:endParaRPr lang="en-US" sz="2400" dirty="0"/>
          </a:p>
        </p:txBody>
      </p:sp>
    </p:spTree>
    <p:extLst>
      <p:ext uri="{BB962C8B-B14F-4D97-AF65-F5344CB8AC3E}">
        <p14:creationId xmlns:p14="http://schemas.microsoft.com/office/powerpoint/2010/main" val="2110194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EFCF49-4C08-3544-9F8C-C67C508BD358}"/>
              </a:ext>
            </a:extLst>
          </p:cNvPr>
          <p:cNvSpPr txBox="1"/>
          <p:nvPr/>
        </p:nvSpPr>
        <p:spPr>
          <a:xfrm>
            <a:off x="983960" y="1120726"/>
            <a:ext cx="7361311" cy="584775"/>
          </a:xfrm>
          <a:prstGeom prst="rect">
            <a:avLst/>
          </a:prstGeom>
          <a:solidFill>
            <a:schemeClr val="accent1">
              <a:lumMod val="20000"/>
              <a:lumOff val="80000"/>
            </a:schemeClr>
          </a:solidFill>
          <a:ln>
            <a:solidFill>
              <a:schemeClr val="accent1"/>
            </a:solidFill>
          </a:ln>
        </p:spPr>
        <p:txBody>
          <a:bodyPr wrap="none" rtlCol="0">
            <a:spAutoFit/>
          </a:bodyPr>
          <a:lstStyle/>
          <a:p>
            <a:r>
              <a:rPr lang="en-US" sz="3200" dirty="0"/>
              <a:t>Known issues with the new ts_* metrics</a:t>
            </a:r>
          </a:p>
        </p:txBody>
      </p:sp>
      <p:sp>
        <p:nvSpPr>
          <p:cNvPr id="2" name="TextBox 1">
            <a:extLst>
              <a:ext uri="{FF2B5EF4-FFF2-40B4-BE49-F238E27FC236}">
                <a16:creationId xmlns:a16="http://schemas.microsoft.com/office/drawing/2014/main" id="{B4B64FF9-B59A-C748-8447-AF8AC2916A0F}"/>
              </a:ext>
            </a:extLst>
          </p:cNvPr>
          <p:cNvSpPr txBox="1"/>
          <p:nvPr/>
        </p:nvSpPr>
        <p:spPr>
          <a:xfrm>
            <a:off x="267341" y="2088412"/>
            <a:ext cx="8501942" cy="4431983"/>
          </a:xfrm>
          <a:prstGeom prst="rect">
            <a:avLst/>
          </a:prstGeom>
          <a:noFill/>
        </p:spPr>
        <p:txBody>
          <a:bodyPr wrap="square" rtlCol="0">
            <a:spAutoFit/>
          </a:bodyPr>
          <a:lstStyle/>
          <a:p>
            <a:pPr marL="342900" indent="-342900">
              <a:buFont typeface="Wingdings" pitchFamily="2" charset="2"/>
              <a:buChar char="Ø"/>
            </a:pPr>
            <a:r>
              <a:rPr lang="en-US" sz="2400" dirty="0"/>
              <a:t>The ts_* metrics do not access station metadata currently</a:t>
            </a:r>
          </a:p>
          <a:p>
            <a:r>
              <a:rPr lang="en-US" sz="2400" dirty="0"/>
              <a:t> </a:t>
            </a:r>
          </a:p>
          <a:p>
            <a:pPr marL="342900" indent="-342900">
              <a:buFont typeface="Wingdings" pitchFamily="2" charset="2"/>
              <a:buChar char="Ø"/>
            </a:pPr>
            <a:r>
              <a:rPr lang="en-US" sz="2400" dirty="0"/>
              <a:t>If there is no data available for a station-channel for the entire requested time span, then the ts_* metrics will not return any results for that station-channel </a:t>
            </a:r>
          </a:p>
          <a:p>
            <a:pPr marL="285750" indent="-285750">
              <a:buFont typeface="Arial" panose="020B0604020202020204" pitchFamily="34" charset="0"/>
              <a:buChar char="•"/>
            </a:pPr>
            <a:endParaRPr lang="en-US" sz="2400" dirty="0"/>
          </a:p>
          <a:p>
            <a:pPr marL="342900" indent="-342900">
              <a:buFont typeface="Wingdings" pitchFamily="2" charset="2"/>
              <a:buChar char="Ø"/>
            </a:pPr>
            <a:r>
              <a:rPr lang="en-US" sz="2400" dirty="0"/>
              <a:t>If there is data available for at least one day for a station-channel for the requested time span, then all days that have no data will return ts_percent_availability=0 regardless of whether those days are outside the metadata time span </a:t>
            </a:r>
            <a:endParaRPr lang="en-US" dirty="0"/>
          </a:p>
          <a:p>
            <a:pPr marL="285750" indent="-285750">
              <a:buFont typeface="Arial" panose="020B0604020202020204" pitchFamily="34" charset="0"/>
              <a:buChar char="•"/>
            </a:pPr>
            <a:endParaRPr lang="en-US" dirty="0"/>
          </a:p>
        </p:txBody>
      </p:sp>
      <p:sp>
        <p:nvSpPr>
          <p:cNvPr id="3" name="Rectangle 2">
            <a:extLst>
              <a:ext uri="{FF2B5EF4-FFF2-40B4-BE49-F238E27FC236}">
                <a16:creationId xmlns:a16="http://schemas.microsoft.com/office/drawing/2014/main" id="{5BD966BA-82BD-7D4E-AF2C-F8BA984D08A1}"/>
              </a:ext>
            </a:extLst>
          </p:cNvPr>
          <p:cNvSpPr/>
          <p:nvPr/>
        </p:nvSpPr>
        <p:spPr>
          <a:xfrm>
            <a:off x="4664616" y="182880"/>
            <a:ext cx="4490332" cy="584775"/>
          </a:xfrm>
          <a:prstGeom prst="rect">
            <a:avLst/>
          </a:prstGeom>
        </p:spPr>
        <p:txBody>
          <a:bodyPr wrap="none">
            <a:spAutoFit/>
          </a:bodyPr>
          <a:lstStyle/>
          <a:p>
            <a:pPr algn="r"/>
            <a:r>
              <a:rPr lang="en-US" sz="3200" dirty="0">
                <a:solidFill>
                  <a:schemeClr val="bg1"/>
                </a:solidFill>
              </a:rPr>
              <a:t>Data availability metrics</a:t>
            </a:r>
          </a:p>
        </p:txBody>
      </p:sp>
    </p:spTree>
    <p:extLst>
      <p:ext uri="{BB962C8B-B14F-4D97-AF65-F5344CB8AC3E}">
        <p14:creationId xmlns:p14="http://schemas.microsoft.com/office/powerpoint/2010/main" val="1819519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567C60-6A59-E448-BBA5-D278E6B2A02D}"/>
              </a:ext>
            </a:extLst>
          </p:cNvPr>
          <p:cNvSpPr txBox="1"/>
          <p:nvPr/>
        </p:nvSpPr>
        <p:spPr>
          <a:xfrm>
            <a:off x="847263" y="1257300"/>
            <a:ext cx="7449476" cy="584775"/>
          </a:xfrm>
          <a:prstGeom prst="rect">
            <a:avLst/>
          </a:prstGeom>
          <a:solidFill>
            <a:schemeClr val="accent1">
              <a:lumMod val="20000"/>
              <a:lumOff val="80000"/>
            </a:schemeClr>
          </a:solidFill>
          <a:ln>
            <a:solidFill>
              <a:schemeClr val="accent1"/>
            </a:solidFill>
          </a:ln>
        </p:spPr>
        <p:txBody>
          <a:bodyPr wrap="none" rtlCol="0">
            <a:spAutoFit/>
          </a:bodyPr>
          <a:lstStyle/>
          <a:p>
            <a:pPr algn="ctr"/>
            <a:r>
              <a:rPr lang="en-US" sz="3200" dirty="0"/>
              <a:t>Newest capability: arbitrary time periods</a:t>
            </a:r>
          </a:p>
        </p:txBody>
      </p:sp>
      <p:sp>
        <p:nvSpPr>
          <p:cNvPr id="4" name="TextBox 3">
            <a:extLst>
              <a:ext uri="{FF2B5EF4-FFF2-40B4-BE49-F238E27FC236}">
                <a16:creationId xmlns:a16="http://schemas.microsoft.com/office/drawing/2014/main" id="{91E987C1-D891-B148-8E1A-6ED982DBEDCD}"/>
              </a:ext>
            </a:extLst>
          </p:cNvPr>
          <p:cNvSpPr txBox="1"/>
          <p:nvPr/>
        </p:nvSpPr>
        <p:spPr>
          <a:xfrm>
            <a:off x="4653668" y="182880"/>
            <a:ext cx="4490332" cy="584775"/>
          </a:xfrm>
          <a:prstGeom prst="rect">
            <a:avLst/>
          </a:prstGeom>
          <a:noFill/>
        </p:spPr>
        <p:txBody>
          <a:bodyPr wrap="none" rtlCol="0">
            <a:spAutoFit/>
          </a:bodyPr>
          <a:lstStyle/>
          <a:p>
            <a:pPr algn="r"/>
            <a:r>
              <a:rPr lang="en-US" sz="3200" dirty="0">
                <a:solidFill>
                  <a:schemeClr val="bg1"/>
                </a:solidFill>
              </a:rPr>
              <a:t>Data availability metrics</a:t>
            </a:r>
          </a:p>
        </p:txBody>
      </p:sp>
      <p:sp>
        <p:nvSpPr>
          <p:cNvPr id="9" name="Content Placeholder 3">
            <a:extLst>
              <a:ext uri="{FF2B5EF4-FFF2-40B4-BE49-F238E27FC236}">
                <a16:creationId xmlns:a16="http://schemas.microsoft.com/office/drawing/2014/main" id="{BC0C51EE-473D-7F46-B09C-9C1DF4194EC5}"/>
              </a:ext>
            </a:extLst>
          </p:cNvPr>
          <p:cNvSpPr txBox="1">
            <a:spLocks/>
          </p:cNvSpPr>
          <p:nvPr/>
        </p:nvSpPr>
        <p:spPr>
          <a:xfrm>
            <a:off x="1005840" y="2127379"/>
            <a:ext cx="6979920" cy="3628843"/>
          </a:xfrm>
          <a:prstGeom prst="rect">
            <a:avLst/>
          </a:prstGeom>
          <a:ln w="25400">
            <a:solidFill>
              <a:srgbClr val="7030A0"/>
            </a:solidFill>
          </a:ln>
        </p:spPr>
        <p:txBody>
          <a:bodyPr/>
          <a:lstStyle>
            <a:lvl1pPr marL="342900" indent="-342900" algn="l" rtl="0" eaLnBrk="1" fontAlgn="base" hangingPunct="1">
              <a:spcBef>
                <a:spcPct val="20000"/>
              </a:spcBef>
              <a:spcAft>
                <a:spcPct val="0"/>
              </a:spcAft>
              <a:buFont typeface="Arial" pitchFamily="-112"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112" charset="0"/>
              <a:buChar char="•"/>
              <a:defRPr sz="2800">
                <a:solidFill>
                  <a:schemeClr val="tx1"/>
                </a:solidFill>
                <a:latin typeface="+mn-lt"/>
                <a:ea typeface="+mn-ea"/>
              </a:defRPr>
            </a:lvl2pPr>
            <a:lvl3pPr marL="1143000" indent="-228600" algn="l" rtl="0" eaLnBrk="1" fontAlgn="base" hangingPunct="1">
              <a:spcBef>
                <a:spcPct val="20000"/>
              </a:spcBef>
              <a:spcAft>
                <a:spcPct val="0"/>
              </a:spcAft>
              <a:buFont typeface="Arial" pitchFamily="-112" charset="0"/>
              <a:buChar char="•"/>
              <a:defRPr sz="2400">
                <a:solidFill>
                  <a:schemeClr val="tx1"/>
                </a:solidFill>
                <a:latin typeface="+mn-lt"/>
                <a:ea typeface="+mn-ea"/>
              </a:defRPr>
            </a:lvl3pPr>
            <a:lvl4pPr marL="1600200" indent="-228600" algn="l" rtl="0" eaLnBrk="1" fontAlgn="base" hangingPunct="1">
              <a:spcBef>
                <a:spcPct val="20000"/>
              </a:spcBef>
              <a:spcAft>
                <a:spcPct val="0"/>
              </a:spcAft>
              <a:buFont typeface="Arial" pitchFamily="-112" charset="0"/>
              <a:buChar char="•"/>
              <a:defRPr sz="2000">
                <a:solidFill>
                  <a:schemeClr val="tx1"/>
                </a:solidFill>
                <a:latin typeface="+mn-lt"/>
                <a:ea typeface="+mn-ea"/>
              </a:defRPr>
            </a:lvl4pPr>
            <a:lvl5pPr marL="2057400" indent="-228600" algn="l" rtl="0" eaLnBrk="1" fontAlgn="base" hangingPunct="1">
              <a:spcBef>
                <a:spcPct val="20000"/>
              </a:spcBef>
              <a:spcAft>
                <a:spcPct val="0"/>
              </a:spcAft>
              <a:buFont typeface="Arial" pitchFamily="-112" charset="0"/>
              <a:buChar char="•"/>
              <a:defRPr sz="2000">
                <a:solidFill>
                  <a:schemeClr val="tx1"/>
                </a:solidFill>
                <a:latin typeface="+mn-lt"/>
                <a:ea typeface="+mn-ea"/>
              </a:defRPr>
            </a:lvl5pPr>
            <a:lvl6pPr marL="2514600" indent="-228600" algn="l" rtl="0" eaLnBrk="1" fontAlgn="base" hangingPunct="1">
              <a:spcBef>
                <a:spcPct val="20000"/>
              </a:spcBef>
              <a:spcAft>
                <a:spcPct val="0"/>
              </a:spcAft>
              <a:buFont typeface="Arial" pitchFamily="-109" charset="0"/>
              <a:buChar char="•"/>
              <a:defRPr sz="2000">
                <a:solidFill>
                  <a:schemeClr val="tx1"/>
                </a:solidFill>
                <a:latin typeface="+mn-lt"/>
                <a:ea typeface="+mn-ea"/>
              </a:defRPr>
            </a:lvl6pPr>
            <a:lvl7pPr marL="2971800" indent="-228600" algn="l" rtl="0" eaLnBrk="1" fontAlgn="base" hangingPunct="1">
              <a:spcBef>
                <a:spcPct val="20000"/>
              </a:spcBef>
              <a:spcAft>
                <a:spcPct val="0"/>
              </a:spcAft>
              <a:buFont typeface="Arial" pitchFamily="-109" charset="0"/>
              <a:buChar char="•"/>
              <a:defRPr sz="2000">
                <a:solidFill>
                  <a:schemeClr val="tx1"/>
                </a:solidFill>
                <a:latin typeface="+mn-lt"/>
                <a:ea typeface="+mn-ea"/>
              </a:defRPr>
            </a:lvl7pPr>
            <a:lvl8pPr marL="3429000" indent="-228600" algn="l" rtl="0" eaLnBrk="1" fontAlgn="base" hangingPunct="1">
              <a:spcBef>
                <a:spcPct val="20000"/>
              </a:spcBef>
              <a:spcAft>
                <a:spcPct val="0"/>
              </a:spcAft>
              <a:buFont typeface="Arial" pitchFamily="-109" charset="0"/>
              <a:buChar char="•"/>
              <a:defRPr sz="2000">
                <a:solidFill>
                  <a:schemeClr val="tx1"/>
                </a:solidFill>
                <a:latin typeface="+mn-lt"/>
                <a:ea typeface="+mn-ea"/>
              </a:defRPr>
            </a:lvl8pPr>
            <a:lvl9pPr marL="3886200" indent="-228600" algn="l" rtl="0" eaLnBrk="1" fontAlgn="base" hangingPunct="1">
              <a:spcBef>
                <a:spcPct val="20000"/>
              </a:spcBef>
              <a:spcAft>
                <a:spcPct val="0"/>
              </a:spcAft>
              <a:buFont typeface="Arial" pitchFamily="-109" charset="0"/>
              <a:buChar char="•"/>
              <a:defRPr sz="2000">
                <a:solidFill>
                  <a:schemeClr val="tx1"/>
                </a:solidFill>
                <a:latin typeface="+mn-lt"/>
                <a:ea typeface="+mn-ea"/>
              </a:defRPr>
            </a:lvl9pPr>
          </a:lstStyle>
          <a:p>
            <a:pPr marL="117475" indent="0">
              <a:spcBef>
                <a:spcPts val="1800"/>
              </a:spcBef>
              <a:buFont typeface="Arial" pitchFamily="-112" charset="0"/>
              <a:buNone/>
            </a:pPr>
            <a:endParaRPr lang="en-US" sz="1000" kern="0" dirty="0"/>
          </a:p>
          <a:p>
            <a:pPr marL="117475" indent="0">
              <a:spcBef>
                <a:spcPts val="1800"/>
              </a:spcBef>
              <a:buFont typeface="Arial" pitchFamily="-112" charset="0"/>
              <a:buNone/>
            </a:pPr>
            <a:r>
              <a:rPr lang="en-US" sz="2400" kern="0" dirty="0"/>
              <a:t>ts_percent_availability</a:t>
            </a:r>
            <a:r>
              <a:rPr lang="en-US" sz="2400" b="1" kern="0" dirty="0">
                <a:solidFill>
                  <a:srgbClr val="7030A0"/>
                </a:solidFill>
              </a:rPr>
              <a:t>_total</a:t>
            </a:r>
          </a:p>
          <a:p>
            <a:pPr marL="117475" indent="0">
              <a:spcBef>
                <a:spcPts val="1800"/>
              </a:spcBef>
              <a:buFont typeface="Arial" pitchFamily="-112" charset="0"/>
              <a:buNone/>
            </a:pPr>
            <a:r>
              <a:rPr lang="en-US" sz="2400" kern="0" dirty="0"/>
              <a:t>ts_max_gap</a:t>
            </a:r>
            <a:r>
              <a:rPr lang="en-US" sz="2400" b="1" kern="0" dirty="0">
                <a:solidFill>
                  <a:srgbClr val="7030A0"/>
                </a:solidFill>
              </a:rPr>
              <a:t>_total</a:t>
            </a:r>
          </a:p>
          <a:p>
            <a:pPr marL="117475" indent="0">
              <a:spcBef>
                <a:spcPts val="1800"/>
              </a:spcBef>
              <a:buNone/>
            </a:pPr>
            <a:r>
              <a:rPr lang="en-US" sz="2400" kern="0" dirty="0"/>
              <a:t>ts_num_gaps</a:t>
            </a:r>
            <a:r>
              <a:rPr lang="en-US" sz="2400" b="1" kern="0" dirty="0">
                <a:solidFill>
                  <a:srgbClr val="7030A0"/>
                </a:solidFill>
              </a:rPr>
              <a:t>_total</a:t>
            </a:r>
          </a:p>
          <a:p>
            <a:pPr marL="117475" indent="0">
              <a:spcBef>
                <a:spcPts val="1800"/>
              </a:spcBef>
              <a:buNone/>
            </a:pPr>
            <a:r>
              <a:rPr lang="en-US" sz="2400" kern="0" dirty="0"/>
              <a:t>ts_gap_length</a:t>
            </a:r>
            <a:r>
              <a:rPr lang="en-US" sz="2400" b="1" kern="0" dirty="0">
                <a:solidFill>
                  <a:srgbClr val="7030A0"/>
                </a:solidFill>
              </a:rPr>
              <a:t>_total</a:t>
            </a:r>
          </a:p>
          <a:p>
            <a:pPr marL="117475" indent="0">
              <a:spcBef>
                <a:spcPts val="1800"/>
              </a:spcBef>
              <a:buFont typeface="Arial" pitchFamily="-112" charset="0"/>
              <a:buNone/>
            </a:pPr>
            <a:r>
              <a:rPr lang="en-US" sz="2400" kern="0" dirty="0"/>
              <a:t>ts_channel_up_time </a:t>
            </a:r>
            <a:r>
              <a:rPr lang="en-US" sz="2400" kern="0" dirty="0">
                <a:solidFill>
                  <a:srgbClr val="FF0000"/>
                </a:solidFill>
              </a:rPr>
              <a:t>      </a:t>
            </a:r>
            <a:r>
              <a:rPr lang="en-US" sz="2400" b="1" kern="0" dirty="0">
                <a:solidFill>
                  <a:srgbClr val="7030A0"/>
                </a:solidFill>
              </a:rPr>
              <a:t>ts_channel_continuity</a:t>
            </a:r>
            <a:endParaRPr lang="en-US" sz="1800" b="1" kern="0" dirty="0">
              <a:solidFill>
                <a:srgbClr val="7030A0"/>
              </a:solidFill>
            </a:endParaRPr>
          </a:p>
          <a:p>
            <a:pPr marL="0" indent="0">
              <a:buFont typeface="Arial" pitchFamily="-112" charset="0"/>
              <a:buNone/>
            </a:pPr>
            <a:endParaRPr lang="en-US" sz="1800" kern="0" dirty="0"/>
          </a:p>
        </p:txBody>
      </p:sp>
      <p:cxnSp>
        <p:nvCxnSpPr>
          <p:cNvPr id="8" name="Straight Arrow Connector 7">
            <a:extLst>
              <a:ext uri="{FF2B5EF4-FFF2-40B4-BE49-F238E27FC236}">
                <a16:creationId xmlns:a16="http://schemas.microsoft.com/office/drawing/2014/main" id="{1392B50C-DE20-DD41-9D01-8E46FA2998DD}"/>
              </a:ext>
            </a:extLst>
          </p:cNvPr>
          <p:cNvCxnSpPr>
            <a:cxnSpLocks/>
          </p:cNvCxnSpPr>
          <p:nvPr/>
        </p:nvCxnSpPr>
        <p:spPr bwMode="auto">
          <a:xfrm>
            <a:off x="4084320" y="5146001"/>
            <a:ext cx="374276" cy="0"/>
          </a:xfrm>
          <a:prstGeom prst="straightConnector1">
            <a:avLst/>
          </a:prstGeom>
          <a:solidFill>
            <a:schemeClr val="accent1">
              <a:alpha val="25000"/>
            </a:schemeClr>
          </a:solidFill>
          <a:ln w="19050" cap="flat" cmpd="sng" algn="ctr">
            <a:solidFill>
              <a:schemeClr val="tx1"/>
            </a:solidFill>
            <a:prstDash val="solid"/>
            <a:round/>
            <a:headEnd type="none" w="lg" len="sm"/>
            <a:tailEnd type="triangle" w="lg" len="med"/>
          </a:ln>
          <a:effectLst/>
        </p:spPr>
      </p:cxnSp>
      <p:sp>
        <p:nvSpPr>
          <p:cNvPr id="11" name="TextBox 10">
            <a:extLst>
              <a:ext uri="{FF2B5EF4-FFF2-40B4-BE49-F238E27FC236}">
                <a16:creationId xmlns:a16="http://schemas.microsoft.com/office/drawing/2014/main" id="{FF6B7065-F17D-644E-B5E7-F489FBF47232}"/>
              </a:ext>
            </a:extLst>
          </p:cNvPr>
          <p:cNvSpPr txBox="1"/>
          <p:nvPr/>
        </p:nvSpPr>
        <p:spPr>
          <a:xfrm>
            <a:off x="472961" y="6027301"/>
            <a:ext cx="8198078" cy="461665"/>
          </a:xfrm>
          <a:prstGeom prst="rect">
            <a:avLst/>
          </a:prstGeom>
          <a:noFill/>
        </p:spPr>
        <p:txBody>
          <a:bodyPr wrap="none" rtlCol="0">
            <a:spAutoFit/>
          </a:bodyPr>
          <a:lstStyle/>
          <a:p>
            <a:pPr algn="ctr"/>
            <a:r>
              <a:rPr lang="en-US" sz="2400" dirty="0"/>
              <a:t>Calculated over period defined by requested start and end</a:t>
            </a:r>
          </a:p>
        </p:txBody>
      </p:sp>
    </p:spTree>
    <p:extLst>
      <p:ext uri="{BB962C8B-B14F-4D97-AF65-F5344CB8AC3E}">
        <p14:creationId xmlns:p14="http://schemas.microsoft.com/office/powerpoint/2010/main" val="3023226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D966BA-82BD-7D4E-AF2C-F8BA984D08A1}"/>
              </a:ext>
            </a:extLst>
          </p:cNvPr>
          <p:cNvSpPr/>
          <p:nvPr/>
        </p:nvSpPr>
        <p:spPr>
          <a:xfrm>
            <a:off x="4664616" y="182880"/>
            <a:ext cx="4490332" cy="584775"/>
          </a:xfrm>
          <a:prstGeom prst="rect">
            <a:avLst/>
          </a:prstGeom>
        </p:spPr>
        <p:txBody>
          <a:bodyPr wrap="none">
            <a:spAutoFit/>
          </a:bodyPr>
          <a:lstStyle/>
          <a:p>
            <a:pPr algn="r"/>
            <a:r>
              <a:rPr lang="en-US" sz="3200" dirty="0">
                <a:solidFill>
                  <a:schemeClr val="bg1"/>
                </a:solidFill>
              </a:rPr>
              <a:t>Data availability metrics</a:t>
            </a:r>
          </a:p>
        </p:txBody>
      </p:sp>
      <p:sp>
        <p:nvSpPr>
          <p:cNvPr id="6" name="Rectangle 5">
            <a:extLst>
              <a:ext uri="{FF2B5EF4-FFF2-40B4-BE49-F238E27FC236}">
                <a16:creationId xmlns:a16="http://schemas.microsoft.com/office/drawing/2014/main" id="{7D3A61E1-1C7D-DE4F-BA10-C2B28371F1E1}"/>
              </a:ext>
            </a:extLst>
          </p:cNvPr>
          <p:cNvSpPr/>
          <p:nvPr/>
        </p:nvSpPr>
        <p:spPr>
          <a:xfrm>
            <a:off x="632361" y="5073410"/>
            <a:ext cx="7879279" cy="1431161"/>
          </a:xfrm>
          <a:prstGeom prst="rect">
            <a:avLst/>
          </a:prstGeom>
          <a:ln>
            <a:noFill/>
          </a:ln>
        </p:spPr>
        <p:txBody>
          <a:bodyPr wrap="square">
            <a:spAutoFit/>
          </a:bodyPr>
          <a:lstStyle/>
          <a:p>
            <a:r>
              <a:rPr lang="en-US" dirty="0">
                <a:hlinkClick r:id="rId3"/>
              </a:rPr>
              <a:t>http://service.iris.edu/mustang/measurements/1/query?</a:t>
            </a:r>
          </a:p>
          <a:p>
            <a:pPr>
              <a:spcBef>
                <a:spcPts val="600"/>
              </a:spcBef>
            </a:pPr>
            <a:r>
              <a:rPr lang="en-US" dirty="0">
                <a:hlinkClick r:id="rId3"/>
              </a:rPr>
              <a:t>metric=ts_percent_availability_total,ts_num_gaps_total,ts_max_gap_total,</a:t>
            </a:r>
          </a:p>
          <a:p>
            <a:pPr>
              <a:spcBef>
                <a:spcPts val="600"/>
              </a:spcBef>
            </a:pPr>
            <a:r>
              <a:rPr lang="en-US" dirty="0">
                <a:hlinkClick r:id="rId3"/>
              </a:rPr>
              <a:t>ts_gap_length_total,ts_channel_continuity&amp;target=TA.109C..BHZ.M</a:t>
            </a:r>
          </a:p>
          <a:p>
            <a:pPr>
              <a:spcBef>
                <a:spcPts val="600"/>
              </a:spcBef>
            </a:pPr>
            <a:r>
              <a:rPr lang="en-US" dirty="0">
                <a:hlinkClick r:id="rId3"/>
              </a:rPr>
              <a:t>&amp;format=text&amp;starttime=2018-01-01&amp;endtime=2018-06-01&amp;nodata=404</a:t>
            </a:r>
            <a:endParaRPr lang="en-US" dirty="0"/>
          </a:p>
        </p:txBody>
      </p:sp>
      <p:pic>
        <p:nvPicPr>
          <p:cNvPr id="4" name="Picture 3">
            <a:extLst>
              <a:ext uri="{FF2B5EF4-FFF2-40B4-BE49-F238E27FC236}">
                <a16:creationId xmlns:a16="http://schemas.microsoft.com/office/drawing/2014/main" id="{BF78EEBC-24BD-2544-88BD-72908AF50F75}"/>
              </a:ext>
            </a:extLst>
          </p:cNvPr>
          <p:cNvPicPr>
            <a:picLocks noChangeAspect="1"/>
          </p:cNvPicPr>
          <p:nvPr/>
        </p:nvPicPr>
        <p:blipFill>
          <a:blip r:embed="rId4"/>
          <a:stretch>
            <a:fillRect/>
          </a:stretch>
        </p:blipFill>
        <p:spPr>
          <a:xfrm>
            <a:off x="0" y="886968"/>
            <a:ext cx="9144000" cy="3962914"/>
          </a:xfrm>
          <a:prstGeom prst="rect">
            <a:avLst/>
          </a:prstGeom>
        </p:spPr>
      </p:pic>
    </p:spTree>
    <p:extLst>
      <p:ext uri="{BB962C8B-B14F-4D97-AF65-F5344CB8AC3E}">
        <p14:creationId xmlns:p14="http://schemas.microsoft.com/office/powerpoint/2010/main" val="2700956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6DCBEB-8436-7C4D-9D82-6054A72B8288}"/>
              </a:ext>
            </a:extLst>
          </p:cNvPr>
          <p:cNvPicPr>
            <a:picLocks noChangeAspect="1"/>
          </p:cNvPicPr>
          <p:nvPr/>
        </p:nvPicPr>
        <p:blipFill>
          <a:blip r:embed="rId2"/>
          <a:stretch>
            <a:fillRect/>
          </a:stretch>
        </p:blipFill>
        <p:spPr>
          <a:xfrm>
            <a:off x="548640" y="2508019"/>
            <a:ext cx="8046720" cy="3920004"/>
          </a:xfrm>
          <a:prstGeom prst="rect">
            <a:avLst/>
          </a:prstGeom>
        </p:spPr>
      </p:pic>
      <p:sp>
        <p:nvSpPr>
          <p:cNvPr id="4" name="TextBox 3">
            <a:extLst>
              <a:ext uri="{FF2B5EF4-FFF2-40B4-BE49-F238E27FC236}">
                <a16:creationId xmlns:a16="http://schemas.microsoft.com/office/drawing/2014/main" id="{C35D3FF4-B60B-5F43-AC7E-B63309616C13}"/>
              </a:ext>
            </a:extLst>
          </p:cNvPr>
          <p:cNvSpPr txBox="1"/>
          <p:nvPr/>
        </p:nvSpPr>
        <p:spPr>
          <a:xfrm>
            <a:off x="1660273" y="1110342"/>
            <a:ext cx="5823454" cy="1200329"/>
          </a:xfrm>
          <a:prstGeom prst="rect">
            <a:avLst/>
          </a:prstGeom>
          <a:noFill/>
        </p:spPr>
        <p:txBody>
          <a:bodyPr wrap="none" rtlCol="0">
            <a:spAutoFit/>
          </a:bodyPr>
          <a:lstStyle/>
          <a:p>
            <a:r>
              <a:rPr lang="en-US" sz="2400" dirty="0"/>
              <a:t>FLATS Experiment 2014-2019</a:t>
            </a:r>
          </a:p>
          <a:p>
            <a:r>
              <a:rPr lang="en-US" sz="2400" dirty="0"/>
              <a:t>Tanana River, Nenana Basin, AK</a:t>
            </a:r>
          </a:p>
          <a:p>
            <a:r>
              <a:rPr lang="en-US" sz="2400" dirty="0"/>
              <a:t>PI Carl Tape, University of Fairbanks, AK </a:t>
            </a:r>
          </a:p>
        </p:txBody>
      </p:sp>
      <p:sp>
        <p:nvSpPr>
          <p:cNvPr id="5" name="TextBox 4">
            <a:extLst>
              <a:ext uri="{FF2B5EF4-FFF2-40B4-BE49-F238E27FC236}">
                <a16:creationId xmlns:a16="http://schemas.microsoft.com/office/drawing/2014/main" id="{89D9A2C2-9EE6-CD42-8B04-82FB01A257B9}"/>
              </a:ext>
            </a:extLst>
          </p:cNvPr>
          <p:cNvSpPr txBox="1"/>
          <p:nvPr/>
        </p:nvSpPr>
        <p:spPr>
          <a:xfrm>
            <a:off x="2741285" y="182880"/>
            <a:ext cx="6402715" cy="584775"/>
          </a:xfrm>
          <a:prstGeom prst="rect">
            <a:avLst/>
          </a:prstGeom>
          <a:noFill/>
        </p:spPr>
        <p:txBody>
          <a:bodyPr wrap="none" rtlCol="0">
            <a:spAutoFit/>
          </a:bodyPr>
          <a:lstStyle/>
          <a:p>
            <a:pPr algn="r"/>
            <a:r>
              <a:rPr lang="en-US" sz="3200" dirty="0">
                <a:solidFill>
                  <a:schemeClr val="bg1"/>
                </a:solidFill>
              </a:rPr>
              <a:t>Data availability metrics - example</a:t>
            </a:r>
          </a:p>
        </p:txBody>
      </p:sp>
    </p:spTree>
    <p:extLst>
      <p:ext uri="{BB962C8B-B14F-4D97-AF65-F5344CB8AC3E}">
        <p14:creationId xmlns:p14="http://schemas.microsoft.com/office/powerpoint/2010/main" val="1440364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E987C1-D891-B148-8E1A-6ED982DBEDCD}"/>
              </a:ext>
            </a:extLst>
          </p:cNvPr>
          <p:cNvSpPr txBox="1"/>
          <p:nvPr/>
        </p:nvSpPr>
        <p:spPr>
          <a:xfrm>
            <a:off x="2741285" y="182880"/>
            <a:ext cx="6402715" cy="584775"/>
          </a:xfrm>
          <a:prstGeom prst="rect">
            <a:avLst/>
          </a:prstGeom>
          <a:noFill/>
        </p:spPr>
        <p:txBody>
          <a:bodyPr wrap="none" rtlCol="0">
            <a:spAutoFit/>
          </a:bodyPr>
          <a:lstStyle/>
          <a:p>
            <a:pPr algn="r"/>
            <a:r>
              <a:rPr lang="en-US" sz="3200" dirty="0">
                <a:solidFill>
                  <a:schemeClr val="bg1"/>
                </a:solidFill>
              </a:rPr>
              <a:t>Data availability metrics - example</a:t>
            </a:r>
          </a:p>
        </p:txBody>
      </p:sp>
      <p:pic>
        <p:nvPicPr>
          <p:cNvPr id="5" name="Picture 4">
            <a:extLst>
              <a:ext uri="{FF2B5EF4-FFF2-40B4-BE49-F238E27FC236}">
                <a16:creationId xmlns:a16="http://schemas.microsoft.com/office/drawing/2014/main" id="{C28674B2-3E30-7546-86FB-F80BF674663D}"/>
              </a:ext>
            </a:extLst>
          </p:cNvPr>
          <p:cNvPicPr>
            <a:picLocks noChangeAspect="1"/>
          </p:cNvPicPr>
          <p:nvPr/>
        </p:nvPicPr>
        <p:blipFill>
          <a:blip r:embed="rId3"/>
          <a:stretch>
            <a:fillRect/>
          </a:stretch>
        </p:blipFill>
        <p:spPr>
          <a:xfrm>
            <a:off x="3078125" y="1379461"/>
            <a:ext cx="5458515" cy="4290729"/>
          </a:xfrm>
          <a:prstGeom prst="rect">
            <a:avLst/>
          </a:prstGeom>
          <a:ln>
            <a:solidFill>
              <a:srgbClr val="7030A0"/>
            </a:solidFill>
          </a:ln>
        </p:spPr>
      </p:pic>
      <p:sp>
        <p:nvSpPr>
          <p:cNvPr id="7" name="TextBox 6">
            <a:extLst>
              <a:ext uri="{FF2B5EF4-FFF2-40B4-BE49-F238E27FC236}">
                <a16:creationId xmlns:a16="http://schemas.microsoft.com/office/drawing/2014/main" id="{92CE97EE-AD16-954A-BF3A-4928D4F813BD}"/>
              </a:ext>
            </a:extLst>
          </p:cNvPr>
          <p:cNvSpPr txBox="1"/>
          <p:nvPr/>
        </p:nvSpPr>
        <p:spPr>
          <a:xfrm>
            <a:off x="208721" y="2493775"/>
            <a:ext cx="2445027" cy="2062103"/>
          </a:xfrm>
          <a:prstGeom prst="rect">
            <a:avLst/>
          </a:prstGeom>
          <a:noFill/>
        </p:spPr>
        <p:txBody>
          <a:bodyPr wrap="square" rtlCol="0">
            <a:spAutoFit/>
          </a:bodyPr>
          <a:lstStyle/>
          <a:p>
            <a:pPr algn="ctr"/>
            <a:r>
              <a:rPr lang="en-US" sz="2400" dirty="0"/>
              <a:t>Gap Metrics and Telemetry</a:t>
            </a:r>
          </a:p>
          <a:p>
            <a:pPr algn="ctr"/>
            <a:endParaRPr lang="en-US" sz="2000" dirty="0"/>
          </a:p>
          <a:p>
            <a:pPr algn="ctr"/>
            <a:r>
              <a:rPr lang="en-US" sz="2000" dirty="0"/>
              <a:t>FLATS Experiment, University of Alaska Fairbanks</a:t>
            </a:r>
          </a:p>
        </p:txBody>
      </p:sp>
      <p:sp>
        <p:nvSpPr>
          <p:cNvPr id="8" name="TextBox 7">
            <a:extLst>
              <a:ext uri="{FF2B5EF4-FFF2-40B4-BE49-F238E27FC236}">
                <a16:creationId xmlns:a16="http://schemas.microsoft.com/office/drawing/2014/main" id="{A807FCFA-D5F3-D44A-82CA-58CC96461DAF}"/>
              </a:ext>
            </a:extLst>
          </p:cNvPr>
          <p:cNvSpPr txBox="1"/>
          <p:nvPr/>
        </p:nvSpPr>
        <p:spPr>
          <a:xfrm>
            <a:off x="792148" y="5724258"/>
            <a:ext cx="7744492" cy="923330"/>
          </a:xfrm>
          <a:prstGeom prst="rect">
            <a:avLst/>
          </a:prstGeom>
          <a:noFill/>
        </p:spPr>
        <p:txBody>
          <a:bodyPr wrap="none" rtlCol="0">
            <a:spAutoFit/>
          </a:bodyPr>
          <a:lstStyle/>
          <a:p>
            <a:pPr algn="r"/>
            <a:r>
              <a:rPr lang="en-US" dirty="0"/>
              <a:t>XV.F4TN installed on 2015-08-27</a:t>
            </a:r>
          </a:p>
          <a:p>
            <a:pPr algn="r"/>
            <a:r>
              <a:rPr lang="en-US" dirty="0"/>
              <a:t>AK.NEA2 shares a radio receiver with F4TN</a:t>
            </a:r>
          </a:p>
          <a:p>
            <a:pPr algn="r"/>
            <a:r>
              <a:rPr lang="en-US" dirty="0"/>
              <a:t>Vertical lines indicate days when NEA2 had cumulative gaps &gt; 30 minutes</a:t>
            </a:r>
          </a:p>
        </p:txBody>
      </p:sp>
      <p:sp>
        <p:nvSpPr>
          <p:cNvPr id="9" name="TextBox 8">
            <a:extLst>
              <a:ext uri="{FF2B5EF4-FFF2-40B4-BE49-F238E27FC236}">
                <a16:creationId xmlns:a16="http://schemas.microsoft.com/office/drawing/2014/main" id="{749D87D3-7795-1C49-84C8-BB374CAEBFAE}"/>
              </a:ext>
            </a:extLst>
          </p:cNvPr>
          <p:cNvSpPr txBox="1"/>
          <p:nvPr/>
        </p:nvSpPr>
        <p:spPr>
          <a:xfrm>
            <a:off x="5059217" y="1075428"/>
            <a:ext cx="3556936" cy="276999"/>
          </a:xfrm>
          <a:prstGeom prst="rect">
            <a:avLst/>
          </a:prstGeom>
          <a:noFill/>
        </p:spPr>
        <p:txBody>
          <a:bodyPr wrap="none" rtlCol="0">
            <a:spAutoFit/>
          </a:bodyPr>
          <a:lstStyle/>
          <a:p>
            <a:pPr algn="r"/>
            <a:r>
              <a:rPr lang="en-US" sz="1200" dirty="0"/>
              <a:t>plot by Kyle Smith, University of Alaska Fairbanks</a:t>
            </a:r>
          </a:p>
        </p:txBody>
      </p:sp>
    </p:spTree>
    <p:extLst>
      <p:ext uri="{BB962C8B-B14F-4D97-AF65-F5344CB8AC3E}">
        <p14:creationId xmlns:p14="http://schemas.microsoft.com/office/powerpoint/2010/main" val="2237808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E987C1-D891-B148-8E1A-6ED982DBEDCD}"/>
              </a:ext>
            </a:extLst>
          </p:cNvPr>
          <p:cNvSpPr txBox="1"/>
          <p:nvPr/>
        </p:nvSpPr>
        <p:spPr>
          <a:xfrm>
            <a:off x="2741285" y="182880"/>
            <a:ext cx="6402715" cy="584775"/>
          </a:xfrm>
          <a:prstGeom prst="rect">
            <a:avLst/>
          </a:prstGeom>
          <a:noFill/>
        </p:spPr>
        <p:txBody>
          <a:bodyPr wrap="none" rtlCol="0">
            <a:spAutoFit/>
          </a:bodyPr>
          <a:lstStyle/>
          <a:p>
            <a:pPr algn="r"/>
            <a:r>
              <a:rPr lang="en-US" sz="3200" dirty="0">
                <a:solidFill>
                  <a:schemeClr val="bg1"/>
                </a:solidFill>
              </a:rPr>
              <a:t>Data availability metrics - example</a:t>
            </a:r>
          </a:p>
        </p:txBody>
      </p:sp>
      <p:pic>
        <p:nvPicPr>
          <p:cNvPr id="5" name="Picture 4">
            <a:extLst>
              <a:ext uri="{FF2B5EF4-FFF2-40B4-BE49-F238E27FC236}">
                <a16:creationId xmlns:a16="http://schemas.microsoft.com/office/drawing/2014/main" id="{C28674B2-3E30-7546-86FB-F80BF674663D}"/>
              </a:ext>
            </a:extLst>
          </p:cNvPr>
          <p:cNvPicPr>
            <a:picLocks noChangeAspect="1"/>
          </p:cNvPicPr>
          <p:nvPr/>
        </p:nvPicPr>
        <p:blipFill>
          <a:blip r:embed="rId3"/>
          <a:stretch>
            <a:fillRect/>
          </a:stretch>
        </p:blipFill>
        <p:spPr>
          <a:xfrm>
            <a:off x="3078125" y="1379461"/>
            <a:ext cx="5458515" cy="4290729"/>
          </a:xfrm>
          <a:prstGeom prst="rect">
            <a:avLst/>
          </a:prstGeom>
          <a:ln>
            <a:solidFill>
              <a:srgbClr val="7030A0"/>
            </a:solidFill>
          </a:ln>
        </p:spPr>
      </p:pic>
      <p:sp>
        <p:nvSpPr>
          <p:cNvPr id="7" name="TextBox 6">
            <a:extLst>
              <a:ext uri="{FF2B5EF4-FFF2-40B4-BE49-F238E27FC236}">
                <a16:creationId xmlns:a16="http://schemas.microsoft.com/office/drawing/2014/main" id="{92CE97EE-AD16-954A-BF3A-4928D4F813BD}"/>
              </a:ext>
            </a:extLst>
          </p:cNvPr>
          <p:cNvSpPr txBox="1"/>
          <p:nvPr/>
        </p:nvSpPr>
        <p:spPr>
          <a:xfrm>
            <a:off x="208721" y="2493775"/>
            <a:ext cx="2445027" cy="2062103"/>
          </a:xfrm>
          <a:prstGeom prst="rect">
            <a:avLst/>
          </a:prstGeom>
          <a:noFill/>
        </p:spPr>
        <p:txBody>
          <a:bodyPr wrap="square" rtlCol="0">
            <a:spAutoFit/>
          </a:bodyPr>
          <a:lstStyle/>
          <a:p>
            <a:pPr algn="ctr"/>
            <a:r>
              <a:rPr lang="en-US" sz="2400" dirty="0"/>
              <a:t>Gap Metrics and Telemetry</a:t>
            </a:r>
          </a:p>
          <a:p>
            <a:pPr algn="ctr"/>
            <a:endParaRPr lang="en-US" sz="2000" dirty="0"/>
          </a:p>
          <a:p>
            <a:pPr algn="ctr"/>
            <a:r>
              <a:rPr lang="en-US" sz="2000" dirty="0"/>
              <a:t>FLATS Experiment, University of Alaska Fairbanks</a:t>
            </a:r>
          </a:p>
        </p:txBody>
      </p:sp>
      <p:sp>
        <p:nvSpPr>
          <p:cNvPr id="8" name="TextBox 7">
            <a:extLst>
              <a:ext uri="{FF2B5EF4-FFF2-40B4-BE49-F238E27FC236}">
                <a16:creationId xmlns:a16="http://schemas.microsoft.com/office/drawing/2014/main" id="{A807FCFA-D5F3-D44A-82CA-58CC96461DAF}"/>
              </a:ext>
            </a:extLst>
          </p:cNvPr>
          <p:cNvSpPr txBox="1"/>
          <p:nvPr/>
        </p:nvSpPr>
        <p:spPr>
          <a:xfrm>
            <a:off x="792148" y="5724258"/>
            <a:ext cx="7744492" cy="923330"/>
          </a:xfrm>
          <a:prstGeom prst="rect">
            <a:avLst/>
          </a:prstGeom>
          <a:noFill/>
        </p:spPr>
        <p:txBody>
          <a:bodyPr wrap="none" rtlCol="0">
            <a:spAutoFit/>
          </a:bodyPr>
          <a:lstStyle/>
          <a:p>
            <a:pPr algn="r"/>
            <a:r>
              <a:rPr lang="en-US" dirty="0"/>
              <a:t>XV.F4TN installed on 2015-08-27</a:t>
            </a:r>
          </a:p>
          <a:p>
            <a:pPr algn="r"/>
            <a:r>
              <a:rPr lang="en-US" dirty="0"/>
              <a:t>AK.NEA2 shares a radio receiver with F4TN</a:t>
            </a:r>
          </a:p>
          <a:p>
            <a:pPr algn="r"/>
            <a:r>
              <a:rPr lang="en-US" dirty="0"/>
              <a:t>Vertical lines indicate days when NEA2 had cumulative gaps &gt; 30 minutes</a:t>
            </a:r>
          </a:p>
        </p:txBody>
      </p:sp>
      <p:sp>
        <p:nvSpPr>
          <p:cNvPr id="9" name="TextBox 8">
            <a:extLst>
              <a:ext uri="{FF2B5EF4-FFF2-40B4-BE49-F238E27FC236}">
                <a16:creationId xmlns:a16="http://schemas.microsoft.com/office/drawing/2014/main" id="{749D87D3-7795-1C49-84C8-BB374CAEBFAE}"/>
              </a:ext>
            </a:extLst>
          </p:cNvPr>
          <p:cNvSpPr txBox="1"/>
          <p:nvPr/>
        </p:nvSpPr>
        <p:spPr>
          <a:xfrm>
            <a:off x="5059217" y="1075428"/>
            <a:ext cx="3556936" cy="276999"/>
          </a:xfrm>
          <a:prstGeom prst="rect">
            <a:avLst/>
          </a:prstGeom>
          <a:noFill/>
        </p:spPr>
        <p:txBody>
          <a:bodyPr wrap="none" rtlCol="0">
            <a:spAutoFit/>
          </a:bodyPr>
          <a:lstStyle/>
          <a:p>
            <a:pPr algn="r"/>
            <a:r>
              <a:rPr lang="en-US" sz="1200" dirty="0"/>
              <a:t>plot by Kyle Smith, University of Alaska Fairbanks</a:t>
            </a:r>
          </a:p>
        </p:txBody>
      </p:sp>
      <p:sp>
        <p:nvSpPr>
          <p:cNvPr id="10" name="Rectangle 9">
            <a:extLst>
              <a:ext uri="{FF2B5EF4-FFF2-40B4-BE49-F238E27FC236}">
                <a16:creationId xmlns:a16="http://schemas.microsoft.com/office/drawing/2014/main" id="{226A1977-9B87-7641-9839-0755A4510F3F}"/>
              </a:ext>
            </a:extLst>
          </p:cNvPr>
          <p:cNvSpPr/>
          <p:nvPr/>
        </p:nvSpPr>
        <p:spPr bwMode="auto">
          <a:xfrm>
            <a:off x="6766560" y="3822192"/>
            <a:ext cx="146304" cy="1600200"/>
          </a:xfrm>
          <a:prstGeom prst="rect">
            <a:avLst/>
          </a:prstGeom>
          <a:solidFill>
            <a:schemeClr val="accent1">
              <a:alpha val="25000"/>
            </a:schemeClr>
          </a:solidFill>
          <a:ln w="19050" cap="flat" cmpd="sng" algn="ctr">
            <a:solidFill>
              <a:srgbClr val="7030A0"/>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109" charset="0"/>
            </a:endParaRPr>
          </a:p>
        </p:txBody>
      </p:sp>
    </p:spTree>
    <p:extLst>
      <p:ext uri="{BB962C8B-B14F-4D97-AF65-F5344CB8AC3E}">
        <p14:creationId xmlns:p14="http://schemas.microsoft.com/office/powerpoint/2010/main" val="2021094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hlinkClick r:id="rId3"/>
            <a:extLst>
              <a:ext uri="{FF2B5EF4-FFF2-40B4-BE49-F238E27FC236}">
                <a16:creationId xmlns:a16="http://schemas.microsoft.com/office/drawing/2014/main" id="{5F6EDF8B-86A3-C540-9D84-D0D90DC3E81C}"/>
              </a:ext>
            </a:extLst>
          </p:cNvPr>
          <p:cNvPicPr>
            <a:picLocks noChangeAspect="1"/>
          </p:cNvPicPr>
          <p:nvPr/>
        </p:nvPicPr>
        <p:blipFill>
          <a:blip r:embed="rId4"/>
          <a:stretch>
            <a:fillRect/>
          </a:stretch>
        </p:blipFill>
        <p:spPr>
          <a:xfrm>
            <a:off x="1282482" y="740664"/>
            <a:ext cx="6207647" cy="1298539"/>
          </a:xfrm>
          <a:prstGeom prst="rect">
            <a:avLst/>
          </a:prstGeom>
        </p:spPr>
      </p:pic>
      <p:pic>
        <p:nvPicPr>
          <p:cNvPr id="13" name="Picture 12">
            <a:hlinkClick r:id="rId3"/>
            <a:extLst>
              <a:ext uri="{FF2B5EF4-FFF2-40B4-BE49-F238E27FC236}">
                <a16:creationId xmlns:a16="http://schemas.microsoft.com/office/drawing/2014/main" id="{073B4AE7-9E9E-F04B-B708-4EB76DB7D5DB}"/>
              </a:ext>
            </a:extLst>
          </p:cNvPr>
          <p:cNvPicPr>
            <a:picLocks noChangeAspect="1"/>
          </p:cNvPicPr>
          <p:nvPr/>
        </p:nvPicPr>
        <p:blipFill>
          <a:blip r:embed="rId5"/>
          <a:stretch>
            <a:fillRect/>
          </a:stretch>
        </p:blipFill>
        <p:spPr>
          <a:xfrm>
            <a:off x="1282481" y="2070693"/>
            <a:ext cx="6207647" cy="4787307"/>
          </a:xfrm>
          <a:prstGeom prst="rect">
            <a:avLst/>
          </a:prstGeom>
        </p:spPr>
      </p:pic>
      <p:sp>
        <p:nvSpPr>
          <p:cNvPr id="2" name="Rectangle 1">
            <a:extLst>
              <a:ext uri="{FF2B5EF4-FFF2-40B4-BE49-F238E27FC236}">
                <a16:creationId xmlns:a16="http://schemas.microsoft.com/office/drawing/2014/main" id="{D8A02329-A3A1-584C-93D0-AEA55FB5B17F}"/>
              </a:ext>
            </a:extLst>
          </p:cNvPr>
          <p:cNvSpPr/>
          <p:nvPr/>
        </p:nvSpPr>
        <p:spPr bwMode="auto">
          <a:xfrm>
            <a:off x="1282482" y="2639833"/>
            <a:ext cx="6207646" cy="3069204"/>
          </a:xfrm>
          <a:prstGeom prst="rect">
            <a:avLst/>
          </a:prstGeom>
          <a:noFill/>
          <a:ln w="25400" cap="flat" cmpd="sng" algn="ctr">
            <a:solidFill>
              <a:srgbClr val="FF0000"/>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109" charset="0"/>
            </a:endParaRPr>
          </a:p>
        </p:txBody>
      </p:sp>
      <p:sp>
        <p:nvSpPr>
          <p:cNvPr id="6" name="TextBox 5">
            <a:extLst>
              <a:ext uri="{FF2B5EF4-FFF2-40B4-BE49-F238E27FC236}">
                <a16:creationId xmlns:a16="http://schemas.microsoft.com/office/drawing/2014/main" id="{6084E21F-F875-984C-942F-F1E07993AA4B}"/>
              </a:ext>
            </a:extLst>
          </p:cNvPr>
          <p:cNvSpPr txBox="1"/>
          <p:nvPr/>
        </p:nvSpPr>
        <p:spPr>
          <a:xfrm>
            <a:off x="1634592" y="91440"/>
            <a:ext cx="7509408" cy="646331"/>
          </a:xfrm>
          <a:prstGeom prst="rect">
            <a:avLst/>
          </a:prstGeom>
          <a:noFill/>
        </p:spPr>
        <p:txBody>
          <a:bodyPr wrap="square" rtlCol="0">
            <a:spAutoFit/>
          </a:bodyPr>
          <a:lstStyle/>
          <a:p>
            <a:pPr algn="r"/>
            <a:r>
              <a:rPr lang="en-US" sz="3600" dirty="0">
                <a:solidFill>
                  <a:schemeClr val="bg1"/>
                </a:solidFill>
              </a:rPr>
              <a:t>http://service.iris.edu/</a:t>
            </a:r>
          </a:p>
        </p:txBody>
      </p:sp>
    </p:spTree>
    <p:extLst>
      <p:ext uri="{BB962C8B-B14F-4D97-AF65-F5344CB8AC3E}">
        <p14:creationId xmlns:p14="http://schemas.microsoft.com/office/powerpoint/2010/main" val="1718943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E987C1-D891-B148-8E1A-6ED982DBEDCD}"/>
              </a:ext>
            </a:extLst>
          </p:cNvPr>
          <p:cNvSpPr txBox="1"/>
          <p:nvPr/>
        </p:nvSpPr>
        <p:spPr>
          <a:xfrm>
            <a:off x="2741285" y="182880"/>
            <a:ext cx="6402715" cy="584775"/>
          </a:xfrm>
          <a:prstGeom prst="rect">
            <a:avLst/>
          </a:prstGeom>
          <a:noFill/>
        </p:spPr>
        <p:txBody>
          <a:bodyPr wrap="none" rtlCol="0">
            <a:spAutoFit/>
          </a:bodyPr>
          <a:lstStyle/>
          <a:p>
            <a:pPr algn="r"/>
            <a:r>
              <a:rPr lang="en-US" sz="3200" dirty="0">
                <a:solidFill>
                  <a:schemeClr val="bg1"/>
                </a:solidFill>
              </a:rPr>
              <a:t>Data availability metrics - example</a:t>
            </a:r>
          </a:p>
        </p:txBody>
      </p:sp>
      <p:pic>
        <p:nvPicPr>
          <p:cNvPr id="5" name="Picture 4">
            <a:extLst>
              <a:ext uri="{FF2B5EF4-FFF2-40B4-BE49-F238E27FC236}">
                <a16:creationId xmlns:a16="http://schemas.microsoft.com/office/drawing/2014/main" id="{C28674B2-3E30-7546-86FB-F80BF674663D}"/>
              </a:ext>
            </a:extLst>
          </p:cNvPr>
          <p:cNvPicPr>
            <a:picLocks noChangeAspect="1"/>
          </p:cNvPicPr>
          <p:nvPr/>
        </p:nvPicPr>
        <p:blipFill>
          <a:blip r:embed="rId3"/>
          <a:stretch>
            <a:fillRect/>
          </a:stretch>
        </p:blipFill>
        <p:spPr>
          <a:xfrm>
            <a:off x="3078125" y="1379461"/>
            <a:ext cx="5458515" cy="4290729"/>
          </a:xfrm>
          <a:prstGeom prst="rect">
            <a:avLst/>
          </a:prstGeom>
          <a:ln>
            <a:solidFill>
              <a:srgbClr val="7030A0"/>
            </a:solidFill>
          </a:ln>
        </p:spPr>
      </p:pic>
      <p:sp>
        <p:nvSpPr>
          <p:cNvPr id="7" name="TextBox 6">
            <a:extLst>
              <a:ext uri="{FF2B5EF4-FFF2-40B4-BE49-F238E27FC236}">
                <a16:creationId xmlns:a16="http://schemas.microsoft.com/office/drawing/2014/main" id="{92CE97EE-AD16-954A-BF3A-4928D4F813BD}"/>
              </a:ext>
            </a:extLst>
          </p:cNvPr>
          <p:cNvSpPr txBox="1"/>
          <p:nvPr/>
        </p:nvSpPr>
        <p:spPr>
          <a:xfrm>
            <a:off x="208721" y="2493775"/>
            <a:ext cx="2445027" cy="2062103"/>
          </a:xfrm>
          <a:prstGeom prst="rect">
            <a:avLst/>
          </a:prstGeom>
          <a:noFill/>
        </p:spPr>
        <p:txBody>
          <a:bodyPr wrap="square" rtlCol="0">
            <a:spAutoFit/>
          </a:bodyPr>
          <a:lstStyle/>
          <a:p>
            <a:pPr algn="ctr"/>
            <a:r>
              <a:rPr lang="en-US" sz="2400" dirty="0"/>
              <a:t>Gap Metrics and Telemetry</a:t>
            </a:r>
          </a:p>
          <a:p>
            <a:pPr algn="ctr"/>
            <a:endParaRPr lang="en-US" sz="2000" dirty="0"/>
          </a:p>
          <a:p>
            <a:pPr algn="ctr"/>
            <a:r>
              <a:rPr lang="en-US" sz="2000" dirty="0"/>
              <a:t>FLATS Experiment, University of Alaska Fairbanks</a:t>
            </a:r>
          </a:p>
        </p:txBody>
      </p:sp>
      <p:sp>
        <p:nvSpPr>
          <p:cNvPr id="8" name="TextBox 7">
            <a:extLst>
              <a:ext uri="{FF2B5EF4-FFF2-40B4-BE49-F238E27FC236}">
                <a16:creationId xmlns:a16="http://schemas.microsoft.com/office/drawing/2014/main" id="{A807FCFA-D5F3-D44A-82CA-58CC96461DAF}"/>
              </a:ext>
            </a:extLst>
          </p:cNvPr>
          <p:cNvSpPr txBox="1"/>
          <p:nvPr/>
        </p:nvSpPr>
        <p:spPr>
          <a:xfrm>
            <a:off x="792148" y="5724258"/>
            <a:ext cx="7744492" cy="923330"/>
          </a:xfrm>
          <a:prstGeom prst="rect">
            <a:avLst/>
          </a:prstGeom>
          <a:noFill/>
        </p:spPr>
        <p:txBody>
          <a:bodyPr wrap="none" rtlCol="0">
            <a:spAutoFit/>
          </a:bodyPr>
          <a:lstStyle/>
          <a:p>
            <a:pPr algn="r"/>
            <a:r>
              <a:rPr lang="en-US" dirty="0"/>
              <a:t>XV.F4TN installed on 2015-08-27</a:t>
            </a:r>
          </a:p>
          <a:p>
            <a:pPr algn="r"/>
            <a:r>
              <a:rPr lang="en-US" dirty="0"/>
              <a:t>AK.NEA2 shares a radio receiver with F4TN</a:t>
            </a:r>
          </a:p>
          <a:p>
            <a:pPr algn="r"/>
            <a:r>
              <a:rPr lang="en-US" dirty="0"/>
              <a:t>Vertical lines indicate days when NEA2 had cumulative gaps &gt; 30 minutes</a:t>
            </a:r>
          </a:p>
        </p:txBody>
      </p:sp>
      <p:sp>
        <p:nvSpPr>
          <p:cNvPr id="9" name="TextBox 8">
            <a:extLst>
              <a:ext uri="{FF2B5EF4-FFF2-40B4-BE49-F238E27FC236}">
                <a16:creationId xmlns:a16="http://schemas.microsoft.com/office/drawing/2014/main" id="{749D87D3-7795-1C49-84C8-BB374CAEBFAE}"/>
              </a:ext>
            </a:extLst>
          </p:cNvPr>
          <p:cNvSpPr txBox="1"/>
          <p:nvPr/>
        </p:nvSpPr>
        <p:spPr>
          <a:xfrm>
            <a:off x="5059217" y="1075428"/>
            <a:ext cx="3556936" cy="276999"/>
          </a:xfrm>
          <a:prstGeom prst="rect">
            <a:avLst/>
          </a:prstGeom>
          <a:noFill/>
        </p:spPr>
        <p:txBody>
          <a:bodyPr wrap="none" rtlCol="0">
            <a:spAutoFit/>
          </a:bodyPr>
          <a:lstStyle/>
          <a:p>
            <a:pPr algn="r"/>
            <a:r>
              <a:rPr lang="en-US" sz="1200" dirty="0"/>
              <a:t>plot by Kyle Smith, University of Alaska Fairbanks</a:t>
            </a:r>
          </a:p>
        </p:txBody>
      </p:sp>
      <p:sp>
        <p:nvSpPr>
          <p:cNvPr id="10" name="Rectangle 9">
            <a:extLst>
              <a:ext uri="{FF2B5EF4-FFF2-40B4-BE49-F238E27FC236}">
                <a16:creationId xmlns:a16="http://schemas.microsoft.com/office/drawing/2014/main" id="{226A1977-9B87-7641-9839-0755A4510F3F}"/>
              </a:ext>
            </a:extLst>
          </p:cNvPr>
          <p:cNvSpPr/>
          <p:nvPr/>
        </p:nvSpPr>
        <p:spPr bwMode="auto">
          <a:xfrm>
            <a:off x="6766560" y="3822192"/>
            <a:ext cx="146304" cy="1600200"/>
          </a:xfrm>
          <a:prstGeom prst="rect">
            <a:avLst/>
          </a:prstGeom>
          <a:solidFill>
            <a:schemeClr val="accent1">
              <a:alpha val="25000"/>
            </a:schemeClr>
          </a:solidFill>
          <a:ln w="19050" cap="flat" cmpd="sng" algn="ctr">
            <a:solidFill>
              <a:srgbClr val="7030A0"/>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109" charset="0"/>
            </a:endParaRPr>
          </a:p>
        </p:txBody>
      </p:sp>
      <p:sp>
        <p:nvSpPr>
          <p:cNvPr id="11" name="Rectangle 10">
            <a:extLst>
              <a:ext uri="{FF2B5EF4-FFF2-40B4-BE49-F238E27FC236}">
                <a16:creationId xmlns:a16="http://schemas.microsoft.com/office/drawing/2014/main" id="{AF5C3CF3-106D-CB4A-8C4F-E3D8D62F3F61}"/>
              </a:ext>
            </a:extLst>
          </p:cNvPr>
          <p:cNvSpPr/>
          <p:nvPr/>
        </p:nvSpPr>
        <p:spPr bwMode="auto">
          <a:xfrm>
            <a:off x="6912863" y="1700784"/>
            <a:ext cx="201168" cy="1600200"/>
          </a:xfrm>
          <a:prstGeom prst="rect">
            <a:avLst/>
          </a:prstGeom>
          <a:solidFill>
            <a:schemeClr val="accent1">
              <a:alpha val="25000"/>
            </a:schemeClr>
          </a:solidFill>
          <a:ln w="19050" cap="flat" cmpd="sng" algn="ctr">
            <a:solidFill>
              <a:srgbClr val="7030A0"/>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109" charset="0"/>
            </a:endParaRPr>
          </a:p>
        </p:txBody>
      </p:sp>
    </p:spTree>
    <p:extLst>
      <p:ext uri="{BB962C8B-B14F-4D97-AF65-F5344CB8AC3E}">
        <p14:creationId xmlns:p14="http://schemas.microsoft.com/office/powerpoint/2010/main" val="1617462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E987C1-D891-B148-8E1A-6ED982DBEDCD}"/>
              </a:ext>
            </a:extLst>
          </p:cNvPr>
          <p:cNvSpPr txBox="1"/>
          <p:nvPr/>
        </p:nvSpPr>
        <p:spPr>
          <a:xfrm>
            <a:off x="2741285" y="182880"/>
            <a:ext cx="6402715" cy="584775"/>
          </a:xfrm>
          <a:prstGeom prst="rect">
            <a:avLst/>
          </a:prstGeom>
          <a:noFill/>
        </p:spPr>
        <p:txBody>
          <a:bodyPr wrap="none" rtlCol="0">
            <a:spAutoFit/>
          </a:bodyPr>
          <a:lstStyle/>
          <a:p>
            <a:pPr algn="r"/>
            <a:r>
              <a:rPr lang="en-US" sz="3200" dirty="0">
                <a:solidFill>
                  <a:schemeClr val="bg1"/>
                </a:solidFill>
              </a:rPr>
              <a:t>Data availability metrics - example</a:t>
            </a:r>
          </a:p>
        </p:txBody>
      </p:sp>
      <p:sp>
        <p:nvSpPr>
          <p:cNvPr id="3" name="TextBox 2">
            <a:extLst>
              <a:ext uri="{FF2B5EF4-FFF2-40B4-BE49-F238E27FC236}">
                <a16:creationId xmlns:a16="http://schemas.microsoft.com/office/drawing/2014/main" id="{EB59A2FB-1189-CA49-80E5-10BA4D5DB926}"/>
              </a:ext>
            </a:extLst>
          </p:cNvPr>
          <p:cNvSpPr txBox="1"/>
          <p:nvPr/>
        </p:nvSpPr>
        <p:spPr>
          <a:xfrm>
            <a:off x="208721" y="2493775"/>
            <a:ext cx="2445027" cy="2062103"/>
          </a:xfrm>
          <a:prstGeom prst="rect">
            <a:avLst/>
          </a:prstGeom>
          <a:noFill/>
        </p:spPr>
        <p:txBody>
          <a:bodyPr wrap="square" rtlCol="0">
            <a:spAutoFit/>
          </a:bodyPr>
          <a:lstStyle/>
          <a:p>
            <a:pPr algn="ctr"/>
            <a:r>
              <a:rPr lang="en-US" sz="2400" dirty="0"/>
              <a:t>Gap Metrics and Telemetry</a:t>
            </a:r>
          </a:p>
          <a:p>
            <a:pPr algn="ctr"/>
            <a:endParaRPr lang="en-US" sz="2000" dirty="0"/>
          </a:p>
          <a:p>
            <a:pPr algn="ctr"/>
            <a:r>
              <a:rPr lang="en-US" sz="2000" dirty="0"/>
              <a:t>FLATS Experiment, University of Alaska Fairbanks</a:t>
            </a:r>
          </a:p>
        </p:txBody>
      </p:sp>
      <p:pic>
        <p:nvPicPr>
          <p:cNvPr id="6" name="Picture 5">
            <a:extLst>
              <a:ext uri="{FF2B5EF4-FFF2-40B4-BE49-F238E27FC236}">
                <a16:creationId xmlns:a16="http://schemas.microsoft.com/office/drawing/2014/main" id="{F3F312B6-0D26-C745-B234-C3253041D4D8}"/>
              </a:ext>
            </a:extLst>
          </p:cNvPr>
          <p:cNvPicPr>
            <a:picLocks noChangeAspect="1"/>
          </p:cNvPicPr>
          <p:nvPr/>
        </p:nvPicPr>
        <p:blipFill>
          <a:blip r:embed="rId3"/>
          <a:stretch>
            <a:fillRect/>
          </a:stretch>
        </p:blipFill>
        <p:spPr>
          <a:xfrm>
            <a:off x="2792714" y="1034004"/>
            <a:ext cx="6144742" cy="4612312"/>
          </a:xfrm>
          <a:prstGeom prst="rect">
            <a:avLst/>
          </a:prstGeom>
        </p:spPr>
      </p:pic>
      <p:sp>
        <p:nvSpPr>
          <p:cNvPr id="2" name="TextBox 1">
            <a:extLst>
              <a:ext uri="{FF2B5EF4-FFF2-40B4-BE49-F238E27FC236}">
                <a16:creationId xmlns:a16="http://schemas.microsoft.com/office/drawing/2014/main" id="{C0F7F9A6-C5A5-8444-BB35-4BDA1773086F}"/>
              </a:ext>
            </a:extLst>
          </p:cNvPr>
          <p:cNvSpPr txBox="1"/>
          <p:nvPr/>
        </p:nvSpPr>
        <p:spPr>
          <a:xfrm>
            <a:off x="1802169" y="5708244"/>
            <a:ext cx="7135287" cy="923330"/>
          </a:xfrm>
          <a:prstGeom prst="rect">
            <a:avLst/>
          </a:prstGeom>
          <a:noFill/>
        </p:spPr>
        <p:txBody>
          <a:bodyPr wrap="none" rtlCol="0">
            <a:spAutoFit/>
          </a:bodyPr>
          <a:lstStyle/>
          <a:p>
            <a:pPr algn="r"/>
            <a:r>
              <a:rPr lang="en-US" dirty="0"/>
              <a:t>Gaps increased as lateral erosion of bank caused tree displacement</a:t>
            </a:r>
          </a:p>
          <a:p>
            <a:pPr algn="r"/>
            <a:r>
              <a:rPr lang="en-US" dirty="0"/>
              <a:t>Station stopped sending data when battery was submerged</a:t>
            </a:r>
          </a:p>
          <a:p>
            <a:pPr algn="r"/>
            <a:r>
              <a:rPr lang="en-US" dirty="0"/>
              <a:t>Data resumed after the station was relocated</a:t>
            </a:r>
          </a:p>
        </p:txBody>
      </p:sp>
    </p:spTree>
    <p:extLst>
      <p:ext uri="{BB962C8B-B14F-4D97-AF65-F5344CB8AC3E}">
        <p14:creationId xmlns:p14="http://schemas.microsoft.com/office/powerpoint/2010/main" val="23675334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6B8A97D-D5E2-A545-98DC-4695536516D1}"/>
              </a:ext>
            </a:extLst>
          </p:cNvPr>
          <p:cNvSpPr>
            <a:spLocks noGrp="1"/>
          </p:cNvSpPr>
          <p:nvPr>
            <p:ph idx="1"/>
          </p:nvPr>
        </p:nvSpPr>
        <p:spPr>
          <a:xfrm>
            <a:off x="168428" y="1005840"/>
            <a:ext cx="2572783" cy="5212080"/>
          </a:xfrm>
          <a:ln w="19050">
            <a:solidFill>
              <a:srgbClr val="7030A0"/>
            </a:solidFill>
          </a:ln>
        </p:spPr>
        <p:txBody>
          <a:bodyPr>
            <a:normAutofit/>
          </a:bodyPr>
          <a:lstStyle/>
          <a:p>
            <a:pPr marL="36576" indent="0">
              <a:buNone/>
            </a:pPr>
            <a:r>
              <a:rPr lang="en-US" sz="1600" b="1" dirty="0">
                <a:solidFill>
                  <a:srgbClr val="7030A0"/>
                </a:solidFill>
              </a:rPr>
              <a:t>MiniSEED Flag Counts</a:t>
            </a:r>
          </a:p>
          <a:p>
            <a:pPr marL="36576" indent="0">
              <a:spcBef>
                <a:spcPts val="300"/>
              </a:spcBef>
              <a:buNone/>
            </a:pPr>
            <a:r>
              <a:rPr lang="en-US" sz="1600" dirty="0"/>
              <a:t>amplifier saturation</a:t>
            </a:r>
          </a:p>
          <a:p>
            <a:pPr marL="36576" indent="0">
              <a:spcBef>
                <a:spcPts val="300"/>
              </a:spcBef>
              <a:buNone/>
            </a:pPr>
            <a:r>
              <a:rPr lang="en-US" sz="1600" dirty="0"/>
              <a:t>calibration signal</a:t>
            </a:r>
          </a:p>
          <a:p>
            <a:pPr marL="36576" indent="0">
              <a:spcBef>
                <a:spcPts val="300"/>
              </a:spcBef>
              <a:buNone/>
            </a:pPr>
            <a:r>
              <a:rPr lang="en-US" sz="1600" dirty="0"/>
              <a:t>clock locked</a:t>
            </a:r>
          </a:p>
          <a:p>
            <a:pPr marL="36576" indent="0">
              <a:spcBef>
                <a:spcPts val="300"/>
              </a:spcBef>
              <a:buNone/>
            </a:pPr>
            <a:r>
              <a:rPr lang="en-US" sz="1600" dirty="0"/>
              <a:t>digital filter charging</a:t>
            </a:r>
          </a:p>
          <a:p>
            <a:pPr marL="36576" indent="0">
              <a:spcBef>
                <a:spcPts val="300"/>
              </a:spcBef>
              <a:buNone/>
            </a:pPr>
            <a:r>
              <a:rPr lang="en-US" sz="1600" dirty="0"/>
              <a:t>digitizer clipping</a:t>
            </a:r>
          </a:p>
          <a:p>
            <a:pPr marL="36576" indent="0">
              <a:spcBef>
                <a:spcPts val="300"/>
              </a:spcBef>
              <a:buNone/>
            </a:pPr>
            <a:r>
              <a:rPr lang="en-US" sz="1600" dirty="0"/>
              <a:t>event begin/end</a:t>
            </a:r>
          </a:p>
          <a:p>
            <a:pPr marL="36576" indent="0">
              <a:spcBef>
                <a:spcPts val="300"/>
              </a:spcBef>
              <a:buNone/>
            </a:pPr>
            <a:r>
              <a:rPr lang="en-US" sz="1600" dirty="0"/>
              <a:t>event in progress</a:t>
            </a:r>
          </a:p>
          <a:p>
            <a:pPr marL="36576" indent="0">
              <a:buNone/>
            </a:pPr>
            <a:r>
              <a:rPr lang="en-US" sz="1600" dirty="0"/>
              <a:t>glitches</a:t>
            </a:r>
          </a:p>
          <a:p>
            <a:pPr marL="36576" indent="0">
              <a:buNone/>
            </a:pPr>
            <a:r>
              <a:rPr lang="en-US" sz="1600" dirty="0"/>
              <a:t>missing padded data</a:t>
            </a:r>
          </a:p>
          <a:p>
            <a:pPr marL="36576" indent="0">
              <a:buNone/>
            </a:pPr>
            <a:r>
              <a:rPr lang="en-US" sz="1600" dirty="0"/>
              <a:t>spikes</a:t>
            </a:r>
          </a:p>
          <a:p>
            <a:pPr marL="36576" indent="0">
              <a:buNone/>
            </a:pPr>
            <a:r>
              <a:rPr lang="en-US" sz="1600" dirty="0"/>
              <a:t>suspect time tag</a:t>
            </a:r>
          </a:p>
          <a:p>
            <a:pPr marL="36576" indent="0">
              <a:buNone/>
            </a:pPr>
            <a:r>
              <a:rPr lang="en-US" sz="1600" dirty="0"/>
              <a:t>telemetry sync error</a:t>
            </a:r>
          </a:p>
          <a:p>
            <a:pPr marL="36576" indent="0">
              <a:buNone/>
            </a:pPr>
            <a:r>
              <a:rPr lang="en-US" sz="1600" dirty="0"/>
              <a:t>timing correction</a:t>
            </a:r>
          </a:p>
          <a:p>
            <a:pPr marL="36576" indent="0">
              <a:buNone/>
            </a:pPr>
            <a:endParaRPr lang="en-US" sz="800" dirty="0"/>
          </a:p>
          <a:p>
            <a:pPr marL="36576" indent="0">
              <a:buNone/>
            </a:pPr>
            <a:r>
              <a:rPr lang="en-US" sz="1600" b="1" dirty="0">
                <a:solidFill>
                  <a:srgbClr val="7030A0"/>
                </a:solidFill>
              </a:rPr>
              <a:t>Other</a:t>
            </a:r>
          </a:p>
          <a:p>
            <a:pPr marL="36576" indent="0">
              <a:buNone/>
            </a:pPr>
            <a:r>
              <a:rPr lang="en-US" sz="1600" dirty="0"/>
              <a:t>timing quality </a:t>
            </a:r>
            <a:r>
              <a:rPr lang="en-US" sz="1200" dirty="0"/>
              <a:t>(blockette 1001)</a:t>
            </a:r>
          </a:p>
          <a:p>
            <a:pPr marL="36576" indent="0">
              <a:buNone/>
            </a:pPr>
            <a:r>
              <a:rPr lang="en-US" sz="1600" dirty="0"/>
              <a:t>metric error</a:t>
            </a:r>
          </a:p>
        </p:txBody>
      </p:sp>
      <p:sp>
        <p:nvSpPr>
          <p:cNvPr id="6" name="TextBox 5">
            <a:extLst>
              <a:ext uri="{FF2B5EF4-FFF2-40B4-BE49-F238E27FC236}">
                <a16:creationId xmlns:a16="http://schemas.microsoft.com/office/drawing/2014/main" id="{A58B5BBF-533C-4048-A77B-AACC08697D48}"/>
              </a:ext>
            </a:extLst>
          </p:cNvPr>
          <p:cNvSpPr txBox="1"/>
          <p:nvPr/>
        </p:nvSpPr>
        <p:spPr>
          <a:xfrm>
            <a:off x="2909639" y="1005840"/>
            <a:ext cx="2489200" cy="5212080"/>
          </a:xfrm>
          <a:prstGeom prst="rect">
            <a:avLst/>
          </a:prstGeom>
          <a:noFill/>
          <a:ln w="19050">
            <a:solidFill>
              <a:srgbClr val="7030A0"/>
            </a:solidFill>
          </a:ln>
        </p:spPr>
        <p:txBody>
          <a:bodyPr wrap="square" rtlCol="0">
            <a:spAutoFit/>
          </a:bodyPr>
          <a:lstStyle/>
          <a:p>
            <a:r>
              <a:rPr lang="en-US" sz="1600" b="1" dirty="0">
                <a:solidFill>
                  <a:srgbClr val="7030A0"/>
                </a:solidFill>
              </a:rPr>
              <a:t>Data Latency</a:t>
            </a:r>
          </a:p>
          <a:p>
            <a:pPr>
              <a:spcBef>
                <a:spcPts val="100"/>
              </a:spcBef>
            </a:pPr>
            <a:r>
              <a:rPr lang="en-US" sz="1600" dirty="0"/>
              <a:t>real time data latency</a:t>
            </a:r>
          </a:p>
          <a:p>
            <a:pPr>
              <a:spcBef>
                <a:spcPts val="100"/>
              </a:spcBef>
            </a:pPr>
            <a:r>
              <a:rPr lang="en-US" sz="1600" dirty="0"/>
              <a:t>real time feed latency</a:t>
            </a:r>
          </a:p>
          <a:p>
            <a:pPr>
              <a:spcBef>
                <a:spcPts val="100"/>
              </a:spcBef>
            </a:pPr>
            <a:r>
              <a:rPr lang="en-US" sz="1600" dirty="0"/>
              <a:t>real time total latency</a:t>
            </a:r>
          </a:p>
          <a:p>
            <a:endParaRPr lang="en-US" sz="1600" dirty="0"/>
          </a:p>
          <a:p>
            <a:r>
              <a:rPr lang="en-US" sz="1600" b="1" dirty="0">
                <a:solidFill>
                  <a:srgbClr val="7030A0"/>
                </a:solidFill>
              </a:rPr>
              <a:t>Data Availability</a:t>
            </a:r>
          </a:p>
          <a:p>
            <a:pPr>
              <a:spcBef>
                <a:spcPts val="100"/>
              </a:spcBef>
            </a:pPr>
            <a:r>
              <a:rPr lang="en-US" sz="1600" dirty="0"/>
              <a:t>percent available</a:t>
            </a:r>
            <a:endParaRPr lang="en-US" sz="1600" dirty="0">
              <a:solidFill>
                <a:srgbClr val="FFC000"/>
              </a:solidFill>
            </a:endParaRPr>
          </a:p>
          <a:p>
            <a:pPr>
              <a:spcBef>
                <a:spcPts val="100"/>
              </a:spcBef>
            </a:pPr>
            <a:r>
              <a:rPr lang="en-US" sz="1600" dirty="0"/>
              <a:t>channel up time</a:t>
            </a:r>
          </a:p>
          <a:p>
            <a:pPr>
              <a:spcBef>
                <a:spcPts val="100"/>
              </a:spcBef>
            </a:pPr>
            <a:r>
              <a:rPr lang="en-US" sz="1600" dirty="0"/>
              <a:t>maximum gap length</a:t>
            </a:r>
          </a:p>
          <a:p>
            <a:pPr>
              <a:spcBef>
                <a:spcPts val="100"/>
              </a:spcBef>
            </a:pPr>
            <a:r>
              <a:rPr lang="en-US" sz="1600" dirty="0"/>
              <a:t>maximum overlap length</a:t>
            </a:r>
          </a:p>
          <a:p>
            <a:pPr>
              <a:spcBef>
                <a:spcPts val="100"/>
              </a:spcBef>
            </a:pPr>
            <a:r>
              <a:rPr lang="en-US" sz="1600" dirty="0"/>
              <a:t>number of gaps</a:t>
            </a:r>
          </a:p>
          <a:p>
            <a:pPr>
              <a:spcBef>
                <a:spcPts val="100"/>
              </a:spcBef>
            </a:pPr>
            <a:r>
              <a:rPr lang="en-US" sz="1600" dirty="0"/>
              <a:t>number of overlaps</a:t>
            </a:r>
          </a:p>
          <a:p>
            <a:endParaRPr lang="en-US" sz="1600" dirty="0"/>
          </a:p>
          <a:p>
            <a:r>
              <a:rPr lang="en-US" sz="1600" b="1" dirty="0">
                <a:solidFill>
                  <a:srgbClr val="7030A0"/>
                </a:solidFill>
              </a:rPr>
              <a:t>Simple Data Statistics</a:t>
            </a:r>
          </a:p>
          <a:p>
            <a:pPr>
              <a:spcBef>
                <a:spcPts val="100"/>
              </a:spcBef>
            </a:pPr>
            <a:r>
              <a:rPr lang="en-US" sz="1600" dirty="0"/>
              <a:t>maximum sample value</a:t>
            </a:r>
          </a:p>
          <a:p>
            <a:pPr>
              <a:spcBef>
                <a:spcPts val="100"/>
              </a:spcBef>
            </a:pPr>
            <a:r>
              <a:rPr lang="en-US" sz="1600" dirty="0"/>
              <a:t>minimum sample value</a:t>
            </a:r>
          </a:p>
          <a:p>
            <a:pPr>
              <a:spcBef>
                <a:spcPts val="100"/>
              </a:spcBef>
            </a:pPr>
            <a:r>
              <a:rPr lang="en-US" sz="1600" dirty="0"/>
              <a:t>median sample value</a:t>
            </a:r>
          </a:p>
          <a:p>
            <a:pPr>
              <a:spcBef>
                <a:spcPts val="100"/>
              </a:spcBef>
            </a:pPr>
            <a:r>
              <a:rPr lang="en-US" sz="1600" dirty="0"/>
              <a:t>mean sample value</a:t>
            </a:r>
          </a:p>
          <a:p>
            <a:pPr>
              <a:spcBef>
                <a:spcPts val="100"/>
              </a:spcBef>
            </a:pPr>
            <a:r>
              <a:rPr lang="en-US" sz="1600" dirty="0"/>
              <a:t>sample rms variance</a:t>
            </a:r>
          </a:p>
          <a:p>
            <a:pPr>
              <a:spcBef>
                <a:spcPts val="100"/>
              </a:spcBef>
            </a:pPr>
            <a:r>
              <a:rPr lang="en-US" sz="1600" dirty="0"/>
              <a:t>unique sample count</a:t>
            </a:r>
          </a:p>
        </p:txBody>
      </p:sp>
      <p:sp>
        <p:nvSpPr>
          <p:cNvPr id="7" name="TextBox 6">
            <a:extLst>
              <a:ext uri="{FF2B5EF4-FFF2-40B4-BE49-F238E27FC236}">
                <a16:creationId xmlns:a16="http://schemas.microsoft.com/office/drawing/2014/main" id="{A2E6671D-962B-DD46-B3A9-79B82313DB70}"/>
              </a:ext>
            </a:extLst>
          </p:cNvPr>
          <p:cNvSpPr txBox="1"/>
          <p:nvPr/>
        </p:nvSpPr>
        <p:spPr>
          <a:xfrm>
            <a:off x="5567267" y="1005839"/>
            <a:ext cx="3408305" cy="5212080"/>
          </a:xfrm>
          <a:prstGeom prst="rect">
            <a:avLst/>
          </a:prstGeom>
          <a:noFill/>
          <a:ln w="19050">
            <a:solidFill>
              <a:srgbClr val="7030A0"/>
            </a:solidFill>
          </a:ln>
        </p:spPr>
        <p:txBody>
          <a:bodyPr wrap="none" rtlCol="0">
            <a:spAutoFit/>
          </a:bodyPr>
          <a:lstStyle/>
          <a:p>
            <a:pPr>
              <a:spcBef>
                <a:spcPts val="200"/>
              </a:spcBef>
            </a:pPr>
            <a:r>
              <a:rPr lang="en-US" sz="1600" b="1" dirty="0">
                <a:solidFill>
                  <a:srgbClr val="7030A0"/>
                </a:solidFill>
              </a:rPr>
              <a:t>Noise Analysis</a:t>
            </a:r>
          </a:p>
          <a:p>
            <a:pPr>
              <a:spcBef>
                <a:spcPts val="200"/>
              </a:spcBef>
            </a:pPr>
            <a:r>
              <a:rPr lang="en-US" sz="1600" dirty="0"/>
              <a:t>Power Spectral Density (PSD)</a:t>
            </a:r>
            <a:r>
              <a:rPr lang="en-US" sz="1600" dirty="0">
                <a:solidFill>
                  <a:srgbClr val="7030A0"/>
                </a:solidFill>
              </a:rPr>
              <a:t>*</a:t>
            </a:r>
          </a:p>
          <a:p>
            <a:pPr>
              <a:spcBef>
                <a:spcPts val="200"/>
              </a:spcBef>
            </a:pPr>
            <a:r>
              <a:rPr lang="en-US" sz="1600" dirty="0"/>
              <a:t>Probability Density Function (PDF)</a:t>
            </a:r>
            <a:r>
              <a:rPr lang="en-US" sz="1600" dirty="0">
                <a:solidFill>
                  <a:srgbClr val="7030A0"/>
                </a:solidFill>
              </a:rPr>
              <a:t>*</a:t>
            </a:r>
          </a:p>
          <a:p>
            <a:pPr>
              <a:spcBef>
                <a:spcPts val="200"/>
              </a:spcBef>
            </a:pPr>
            <a:r>
              <a:rPr lang="en-US" sz="1600" dirty="0"/>
              <a:t>PSD/PDF statistics</a:t>
            </a:r>
            <a:r>
              <a:rPr lang="en-US" sz="1600" dirty="0">
                <a:solidFill>
                  <a:srgbClr val="7030A0"/>
                </a:solidFill>
              </a:rPr>
              <a:t>*</a:t>
            </a:r>
          </a:p>
          <a:p>
            <a:pPr>
              <a:spcBef>
                <a:spcPts val="200"/>
              </a:spcBef>
            </a:pPr>
            <a:r>
              <a:rPr lang="en-US" sz="1600" dirty="0"/>
              <a:t>percent above high noise model</a:t>
            </a:r>
          </a:p>
          <a:p>
            <a:pPr>
              <a:spcBef>
                <a:spcPts val="200"/>
              </a:spcBef>
            </a:pPr>
            <a:r>
              <a:rPr lang="en-US" sz="1600" dirty="0"/>
              <a:t>percent below low noise model</a:t>
            </a:r>
          </a:p>
          <a:p>
            <a:pPr>
              <a:spcBef>
                <a:spcPts val="200"/>
              </a:spcBef>
            </a:pPr>
            <a:r>
              <a:rPr lang="en-US" sz="1600" dirty="0"/>
              <a:t>dead channel indicators</a:t>
            </a:r>
          </a:p>
          <a:p>
            <a:pPr>
              <a:spcBef>
                <a:spcPts val="200"/>
              </a:spcBef>
            </a:pPr>
            <a:endParaRPr lang="en-US" sz="1000" dirty="0"/>
          </a:p>
          <a:p>
            <a:r>
              <a:rPr lang="en-US" sz="1600" b="1" dirty="0">
                <a:solidFill>
                  <a:srgbClr val="7030A0"/>
                </a:solidFill>
              </a:rPr>
              <a:t>Signal Anomalies</a:t>
            </a:r>
          </a:p>
          <a:p>
            <a:pPr>
              <a:spcBef>
                <a:spcPts val="200"/>
              </a:spcBef>
            </a:pPr>
            <a:r>
              <a:rPr lang="en-US" sz="1600" dirty="0"/>
              <a:t>cross talk</a:t>
            </a:r>
          </a:p>
          <a:p>
            <a:pPr>
              <a:spcBef>
                <a:spcPts val="200"/>
              </a:spcBef>
            </a:pPr>
            <a:r>
              <a:rPr lang="en-US" sz="1600" dirty="0"/>
              <a:t>DC offset change</a:t>
            </a:r>
          </a:p>
          <a:p>
            <a:pPr>
              <a:spcBef>
                <a:spcPts val="200"/>
              </a:spcBef>
            </a:pPr>
            <a:r>
              <a:rPr lang="en-US" sz="1600" dirty="0"/>
              <a:t>signal-to-noise ratio</a:t>
            </a:r>
          </a:p>
          <a:p>
            <a:pPr>
              <a:spcBef>
                <a:spcPts val="200"/>
              </a:spcBef>
            </a:pPr>
            <a:r>
              <a:rPr lang="en-US" sz="1600" dirty="0"/>
              <a:t>maximum STA/LTA</a:t>
            </a:r>
          </a:p>
          <a:p>
            <a:pPr>
              <a:spcBef>
                <a:spcPts val="200"/>
              </a:spcBef>
            </a:pPr>
            <a:r>
              <a:rPr lang="en-US" sz="1600" dirty="0"/>
              <a:t>number of spikes</a:t>
            </a:r>
          </a:p>
          <a:p>
            <a:pPr>
              <a:spcBef>
                <a:spcPts val="200"/>
              </a:spcBef>
            </a:pPr>
            <a:r>
              <a:rPr lang="en-US" sz="1600" dirty="0"/>
              <a:t>pressure effects</a:t>
            </a:r>
          </a:p>
          <a:p>
            <a:pPr>
              <a:spcBef>
                <a:spcPts val="200"/>
              </a:spcBef>
            </a:pPr>
            <a:endParaRPr lang="en-US" sz="1000" dirty="0"/>
          </a:p>
          <a:p>
            <a:r>
              <a:rPr lang="en-US" sz="1600" b="1" dirty="0">
                <a:solidFill>
                  <a:srgbClr val="7030A0"/>
                </a:solidFill>
              </a:rPr>
              <a:t>Metadata Checks</a:t>
            </a:r>
          </a:p>
          <a:p>
            <a:pPr>
              <a:spcBef>
                <a:spcPts val="200"/>
              </a:spcBef>
            </a:pPr>
            <a:r>
              <a:rPr lang="en-US" sz="1600" dirty="0"/>
              <a:t>orientation check</a:t>
            </a:r>
          </a:p>
          <a:p>
            <a:pPr>
              <a:spcBef>
                <a:spcPts val="200"/>
              </a:spcBef>
            </a:pPr>
            <a:r>
              <a:rPr lang="en-US" sz="1600" dirty="0"/>
              <a:t>polarity check</a:t>
            </a:r>
          </a:p>
          <a:p>
            <a:pPr>
              <a:spcBef>
                <a:spcPts val="200"/>
              </a:spcBef>
            </a:pPr>
            <a:r>
              <a:rPr lang="en-US" sz="1600" dirty="0"/>
              <a:t>transfer function</a:t>
            </a:r>
          </a:p>
        </p:txBody>
      </p:sp>
      <p:sp>
        <p:nvSpPr>
          <p:cNvPr id="9" name="TextBox 8">
            <a:extLst>
              <a:ext uri="{FF2B5EF4-FFF2-40B4-BE49-F238E27FC236}">
                <a16:creationId xmlns:a16="http://schemas.microsoft.com/office/drawing/2014/main" id="{AE1F1AC5-F9A1-B64F-A8B7-0F7DD25E655D}"/>
              </a:ext>
            </a:extLst>
          </p:cNvPr>
          <p:cNvSpPr txBox="1"/>
          <p:nvPr/>
        </p:nvSpPr>
        <p:spPr>
          <a:xfrm>
            <a:off x="817296" y="6309360"/>
            <a:ext cx="7509408" cy="461665"/>
          </a:xfrm>
          <a:prstGeom prst="rect">
            <a:avLst/>
          </a:prstGeom>
          <a:noFill/>
        </p:spPr>
        <p:txBody>
          <a:bodyPr wrap="square" rtlCol="0">
            <a:spAutoFit/>
          </a:bodyPr>
          <a:lstStyle/>
          <a:p>
            <a:pPr algn="ctr"/>
            <a:r>
              <a:rPr lang="en-US" sz="2400" dirty="0">
                <a:solidFill>
                  <a:srgbClr val="0432FF"/>
                </a:solidFill>
                <a:hlinkClick r:id="rId2"/>
              </a:rPr>
              <a:t>http://service.iris.edu/mustang/measurements/1/</a:t>
            </a:r>
            <a:endParaRPr lang="en-US" sz="2400" dirty="0">
              <a:solidFill>
                <a:srgbClr val="0432FF"/>
              </a:solidFill>
            </a:endParaRPr>
          </a:p>
        </p:txBody>
      </p:sp>
      <p:sp>
        <p:nvSpPr>
          <p:cNvPr id="10" name="TextBox 9">
            <a:extLst>
              <a:ext uri="{FF2B5EF4-FFF2-40B4-BE49-F238E27FC236}">
                <a16:creationId xmlns:a16="http://schemas.microsoft.com/office/drawing/2014/main" id="{48DE9670-0897-CE44-BFBD-1A9983117BB6}"/>
              </a:ext>
            </a:extLst>
          </p:cNvPr>
          <p:cNvSpPr txBox="1"/>
          <p:nvPr/>
        </p:nvSpPr>
        <p:spPr>
          <a:xfrm>
            <a:off x="2377403" y="182880"/>
            <a:ext cx="6766597" cy="584775"/>
          </a:xfrm>
          <a:prstGeom prst="rect">
            <a:avLst/>
          </a:prstGeom>
          <a:noFill/>
        </p:spPr>
        <p:txBody>
          <a:bodyPr wrap="none" rtlCol="0">
            <a:spAutoFit/>
          </a:bodyPr>
          <a:lstStyle/>
          <a:p>
            <a:pPr algn="r"/>
            <a:r>
              <a:rPr lang="en-US" sz="3200" dirty="0">
                <a:solidFill>
                  <a:schemeClr val="bg1"/>
                </a:solidFill>
              </a:rPr>
              <a:t>What kinds of metrics are available?</a:t>
            </a:r>
          </a:p>
        </p:txBody>
      </p:sp>
      <p:sp>
        <p:nvSpPr>
          <p:cNvPr id="8" name="Rectangle 7">
            <a:extLst>
              <a:ext uri="{FF2B5EF4-FFF2-40B4-BE49-F238E27FC236}">
                <a16:creationId xmlns:a16="http://schemas.microsoft.com/office/drawing/2014/main" id="{53F7C938-04B3-9343-9E0A-6343875872FD}"/>
              </a:ext>
            </a:extLst>
          </p:cNvPr>
          <p:cNvSpPr/>
          <p:nvPr/>
        </p:nvSpPr>
        <p:spPr bwMode="auto">
          <a:xfrm>
            <a:off x="173736" y="1005840"/>
            <a:ext cx="2578608" cy="4153990"/>
          </a:xfrm>
          <a:prstGeom prst="rect">
            <a:avLst/>
          </a:prstGeom>
          <a:noFill/>
          <a:ln w="50800" cap="flat" cmpd="sng" algn="ctr">
            <a:solidFill>
              <a:srgbClr val="FF0000"/>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Tree>
    <p:extLst>
      <p:ext uri="{BB962C8B-B14F-4D97-AF65-F5344CB8AC3E}">
        <p14:creationId xmlns:p14="http://schemas.microsoft.com/office/powerpoint/2010/main" val="536082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E987C1-D891-B148-8E1A-6ED982DBEDCD}"/>
              </a:ext>
            </a:extLst>
          </p:cNvPr>
          <p:cNvSpPr txBox="1"/>
          <p:nvPr/>
        </p:nvSpPr>
        <p:spPr>
          <a:xfrm>
            <a:off x="2991354" y="182880"/>
            <a:ext cx="6152646" cy="584775"/>
          </a:xfrm>
          <a:prstGeom prst="rect">
            <a:avLst/>
          </a:prstGeom>
          <a:noFill/>
        </p:spPr>
        <p:txBody>
          <a:bodyPr wrap="none" rtlCol="0">
            <a:spAutoFit/>
          </a:bodyPr>
          <a:lstStyle/>
          <a:p>
            <a:pPr algn="r"/>
            <a:r>
              <a:rPr lang="en-US" sz="3200" dirty="0">
                <a:solidFill>
                  <a:schemeClr val="bg1"/>
                </a:solidFill>
              </a:rPr>
              <a:t>MiniSEED record header metrics</a:t>
            </a:r>
          </a:p>
        </p:txBody>
      </p:sp>
      <p:sp>
        <p:nvSpPr>
          <p:cNvPr id="2" name="TextBox 1">
            <a:extLst>
              <a:ext uri="{FF2B5EF4-FFF2-40B4-BE49-F238E27FC236}">
                <a16:creationId xmlns:a16="http://schemas.microsoft.com/office/drawing/2014/main" id="{6EC5B271-DE7B-2E41-82A4-5E2020451B4C}"/>
              </a:ext>
            </a:extLst>
          </p:cNvPr>
          <p:cNvSpPr txBox="1"/>
          <p:nvPr/>
        </p:nvSpPr>
        <p:spPr>
          <a:xfrm>
            <a:off x="212893" y="1041023"/>
            <a:ext cx="8069838" cy="4616648"/>
          </a:xfrm>
          <a:prstGeom prst="rect">
            <a:avLst/>
          </a:prstGeom>
          <a:noFill/>
        </p:spPr>
        <p:txBody>
          <a:bodyPr wrap="none" rtlCol="0">
            <a:spAutoFit/>
          </a:bodyPr>
          <a:lstStyle/>
          <a:p>
            <a:r>
              <a:rPr lang="en-US" sz="2400" dirty="0"/>
              <a:t>These metrics count the number of times per day that the </a:t>
            </a:r>
          </a:p>
          <a:p>
            <a:r>
              <a:rPr lang="en-US" sz="2400" dirty="0"/>
              <a:t>relevant flag is set in the miniSEED record header. </a:t>
            </a:r>
          </a:p>
          <a:p>
            <a:endParaRPr lang="en-US" dirty="0"/>
          </a:p>
          <a:p>
            <a:pPr marL="14288"/>
            <a:r>
              <a:rPr lang="en-US" sz="2400" dirty="0"/>
              <a:t>Example from miniSEED record:</a:t>
            </a:r>
          </a:p>
          <a:p>
            <a:endParaRPr lang="en-US" dirty="0"/>
          </a:p>
          <a:p>
            <a:endParaRPr lang="en-US" dirty="0"/>
          </a:p>
          <a:p>
            <a:endParaRPr lang="en-US" dirty="0"/>
          </a:p>
          <a:p>
            <a:endParaRPr lang="en-US" dirty="0"/>
          </a:p>
          <a:p>
            <a:endParaRPr lang="en-US" dirty="0"/>
          </a:p>
          <a:p>
            <a:endParaRPr lang="en-US" dirty="0"/>
          </a:p>
          <a:p>
            <a:endParaRPr lang="en-US" dirty="0"/>
          </a:p>
          <a:p>
            <a:r>
              <a:rPr lang="en-US" sz="2400" dirty="0"/>
              <a:t>Example MUSTANG metric:</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4AAE46E7-5BA6-A546-ABA3-AE2981094FDE}"/>
              </a:ext>
            </a:extLst>
          </p:cNvPr>
          <p:cNvPicPr>
            <a:picLocks noChangeAspect="1"/>
          </p:cNvPicPr>
          <p:nvPr/>
        </p:nvPicPr>
        <p:blipFill>
          <a:blip r:embed="rId3"/>
          <a:stretch>
            <a:fillRect/>
          </a:stretch>
        </p:blipFill>
        <p:spPr>
          <a:xfrm>
            <a:off x="247451" y="2496581"/>
            <a:ext cx="4475081" cy="1828800"/>
          </a:xfrm>
          <a:prstGeom prst="rect">
            <a:avLst/>
          </a:prstGeom>
        </p:spPr>
      </p:pic>
      <p:pic>
        <p:nvPicPr>
          <p:cNvPr id="6" name="Picture 5">
            <a:extLst>
              <a:ext uri="{FF2B5EF4-FFF2-40B4-BE49-F238E27FC236}">
                <a16:creationId xmlns:a16="http://schemas.microsoft.com/office/drawing/2014/main" id="{DEB18D91-8390-EC4E-998D-7D304D3D39D2}"/>
              </a:ext>
            </a:extLst>
          </p:cNvPr>
          <p:cNvPicPr>
            <a:picLocks/>
          </p:cNvPicPr>
          <p:nvPr/>
        </p:nvPicPr>
        <p:blipFill>
          <a:blip r:embed="rId4"/>
          <a:stretch>
            <a:fillRect/>
          </a:stretch>
        </p:blipFill>
        <p:spPr>
          <a:xfrm>
            <a:off x="212892" y="4804947"/>
            <a:ext cx="8793948" cy="810892"/>
          </a:xfrm>
          <a:prstGeom prst="rect">
            <a:avLst/>
          </a:prstGeom>
        </p:spPr>
      </p:pic>
      <p:sp>
        <p:nvSpPr>
          <p:cNvPr id="7" name="TextBox 6">
            <a:extLst>
              <a:ext uri="{FF2B5EF4-FFF2-40B4-BE49-F238E27FC236}">
                <a16:creationId xmlns:a16="http://schemas.microsoft.com/office/drawing/2014/main" id="{C47CA872-2E1E-8545-975F-702D0563F7DA}"/>
              </a:ext>
            </a:extLst>
          </p:cNvPr>
          <p:cNvSpPr txBox="1"/>
          <p:nvPr/>
        </p:nvSpPr>
        <p:spPr>
          <a:xfrm>
            <a:off x="729288" y="5760034"/>
            <a:ext cx="7898316" cy="646331"/>
          </a:xfrm>
          <a:prstGeom prst="rect">
            <a:avLst/>
          </a:prstGeom>
          <a:noFill/>
          <a:ln>
            <a:solidFill>
              <a:srgbClr val="7030A0"/>
            </a:solidFill>
          </a:ln>
        </p:spPr>
        <p:txBody>
          <a:bodyPr wrap="none" rtlCol="0">
            <a:spAutoFit/>
          </a:bodyPr>
          <a:lstStyle/>
          <a:p>
            <a:r>
              <a:rPr lang="en-US" b="1" dirty="0">
                <a:solidFill>
                  <a:srgbClr val="FF0000"/>
                </a:solidFill>
              </a:rPr>
              <a:t>!!</a:t>
            </a:r>
            <a:r>
              <a:rPr lang="en-US" dirty="0"/>
              <a:t> Not all dataloggers add these flags to miniSEED data </a:t>
            </a:r>
            <a:r>
              <a:rPr lang="en-US" b="1" dirty="0">
                <a:solidFill>
                  <a:srgbClr val="FF0000"/>
                </a:solidFill>
              </a:rPr>
              <a:t>!!</a:t>
            </a:r>
            <a:endParaRPr lang="en-US" b="1" dirty="0"/>
          </a:p>
          <a:p>
            <a:r>
              <a:rPr lang="en-US" dirty="0"/>
              <a:t>If your data does not have flags set, then these metrics will return value=0</a:t>
            </a:r>
          </a:p>
        </p:txBody>
      </p:sp>
      <p:grpSp>
        <p:nvGrpSpPr>
          <p:cNvPr id="11" name="Group 10">
            <a:extLst>
              <a:ext uri="{FF2B5EF4-FFF2-40B4-BE49-F238E27FC236}">
                <a16:creationId xmlns:a16="http://schemas.microsoft.com/office/drawing/2014/main" id="{96739A81-4F16-8042-BB7C-C62A87DB013A}"/>
              </a:ext>
            </a:extLst>
          </p:cNvPr>
          <p:cNvGrpSpPr/>
          <p:nvPr/>
        </p:nvGrpSpPr>
        <p:grpSpPr>
          <a:xfrm>
            <a:off x="4023360" y="3685032"/>
            <a:ext cx="4475081" cy="461665"/>
            <a:chOff x="4068147" y="3931920"/>
            <a:chExt cx="4475081" cy="461665"/>
          </a:xfrm>
        </p:grpSpPr>
        <p:cxnSp>
          <p:nvCxnSpPr>
            <p:cNvPr id="8" name="Straight Arrow Connector 7">
              <a:extLst>
                <a:ext uri="{FF2B5EF4-FFF2-40B4-BE49-F238E27FC236}">
                  <a16:creationId xmlns:a16="http://schemas.microsoft.com/office/drawing/2014/main" id="{9C61BB1D-58F7-4347-80D1-AF6F257B328C}"/>
                </a:ext>
              </a:extLst>
            </p:cNvPr>
            <p:cNvCxnSpPr>
              <a:cxnSpLocks/>
            </p:cNvCxnSpPr>
            <p:nvPr/>
          </p:nvCxnSpPr>
          <p:spPr bwMode="auto">
            <a:xfrm flipH="1">
              <a:off x="4068147" y="4162752"/>
              <a:ext cx="772077" cy="0"/>
            </a:xfrm>
            <a:prstGeom prst="straightConnector1">
              <a:avLst/>
            </a:prstGeom>
            <a:solidFill>
              <a:schemeClr val="accent1">
                <a:alpha val="25000"/>
              </a:schemeClr>
            </a:solidFill>
            <a:ln w="19050" cap="flat" cmpd="sng" algn="ctr">
              <a:solidFill>
                <a:srgbClr val="7030A0"/>
              </a:solidFill>
              <a:prstDash val="solid"/>
              <a:round/>
              <a:headEnd type="none" w="med" len="med"/>
              <a:tailEnd type="triangle" w="lg" len="med"/>
            </a:ln>
            <a:effectLst/>
          </p:spPr>
        </p:cxnSp>
        <p:sp>
          <p:nvSpPr>
            <p:cNvPr id="9" name="TextBox 8">
              <a:extLst>
                <a:ext uri="{FF2B5EF4-FFF2-40B4-BE49-F238E27FC236}">
                  <a16:creationId xmlns:a16="http://schemas.microsoft.com/office/drawing/2014/main" id="{2A7D9A9C-56D8-4341-BAA7-92A8B4575B12}"/>
                </a:ext>
              </a:extLst>
            </p:cNvPr>
            <p:cNvSpPr txBox="1"/>
            <p:nvPr/>
          </p:nvSpPr>
          <p:spPr>
            <a:xfrm>
              <a:off x="4888092" y="3931920"/>
              <a:ext cx="3655136" cy="461665"/>
            </a:xfrm>
            <a:prstGeom prst="rect">
              <a:avLst/>
            </a:prstGeom>
            <a:noFill/>
          </p:spPr>
          <p:txBody>
            <a:bodyPr wrap="square" rtlCol="0">
              <a:spAutoFit/>
            </a:bodyPr>
            <a:lstStyle/>
            <a:p>
              <a:r>
                <a:rPr lang="en-US" sz="2400">
                  <a:solidFill>
                    <a:srgbClr val="7030A0"/>
                  </a:solidFill>
                </a:rPr>
                <a:t>Clock locked flag is set</a:t>
              </a:r>
            </a:p>
          </p:txBody>
        </p:sp>
      </p:grpSp>
    </p:spTree>
    <p:extLst>
      <p:ext uri="{BB962C8B-B14F-4D97-AF65-F5344CB8AC3E}">
        <p14:creationId xmlns:p14="http://schemas.microsoft.com/office/powerpoint/2010/main" val="1437915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6B8A97D-D5E2-A545-98DC-4695536516D1}"/>
              </a:ext>
            </a:extLst>
          </p:cNvPr>
          <p:cNvSpPr>
            <a:spLocks noGrp="1"/>
          </p:cNvSpPr>
          <p:nvPr>
            <p:ph idx="1"/>
          </p:nvPr>
        </p:nvSpPr>
        <p:spPr>
          <a:xfrm>
            <a:off x="168428" y="1005840"/>
            <a:ext cx="2572783" cy="5212080"/>
          </a:xfrm>
          <a:ln w="19050">
            <a:solidFill>
              <a:srgbClr val="7030A0"/>
            </a:solidFill>
          </a:ln>
        </p:spPr>
        <p:txBody>
          <a:bodyPr>
            <a:normAutofit/>
          </a:bodyPr>
          <a:lstStyle/>
          <a:p>
            <a:pPr marL="36576" indent="0">
              <a:buNone/>
            </a:pPr>
            <a:r>
              <a:rPr lang="en-US" sz="1600" b="1" dirty="0">
                <a:solidFill>
                  <a:srgbClr val="7030A0"/>
                </a:solidFill>
              </a:rPr>
              <a:t>MiniSEED Flag Counts</a:t>
            </a:r>
          </a:p>
          <a:p>
            <a:pPr marL="36576" indent="0">
              <a:spcBef>
                <a:spcPts val="300"/>
              </a:spcBef>
              <a:buNone/>
            </a:pPr>
            <a:r>
              <a:rPr lang="en-US" sz="1600" dirty="0"/>
              <a:t>amplifier saturation</a:t>
            </a:r>
          </a:p>
          <a:p>
            <a:pPr marL="36576" indent="0">
              <a:spcBef>
                <a:spcPts val="300"/>
              </a:spcBef>
              <a:buNone/>
            </a:pPr>
            <a:r>
              <a:rPr lang="en-US" sz="1600" dirty="0"/>
              <a:t>calibration signal</a:t>
            </a:r>
          </a:p>
          <a:p>
            <a:pPr marL="36576" indent="0">
              <a:spcBef>
                <a:spcPts val="300"/>
              </a:spcBef>
              <a:buNone/>
            </a:pPr>
            <a:r>
              <a:rPr lang="en-US" sz="1600" dirty="0"/>
              <a:t>clock locked</a:t>
            </a:r>
          </a:p>
          <a:p>
            <a:pPr marL="36576" indent="0">
              <a:spcBef>
                <a:spcPts val="300"/>
              </a:spcBef>
              <a:buNone/>
            </a:pPr>
            <a:r>
              <a:rPr lang="en-US" sz="1600" dirty="0"/>
              <a:t>digital filter charging</a:t>
            </a:r>
          </a:p>
          <a:p>
            <a:pPr marL="36576" indent="0">
              <a:spcBef>
                <a:spcPts val="300"/>
              </a:spcBef>
              <a:buNone/>
            </a:pPr>
            <a:r>
              <a:rPr lang="en-US" sz="1600" dirty="0"/>
              <a:t>digitizer clipping</a:t>
            </a:r>
          </a:p>
          <a:p>
            <a:pPr marL="36576" indent="0">
              <a:spcBef>
                <a:spcPts val="300"/>
              </a:spcBef>
              <a:buNone/>
            </a:pPr>
            <a:r>
              <a:rPr lang="en-US" sz="1600" dirty="0"/>
              <a:t>event begin/end</a:t>
            </a:r>
          </a:p>
          <a:p>
            <a:pPr marL="36576" indent="0">
              <a:spcBef>
                <a:spcPts val="300"/>
              </a:spcBef>
              <a:buNone/>
            </a:pPr>
            <a:r>
              <a:rPr lang="en-US" sz="1600" dirty="0"/>
              <a:t>event in progress</a:t>
            </a:r>
          </a:p>
          <a:p>
            <a:pPr marL="36576" indent="0">
              <a:buNone/>
            </a:pPr>
            <a:r>
              <a:rPr lang="en-US" sz="1600" dirty="0"/>
              <a:t>glitches</a:t>
            </a:r>
          </a:p>
          <a:p>
            <a:pPr marL="36576" indent="0">
              <a:buNone/>
            </a:pPr>
            <a:r>
              <a:rPr lang="en-US" sz="1600" dirty="0"/>
              <a:t>missing padded data</a:t>
            </a:r>
          </a:p>
          <a:p>
            <a:pPr marL="36576" indent="0">
              <a:buNone/>
            </a:pPr>
            <a:r>
              <a:rPr lang="en-US" sz="1600" dirty="0"/>
              <a:t>spikes</a:t>
            </a:r>
          </a:p>
          <a:p>
            <a:pPr marL="36576" indent="0">
              <a:buNone/>
            </a:pPr>
            <a:r>
              <a:rPr lang="en-US" sz="1600" dirty="0"/>
              <a:t>suspect time tag</a:t>
            </a:r>
          </a:p>
          <a:p>
            <a:pPr marL="36576" indent="0">
              <a:buNone/>
            </a:pPr>
            <a:r>
              <a:rPr lang="en-US" sz="1600" dirty="0"/>
              <a:t>telemetry sync error</a:t>
            </a:r>
          </a:p>
          <a:p>
            <a:pPr marL="36576" indent="0">
              <a:buNone/>
            </a:pPr>
            <a:r>
              <a:rPr lang="en-US" sz="1600" dirty="0"/>
              <a:t>timing correction</a:t>
            </a:r>
          </a:p>
          <a:p>
            <a:pPr marL="36576" indent="0">
              <a:buNone/>
            </a:pPr>
            <a:endParaRPr lang="en-US" sz="800" dirty="0"/>
          </a:p>
          <a:p>
            <a:pPr marL="36576" indent="0">
              <a:buNone/>
            </a:pPr>
            <a:r>
              <a:rPr lang="en-US" sz="1600" b="1" dirty="0">
                <a:solidFill>
                  <a:srgbClr val="7030A0"/>
                </a:solidFill>
              </a:rPr>
              <a:t>Other</a:t>
            </a:r>
          </a:p>
          <a:p>
            <a:pPr marL="36576" indent="0">
              <a:buNone/>
            </a:pPr>
            <a:r>
              <a:rPr lang="en-US" sz="1600" dirty="0"/>
              <a:t>timing quality </a:t>
            </a:r>
            <a:r>
              <a:rPr lang="en-US" sz="1200" dirty="0"/>
              <a:t>(blockette 1001)</a:t>
            </a:r>
          </a:p>
          <a:p>
            <a:pPr marL="36576" indent="0">
              <a:buNone/>
            </a:pPr>
            <a:r>
              <a:rPr lang="en-US" sz="1600" dirty="0"/>
              <a:t>metric error</a:t>
            </a:r>
          </a:p>
        </p:txBody>
      </p:sp>
      <p:sp>
        <p:nvSpPr>
          <p:cNvPr id="6" name="TextBox 5">
            <a:extLst>
              <a:ext uri="{FF2B5EF4-FFF2-40B4-BE49-F238E27FC236}">
                <a16:creationId xmlns:a16="http://schemas.microsoft.com/office/drawing/2014/main" id="{A58B5BBF-533C-4048-A77B-AACC08697D48}"/>
              </a:ext>
            </a:extLst>
          </p:cNvPr>
          <p:cNvSpPr txBox="1"/>
          <p:nvPr/>
        </p:nvSpPr>
        <p:spPr>
          <a:xfrm>
            <a:off x="2909639" y="1005840"/>
            <a:ext cx="2489200" cy="5212080"/>
          </a:xfrm>
          <a:prstGeom prst="rect">
            <a:avLst/>
          </a:prstGeom>
          <a:noFill/>
          <a:ln w="19050">
            <a:solidFill>
              <a:srgbClr val="7030A0"/>
            </a:solidFill>
          </a:ln>
        </p:spPr>
        <p:txBody>
          <a:bodyPr wrap="square" rtlCol="0">
            <a:spAutoFit/>
          </a:bodyPr>
          <a:lstStyle/>
          <a:p>
            <a:r>
              <a:rPr lang="en-US" sz="1600" b="1" dirty="0">
                <a:solidFill>
                  <a:srgbClr val="7030A0"/>
                </a:solidFill>
              </a:rPr>
              <a:t>Data Latency</a:t>
            </a:r>
          </a:p>
          <a:p>
            <a:pPr>
              <a:spcBef>
                <a:spcPts val="100"/>
              </a:spcBef>
            </a:pPr>
            <a:r>
              <a:rPr lang="en-US" sz="1600" dirty="0"/>
              <a:t>real time data latency</a:t>
            </a:r>
          </a:p>
          <a:p>
            <a:pPr>
              <a:spcBef>
                <a:spcPts val="100"/>
              </a:spcBef>
            </a:pPr>
            <a:r>
              <a:rPr lang="en-US" sz="1600" dirty="0"/>
              <a:t>real time feed latency</a:t>
            </a:r>
          </a:p>
          <a:p>
            <a:pPr>
              <a:spcBef>
                <a:spcPts val="100"/>
              </a:spcBef>
            </a:pPr>
            <a:r>
              <a:rPr lang="en-US" sz="1600" dirty="0"/>
              <a:t>real time total latency</a:t>
            </a:r>
          </a:p>
          <a:p>
            <a:endParaRPr lang="en-US" sz="1600" dirty="0"/>
          </a:p>
          <a:p>
            <a:r>
              <a:rPr lang="en-US" sz="1600" b="1" dirty="0">
                <a:solidFill>
                  <a:srgbClr val="7030A0"/>
                </a:solidFill>
              </a:rPr>
              <a:t>Data Availability</a:t>
            </a:r>
          </a:p>
          <a:p>
            <a:pPr>
              <a:spcBef>
                <a:spcPts val="100"/>
              </a:spcBef>
            </a:pPr>
            <a:r>
              <a:rPr lang="en-US" sz="1600" dirty="0"/>
              <a:t>percent available</a:t>
            </a:r>
            <a:endParaRPr lang="en-US" sz="1600" dirty="0">
              <a:solidFill>
                <a:srgbClr val="FFC000"/>
              </a:solidFill>
            </a:endParaRPr>
          </a:p>
          <a:p>
            <a:pPr>
              <a:spcBef>
                <a:spcPts val="100"/>
              </a:spcBef>
            </a:pPr>
            <a:r>
              <a:rPr lang="en-US" sz="1600" dirty="0"/>
              <a:t>channel up time</a:t>
            </a:r>
          </a:p>
          <a:p>
            <a:pPr>
              <a:spcBef>
                <a:spcPts val="100"/>
              </a:spcBef>
            </a:pPr>
            <a:r>
              <a:rPr lang="en-US" sz="1600" dirty="0"/>
              <a:t>maximum gap length</a:t>
            </a:r>
          </a:p>
          <a:p>
            <a:pPr>
              <a:spcBef>
                <a:spcPts val="100"/>
              </a:spcBef>
            </a:pPr>
            <a:r>
              <a:rPr lang="en-US" sz="1600" dirty="0"/>
              <a:t>maximum overlap length</a:t>
            </a:r>
          </a:p>
          <a:p>
            <a:pPr>
              <a:spcBef>
                <a:spcPts val="100"/>
              </a:spcBef>
            </a:pPr>
            <a:r>
              <a:rPr lang="en-US" sz="1600" dirty="0"/>
              <a:t>number of gaps</a:t>
            </a:r>
          </a:p>
          <a:p>
            <a:pPr>
              <a:spcBef>
                <a:spcPts val="100"/>
              </a:spcBef>
            </a:pPr>
            <a:r>
              <a:rPr lang="en-US" sz="1600" dirty="0"/>
              <a:t>number of overlaps</a:t>
            </a:r>
          </a:p>
          <a:p>
            <a:endParaRPr lang="en-US" sz="1600" dirty="0"/>
          </a:p>
          <a:p>
            <a:r>
              <a:rPr lang="en-US" sz="1600" b="1" dirty="0">
                <a:solidFill>
                  <a:srgbClr val="7030A0"/>
                </a:solidFill>
              </a:rPr>
              <a:t>Simple Data Statistics</a:t>
            </a:r>
          </a:p>
          <a:p>
            <a:pPr>
              <a:spcBef>
                <a:spcPts val="100"/>
              </a:spcBef>
            </a:pPr>
            <a:r>
              <a:rPr lang="en-US" sz="1600" dirty="0"/>
              <a:t>maximum sample value</a:t>
            </a:r>
          </a:p>
          <a:p>
            <a:pPr>
              <a:spcBef>
                <a:spcPts val="100"/>
              </a:spcBef>
            </a:pPr>
            <a:r>
              <a:rPr lang="en-US" sz="1600" dirty="0"/>
              <a:t>minimum sample value</a:t>
            </a:r>
          </a:p>
          <a:p>
            <a:pPr>
              <a:spcBef>
                <a:spcPts val="100"/>
              </a:spcBef>
            </a:pPr>
            <a:r>
              <a:rPr lang="en-US" sz="1600" dirty="0"/>
              <a:t>median sample value</a:t>
            </a:r>
          </a:p>
          <a:p>
            <a:pPr>
              <a:spcBef>
                <a:spcPts val="100"/>
              </a:spcBef>
            </a:pPr>
            <a:r>
              <a:rPr lang="en-US" sz="1600" dirty="0"/>
              <a:t>mean sample value</a:t>
            </a:r>
          </a:p>
          <a:p>
            <a:pPr>
              <a:spcBef>
                <a:spcPts val="100"/>
              </a:spcBef>
            </a:pPr>
            <a:r>
              <a:rPr lang="en-US" sz="1600" dirty="0"/>
              <a:t>sample rms variance</a:t>
            </a:r>
          </a:p>
          <a:p>
            <a:pPr>
              <a:spcBef>
                <a:spcPts val="100"/>
              </a:spcBef>
            </a:pPr>
            <a:r>
              <a:rPr lang="en-US" sz="1600" dirty="0"/>
              <a:t>unique sample count</a:t>
            </a:r>
          </a:p>
        </p:txBody>
      </p:sp>
      <p:sp>
        <p:nvSpPr>
          <p:cNvPr id="7" name="TextBox 6">
            <a:extLst>
              <a:ext uri="{FF2B5EF4-FFF2-40B4-BE49-F238E27FC236}">
                <a16:creationId xmlns:a16="http://schemas.microsoft.com/office/drawing/2014/main" id="{A2E6671D-962B-DD46-B3A9-79B82313DB70}"/>
              </a:ext>
            </a:extLst>
          </p:cNvPr>
          <p:cNvSpPr txBox="1"/>
          <p:nvPr/>
        </p:nvSpPr>
        <p:spPr>
          <a:xfrm>
            <a:off x="5567267" y="1005839"/>
            <a:ext cx="3408305" cy="5212080"/>
          </a:xfrm>
          <a:prstGeom prst="rect">
            <a:avLst/>
          </a:prstGeom>
          <a:noFill/>
          <a:ln w="19050">
            <a:solidFill>
              <a:srgbClr val="7030A0"/>
            </a:solidFill>
          </a:ln>
        </p:spPr>
        <p:txBody>
          <a:bodyPr wrap="none" rtlCol="0">
            <a:spAutoFit/>
          </a:bodyPr>
          <a:lstStyle/>
          <a:p>
            <a:pPr>
              <a:spcBef>
                <a:spcPts val="200"/>
              </a:spcBef>
            </a:pPr>
            <a:r>
              <a:rPr lang="en-US" sz="1600" b="1" dirty="0">
                <a:solidFill>
                  <a:srgbClr val="7030A0"/>
                </a:solidFill>
              </a:rPr>
              <a:t>Noise Analysis</a:t>
            </a:r>
          </a:p>
          <a:p>
            <a:pPr>
              <a:spcBef>
                <a:spcPts val="200"/>
              </a:spcBef>
            </a:pPr>
            <a:r>
              <a:rPr lang="en-US" sz="1600" dirty="0"/>
              <a:t>Power Spectral Density (PSD)</a:t>
            </a:r>
            <a:r>
              <a:rPr lang="en-US" sz="1600" dirty="0">
                <a:solidFill>
                  <a:srgbClr val="7030A0"/>
                </a:solidFill>
              </a:rPr>
              <a:t>*</a:t>
            </a:r>
          </a:p>
          <a:p>
            <a:pPr>
              <a:spcBef>
                <a:spcPts val="200"/>
              </a:spcBef>
            </a:pPr>
            <a:r>
              <a:rPr lang="en-US" sz="1600" dirty="0"/>
              <a:t>Probability Density Function (PDF)</a:t>
            </a:r>
            <a:r>
              <a:rPr lang="en-US" sz="1600" dirty="0">
                <a:solidFill>
                  <a:srgbClr val="7030A0"/>
                </a:solidFill>
              </a:rPr>
              <a:t>*</a:t>
            </a:r>
          </a:p>
          <a:p>
            <a:pPr>
              <a:spcBef>
                <a:spcPts val="200"/>
              </a:spcBef>
            </a:pPr>
            <a:r>
              <a:rPr lang="en-US" sz="1600" dirty="0"/>
              <a:t>PSD/PDF statistics</a:t>
            </a:r>
            <a:r>
              <a:rPr lang="en-US" sz="1600" dirty="0">
                <a:solidFill>
                  <a:srgbClr val="7030A0"/>
                </a:solidFill>
              </a:rPr>
              <a:t>*</a:t>
            </a:r>
          </a:p>
          <a:p>
            <a:pPr>
              <a:spcBef>
                <a:spcPts val="200"/>
              </a:spcBef>
            </a:pPr>
            <a:r>
              <a:rPr lang="en-US" sz="1600" dirty="0"/>
              <a:t>percent above high noise model</a:t>
            </a:r>
          </a:p>
          <a:p>
            <a:pPr>
              <a:spcBef>
                <a:spcPts val="200"/>
              </a:spcBef>
            </a:pPr>
            <a:r>
              <a:rPr lang="en-US" sz="1600" dirty="0"/>
              <a:t>percent below low noise model</a:t>
            </a:r>
          </a:p>
          <a:p>
            <a:pPr>
              <a:spcBef>
                <a:spcPts val="200"/>
              </a:spcBef>
            </a:pPr>
            <a:r>
              <a:rPr lang="en-US" sz="1600" dirty="0"/>
              <a:t>dead channel indicators</a:t>
            </a:r>
          </a:p>
          <a:p>
            <a:pPr>
              <a:spcBef>
                <a:spcPts val="200"/>
              </a:spcBef>
            </a:pPr>
            <a:endParaRPr lang="en-US" sz="1000" dirty="0"/>
          </a:p>
          <a:p>
            <a:r>
              <a:rPr lang="en-US" sz="1600" b="1" dirty="0">
                <a:solidFill>
                  <a:srgbClr val="7030A0"/>
                </a:solidFill>
              </a:rPr>
              <a:t>Signal Anomalies</a:t>
            </a:r>
          </a:p>
          <a:p>
            <a:pPr>
              <a:spcBef>
                <a:spcPts val="200"/>
              </a:spcBef>
            </a:pPr>
            <a:r>
              <a:rPr lang="en-US" sz="1600" dirty="0"/>
              <a:t>cross talk</a:t>
            </a:r>
          </a:p>
          <a:p>
            <a:pPr>
              <a:spcBef>
                <a:spcPts val="200"/>
              </a:spcBef>
            </a:pPr>
            <a:r>
              <a:rPr lang="en-US" sz="1600" dirty="0"/>
              <a:t>DC offset change</a:t>
            </a:r>
          </a:p>
          <a:p>
            <a:pPr>
              <a:spcBef>
                <a:spcPts val="200"/>
              </a:spcBef>
            </a:pPr>
            <a:r>
              <a:rPr lang="en-US" sz="1600" dirty="0"/>
              <a:t>signal-to-noise ratio</a:t>
            </a:r>
          </a:p>
          <a:p>
            <a:pPr>
              <a:spcBef>
                <a:spcPts val="200"/>
              </a:spcBef>
            </a:pPr>
            <a:r>
              <a:rPr lang="en-US" sz="1600" dirty="0"/>
              <a:t>maximum STA/LTA</a:t>
            </a:r>
          </a:p>
          <a:p>
            <a:pPr>
              <a:spcBef>
                <a:spcPts val="200"/>
              </a:spcBef>
            </a:pPr>
            <a:r>
              <a:rPr lang="en-US" sz="1600" dirty="0"/>
              <a:t>number of spikes</a:t>
            </a:r>
          </a:p>
          <a:p>
            <a:pPr>
              <a:spcBef>
                <a:spcPts val="200"/>
              </a:spcBef>
            </a:pPr>
            <a:r>
              <a:rPr lang="en-US" sz="1600" dirty="0"/>
              <a:t>pressure effects</a:t>
            </a:r>
          </a:p>
          <a:p>
            <a:pPr>
              <a:spcBef>
                <a:spcPts val="200"/>
              </a:spcBef>
            </a:pPr>
            <a:endParaRPr lang="en-US" sz="1000" dirty="0"/>
          </a:p>
          <a:p>
            <a:r>
              <a:rPr lang="en-US" sz="1600" b="1" dirty="0">
                <a:solidFill>
                  <a:srgbClr val="7030A0"/>
                </a:solidFill>
              </a:rPr>
              <a:t>Metadata Checks</a:t>
            </a:r>
          </a:p>
          <a:p>
            <a:pPr>
              <a:spcBef>
                <a:spcPts val="200"/>
              </a:spcBef>
            </a:pPr>
            <a:r>
              <a:rPr lang="en-US" sz="1600" dirty="0"/>
              <a:t>orientation check</a:t>
            </a:r>
          </a:p>
          <a:p>
            <a:pPr>
              <a:spcBef>
                <a:spcPts val="200"/>
              </a:spcBef>
            </a:pPr>
            <a:r>
              <a:rPr lang="en-US" sz="1600" dirty="0"/>
              <a:t>polarity check</a:t>
            </a:r>
          </a:p>
          <a:p>
            <a:pPr>
              <a:spcBef>
                <a:spcPts val="200"/>
              </a:spcBef>
            </a:pPr>
            <a:r>
              <a:rPr lang="en-US" sz="1600" dirty="0"/>
              <a:t>transfer function</a:t>
            </a:r>
          </a:p>
        </p:txBody>
      </p:sp>
      <p:sp>
        <p:nvSpPr>
          <p:cNvPr id="9" name="TextBox 8">
            <a:extLst>
              <a:ext uri="{FF2B5EF4-FFF2-40B4-BE49-F238E27FC236}">
                <a16:creationId xmlns:a16="http://schemas.microsoft.com/office/drawing/2014/main" id="{AE1F1AC5-F9A1-B64F-A8B7-0F7DD25E655D}"/>
              </a:ext>
            </a:extLst>
          </p:cNvPr>
          <p:cNvSpPr txBox="1"/>
          <p:nvPr/>
        </p:nvSpPr>
        <p:spPr>
          <a:xfrm>
            <a:off x="817296" y="6309360"/>
            <a:ext cx="7509408" cy="461665"/>
          </a:xfrm>
          <a:prstGeom prst="rect">
            <a:avLst/>
          </a:prstGeom>
          <a:noFill/>
        </p:spPr>
        <p:txBody>
          <a:bodyPr wrap="square" rtlCol="0">
            <a:spAutoFit/>
          </a:bodyPr>
          <a:lstStyle/>
          <a:p>
            <a:pPr algn="ctr"/>
            <a:r>
              <a:rPr lang="en-US" sz="2400" dirty="0">
                <a:solidFill>
                  <a:srgbClr val="0432FF"/>
                </a:solidFill>
                <a:hlinkClick r:id="rId2"/>
              </a:rPr>
              <a:t>http://service.iris.edu/mustang/measurements/1/</a:t>
            </a:r>
            <a:endParaRPr lang="en-US" sz="2400" dirty="0">
              <a:solidFill>
                <a:srgbClr val="0432FF"/>
              </a:solidFill>
            </a:endParaRPr>
          </a:p>
        </p:txBody>
      </p:sp>
      <p:sp>
        <p:nvSpPr>
          <p:cNvPr id="10" name="TextBox 9">
            <a:extLst>
              <a:ext uri="{FF2B5EF4-FFF2-40B4-BE49-F238E27FC236}">
                <a16:creationId xmlns:a16="http://schemas.microsoft.com/office/drawing/2014/main" id="{48DE9670-0897-CE44-BFBD-1A9983117BB6}"/>
              </a:ext>
            </a:extLst>
          </p:cNvPr>
          <p:cNvSpPr txBox="1"/>
          <p:nvPr/>
        </p:nvSpPr>
        <p:spPr>
          <a:xfrm>
            <a:off x="2377403" y="182880"/>
            <a:ext cx="6766597" cy="584775"/>
          </a:xfrm>
          <a:prstGeom prst="rect">
            <a:avLst/>
          </a:prstGeom>
          <a:noFill/>
        </p:spPr>
        <p:txBody>
          <a:bodyPr wrap="none" rtlCol="0">
            <a:spAutoFit/>
          </a:bodyPr>
          <a:lstStyle/>
          <a:p>
            <a:pPr algn="r"/>
            <a:r>
              <a:rPr lang="en-US" sz="3200" dirty="0">
                <a:solidFill>
                  <a:schemeClr val="bg1"/>
                </a:solidFill>
              </a:rPr>
              <a:t>What kinds of metrics are available?</a:t>
            </a:r>
          </a:p>
        </p:txBody>
      </p:sp>
      <p:sp>
        <p:nvSpPr>
          <p:cNvPr id="8" name="Rectangle 7">
            <a:extLst>
              <a:ext uri="{FF2B5EF4-FFF2-40B4-BE49-F238E27FC236}">
                <a16:creationId xmlns:a16="http://schemas.microsoft.com/office/drawing/2014/main" id="{BB56EB2A-5B72-7343-B30F-66A6B0A77B25}"/>
              </a:ext>
            </a:extLst>
          </p:cNvPr>
          <p:cNvSpPr/>
          <p:nvPr/>
        </p:nvSpPr>
        <p:spPr bwMode="auto">
          <a:xfrm>
            <a:off x="2909639" y="4265853"/>
            <a:ext cx="2489200" cy="1952065"/>
          </a:xfrm>
          <a:prstGeom prst="rect">
            <a:avLst/>
          </a:prstGeom>
          <a:noFill/>
          <a:ln w="50800" cap="flat" cmpd="sng" algn="ctr">
            <a:solidFill>
              <a:srgbClr val="FF0000"/>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Tree>
    <p:extLst>
      <p:ext uri="{BB962C8B-B14F-4D97-AF65-F5344CB8AC3E}">
        <p14:creationId xmlns:p14="http://schemas.microsoft.com/office/powerpoint/2010/main" val="2148563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40113C4-E3D7-D048-9568-6D8B8A327B3E}"/>
              </a:ext>
            </a:extLst>
          </p:cNvPr>
          <p:cNvGraphicFramePr>
            <a:graphicFrameLocks noGrp="1"/>
          </p:cNvGraphicFramePr>
          <p:nvPr>
            <p:extLst>
              <p:ext uri="{D42A27DB-BD31-4B8C-83A1-F6EECF244321}">
                <p14:modId xmlns:p14="http://schemas.microsoft.com/office/powerpoint/2010/main" val="2383440213"/>
              </p:ext>
            </p:extLst>
          </p:nvPr>
        </p:nvGraphicFramePr>
        <p:xfrm>
          <a:off x="0" y="3"/>
          <a:ext cx="9144000" cy="6857998"/>
        </p:xfrm>
        <a:graphic>
          <a:graphicData uri="http://schemas.openxmlformats.org/drawingml/2006/table">
            <a:tbl>
              <a:tblPr firstRow="1" bandRow="1">
                <a:tableStyleId>{793D81CF-94F2-401A-BA57-92F5A7B2D0C5}</a:tableStyleId>
              </a:tblPr>
              <a:tblGrid>
                <a:gridCol w="3927566">
                  <a:extLst>
                    <a:ext uri="{9D8B030D-6E8A-4147-A177-3AD203B41FA5}">
                      <a16:colId xmlns:a16="http://schemas.microsoft.com/office/drawing/2014/main" val="3358297314"/>
                    </a:ext>
                  </a:extLst>
                </a:gridCol>
                <a:gridCol w="5216434">
                  <a:extLst>
                    <a:ext uri="{9D8B030D-6E8A-4147-A177-3AD203B41FA5}">
                      <a16:colId xmlns:a16="http://schemas.microsoft.com/office/drawing/2014/main" val="3879860020"/>
                    </a:ext>
                  </a:extLst>
                </a:gridCol>
              </a:tblGrid>
              <a:tr h="891742">
                <a:tc>
                  <a:txBody>
                    <a:bodyPr/>
                    <a:lstStyle/>
                    <a:p>
                      <a:pPr algn="ctr"/>
                      <a:r>
                        <a:rPr lang="en-US" sz="2400"/>
                        <a:t>Metric name</a:t>
                      </a:r>
                    </a:p>
                  </a:txBody>
                  <a:tcPr anchor="ctr">
                    <a:solidFill>
                      <a:srgbClr val="275493"/>
                    </a:solidFill>
                  </a:tcPr>
                </a:tc>
                <a:tc>
                  <a:txBody>
                    <a:bodyPr/>
                    <a:lstStyle/>
                    <a:p>
                      <a:pPr algn="ctr"/>
                      <a:r>
                        <a:rPr lang="en-US" sz="2400"/>
                        <a:t>Description</a:t>
                      </a:r>
                    </a:p>
                  </a:txBody>
                  <a:tcPr anchor="ctr">
                    <a:solidFill>
                      <a:srgbClr val="275493"/>
                    </a:solidFill>
                  </a:tcPr>
                </a:tc>
                <a:extLst>
                  <a:ext uri="{0D108BD9-81ED-4DB2-BD59-A6C34878D82A}">
                    <a16:rowId xmlns:a16="http://schemas.microsoft.com/office/drawing/2014/main" val="1731207347"/>
                  </a:ext>
                </a:extLst>
              </a:tr>
              <a:tr h="1064077">
                <a:tc>
                  <a:txBody>
                    <a:bodyPr/>
                    <a:lstStyle/>
                    <a:p>
                      <a:pPr marL="344488" marR="0" lvl="0" indent="0" algn="l" defTabSz="457200" rtl="0" eaLnBrk="1" fontAlgn="auto" latinLnBrk="0" hangingPunct="1">
                        <a:lnSpc>
                          <a:spcPct val="100000"/>
                        </a:lnSpc>
                        <a:spcBef>
                          <a:spcPts val="0"/>
                        </a:spcBef>
                        <a:spcAft>
                          <a:spcPts val="0"/>
                        </a:spcAft>
                        <a:buClrTx/>
                        <a:buSzTx/>
                        <a:buFontTx/>
                        <a:buNone/>
                        <a:tabLst/>
                        <a:defRPr/>
                      </a:pPr>
                      <a:r>
                        <a:rPr lang="en-US" sz="2400" dirty="0"/>
                        <a:t>sample_max</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a:t>
                      </a:r>
                      <a:r>
                        <a:rPr lang="en-US" sz="2000" dirty="0"/>
                        <a:t>maximum sample value per day</a:t>
                      </a:r>
                    </a:p>
                  </a:txBody>
                  <a:tcPr anchor="ctr"/>
                </a:tc>
                <a:extLst>
                  <a:ext uri="{0D108BD9-81ED-4DB2-BD59-A6C34878D82A}">
                    <a16:rowId xmlns:a16="http://schemas.microsoft.com/office/drawing/2014/main" val="640915918"/>
                  </a:ext>
                </a:extLst>
              </a:tr>
              <a:tr h="940267">
                <a:tc>
                  <a:txBody>
                    <a:bodyPr/>
                    <a:lstStyle/>
                    <a:p>
                      <a:pPr marL="344488" indent="0">
                        <a:tabLst/>
                      </a:pPr>
                      <a:r>
                        <a:rPr lang="en-US" sz="2400" dirty="0"/>
                        <a:t>sample_min</a:t>
                      </a:r>
                    </a:p>
                  </a:txBody>
                  <a:tcPr anchor="ctr"/>
                </a:tc>
                <a:tc>
                  <a:txBody>
                    <a:bodyPr/>
                    <a:lstStyle/>
                    <a:p>
                      <a:r>
                        <a:rPr lang="en-US" dirty="0"/>
                        <a:t> </a:t>
                      </a:r>
                      <a:r>
                        <a:rPr lang="en-US" sz="2000" dirty="0"/>
                        <a:t>minimum sample value per day</a:t>
                      </a:r>
                    </a:p>
                  </a:txBody>
                  <a:tcPr anchor="ctr"/>
                </a:tc>
                <a:extLst>
                  <a:ext uri="{0D108BD9-81ED-4DB2-BD59-A6C34878D82A}">
                    <a16:rowId xmlns:a16="http://schemas.microsoft.com/office/drawing/2014/main" val="4283436007"/>
                  </a:ext>
                </a:extLst>
              </a:tr>
              <a:tr h="940267">
                <a:tc>
                  <a:txBody>
                    <a:bodyPr/>
                    <a:lstStyle/>
                    <a:p>
                      <a:pPr marL="344488" indent="0">
                        <a:tabLst/>
                      </a:pPr>
                      <a:r>
                        <a:rPr lang="en-US" sz="2400" dirty="0"/>
                        <a:t>sample_median</a:t>
                      </a:r>
                    </a:p>
                  </a:txBody>
                  <a:tcPr anchor="ctr"/>
                </a:tc>
                <a:tc>
                  <a:txBody>
                    <a:bodyPr/>
                    <a:lstStyle/>
                    <a:p>
                      <a:r>
                        <a:rPr lang="en-US" dirty="0"/>
                        <a:t> </a:t>
                      </a:r>
                      <a:r>
                        <a:rPr lang="en-US" sz="2000" dirty="0"/>
                        <a:t>median sample value per day</a:t>
                      </a:r>
                    </a:p>
                  </a:txBody>
                  <a:tcPr anchor="ctr"/>
                </a:tc>
                <a:extLst>
                  <a:ext uri="{0D108BD9-81ED-4DB2-BD59-A6C34878D82A}">
                    <a16:rowId xmlns:a16="http://schemas.microsoft.com/office/drawing/2014/main" val="2155645790"/>
                  </a:ext>
                </a:extLst>
              </a:tr>
              <a:tr h="940267">
                <a:tc>
                  <a:txBody>
                    <a:bodyPr/>
                    <a:lstStyle/>
                    <a:p>
                      <a:pPr marL="344488" indent="0">
                        <a:tabLst/>
                      </a:pPr>
                      <a:r>
                        <a:rPr lang="en-US" sz="2400" dirty="0"/>
                        <a:t>sample_mean</a:t>
                      </a:r>
                    </a:p>
                  </a:txBody>
                  <a:tcPr anchor="ctr"/>
                </a:tc>
                <a:tc>
                  <a:txBody>
                    <a:bodyPr/>
                    <a:lstStyle/>
                    <a:p>
                      <a:r>
                        <a:rPr lang="en-US" dirty="0"/>
                        <a:t> </a:t>
                      </a:r>
                      <a:r>
                        <a:rPr lang="en-US" sz="2000" dirty="0"/>
                        <a:t>mean sample value per day</a:t>
                      </a:r>
                    </a:p>
                  </a:txBody>
                  <a:tcPr anchor="ctr"/>
                </a:tc>
                <a:extLst>
                  <a:ext uri="{0D108BD9-81ED-4DB2-BD59-A6C34878D82A}">
                    <a16:rowId xmlns:a16="http://schemas.microsoft.com/office/drawing/2014/main" val="2180926919"/>
                  </a:ext>
                </a:extLst>
              </a:tr>
              <a:tr h="940267">
                <a:tc>
                  <a:txBody>
                    <a:bodyPr/>
                    <a:lstStyle/>
                    <a:p>
                      <a:pPr marL="344488" indent="0">
                        <a:tabLst/>
                      </a:pPr>
                      <a:r>
                        <a:rPr lang="en-US" sz="2400" dirty="0"/>
                        <a:t>sample_rms</a:t>
                      </a:r>
                    </a:p>
                  </a:txBody>
                  <a:tcPr anchor="ctr"/>
                </a:tc>
                <a:tc>
                  <a:txBody>
                    <a:bodyPr/>
                    <a:lstStyle/>
                    <a:p>
                      <a:r>
                        <a:rPr lang="en-US" sz="2000" dirty="0"/>
                        <a:t> root-mean-square variance of sample</a:t>
                      </a:r>
                    </a:p>
                    <a:p>
                      <a:r>
                        <a:rPr lang="en-US" sz="2000" dirty="0"/>
                        <a:t> values per day (standard deviation) </a:t>
                      </a:r>
                    </a:p>
                  </a:txBody>
                  <a:tcPr anchor="ctr"/>
                </a:tc>
                <a:extLst>
                  <a:ext uri="{0D108BD9-81ED-4DB2-BD59-A6C34878D82A}">
                    <a16:rowId xmlns:a16="http://schemas.microsoft.com/office/drawing/2014/main" val="3934041275"/>
                  </a:ext>
                </a:extLst>
              </a:tr>
              <a:tr h="1141111">
                <a:tc>
                  <a:txBody>
                    <a:bodyPr/>
                    <a:lstStyle/>
                    <a:p>
                      <a:pPr marL="344488" indent="0">
                        <a:tabLst/>
                      </a:pPr>
                      <a:r>
                        <a:rPr lang="en-US" sz="2400" dirty="0"/>
                        <a:t>sample_unique</a:t>
                      </a:r>
                    </a:p>
                  </a:txBody>
                  <a:tcPr anchor="ctr"/>
                </a:tc>
                <a:tc>
                  <a:txBody>
                    <a:bodyPr/>
                    <a:lstStyle/>
                    <a:p>
                      <a:r>
                        <a:rPr lang="en-US" sz="2000" dirty="0"/>
                        <a:t>count of unique sample values per day</a:t>
                      </a:r>
                    </a:p>
                  </a:txBody>
                  <a:tcPr anchor="ctr"/>
                </a:tc>
                <a:extLst>
                  <a:ext uri="{0D108BD9-81ED-4DB2-BD59-A6C34878D82A}">
                    <a16:rowId xmlns:a16="http://schemas.microsoft.com/office/drawing/2014/main" val="2805954718"/>
                  </a:ext>
                </a:extLst>
              </a:tr>
            </a:tbl>
          </a:graphicData>
        </a:graphic>
      </p:graphicFrame>
      <p:cxnSp>
        <p:nvCxnSpPr>
          <p:cNvPr id="3" name="Straight Connector 2">
            <a:extLst>
              <a:ext uri="{FF2B5EF4-FFF2-40B4-BE49-F238E27FC236}">
                <a16:creationId xmlns:a16="http://schemas.microsoft.com/office/drawing/2014/main" id="{1B369C5E-EECA-324C-BB84-7DEC34F749C0}"/>
              </a:ext>
            </a:extLst>
          </p:cNvPr>
          <p:cNvCxnSpPr>
            <a:cxnSpLocks/>
          </p:cNvCxnSpPr>
          <p:nvPr/>
        </p:nvCxnSpPr>
        <p:spPr bwMode="auto">
          <a:xfrm>
            <a:off x="3785181" y="0"/>
            <a:ext cx="0" cy="6857997"/>
          </a:xfrm>
          <a:prstGeom prst="line">
            <a:avLst/>
          </a:prstGeom>
          <a:solidFill>
            <a:schemeClr val="accent1">
              <a:alpha val="25000"/>
            </a:schemeClr>
          </a:solidFill>
          <a:ln w="19050" cap="flat" cmpd="sng" algn="ctr">
            <a:solidFill>
              <a:schemeClr val="bg1"/>
            </a:solidFill>
            <a:prstDash val="solid"/>
            <a:round/>
            <a:headEnd type="none" w="med" len="med"/>
            <a:tailEnd type="none" w="med" len="lg"/>
          </a:ln>
          <a:effectLst/>
        </p:spPr>
      </p:cxnSp>
      <p:pic>
        <p:nvPicPr>
          <p:cNvPr id="4" name="Picture 3">
            <a:extLst>
              <a:ext uri="{FF2B5EF4-FFF2-40B4-BE49-F238E27FC236}">
                <a16:creationId xmlns:a16="http://schemas.microsoft.com/office/drawing/2014/main" id="{336D9666-CD3A-2B4C-9C2C-4B82608906F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11378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66E404-013D-F440-9FD6-73B70B181F0C}"/>
              </a:ext>
            </a:extLst>
          </p:cNvPr>
          <p:cNvPicPr>
            <a:picLocks noChangeAspect="1"/>
          </p:cNvPicPr>
          <p:nvPr/>
        </p:nvPicPr>
        <p:blipFill>
          <a:blip r:embed="rId3"/>
          <a:stretch>
            <a:fillRect/>
          </a:stretch>
        </p:blipFill>
        <p:spPr>
          <a:xfrm>
            <a:off x="5395724" y="952803"/>
            <a:ext cx="3519676" cy="2468880"/>
          </a:xfrm>
          <a:prstGeom prst="rect">
            <a:avLst/>
          </a:prstGeom>
          <a:ln>
            <a:solidFill>
              <a:srgbClr val="7030A0"/>
            </a:solidFill>
          </a:ln>
        </p:spPr>
      </p:pic>
      <p:pic>
        <p:nvPicPr>
          <p:cNvPr id="12" name="Picture 11">
            <a:extLst>
              <a:ext uri="{FF2B5EF4-FFF2-40B4-BE49-F238E27FC236}">
                <a16:creationId xmlns:a16="http://schemas.microsoft.com/office/drawing/2014/main" id="{7405DE0D-1B85-F740-A2D2-DAAFD6983419}"/>
              </a:ext>
            </a:extLst>
          </p:cNvPr>
          <p:cNvPicPr>
            <a:picLocks noChangeAspect="1"/>
          </p:cNvPicPr>
          <p:nvPr/>
        </p:nvPicPr>
        <p:blipFill>
          <a:blip r:embed="rId4"/>
          <a:stretch>
            <a:fillRect/>
          </a:stretch>
        </p:blipFill>
        <p:spPr>
          <a:xfrm>
            <a:off x="228600" y="5950656"/>
            <a:ext cx="8686800" cy="848970"/>
          </a:xfrm>
          <a:prstGeom prst="rect">
            <a:avLst/>
          </a:prstGeom>
        </p:spPr>
      </p:pic>
      <p:pic>
        <p:nvPicPr>
          <p:cNvPr id="6" name="Picture 5">
            <a:extLst>
              <a:ext uri="{FF2B5EF4-FFF2-40B4-BE49-F238E27FC236}">
                <a16:creationId xmlns:a16="http://schemas.microsoft.com/office/drawing/2014/main" id="{0C5DCE50-3FC7-964B-BDE1-E12C2D6A0735}"/>
              </a:ext>
            </a:extLst>
          </p:cNvPr>
          <p:cNvPicPr>
            <a:picLocks noChangeAspect="1"/>
          </p:cNvPicPr>
          <p:nvPr/>
        </p:nvPicPr>
        <p:blipFill>
          <a:blip r:embed="rId5"/>
          <a:stretch>
            <a:fillRect/>
          </a:stretch>
        </p:blipFill>
        <p:spPr>
          <a:xfrm>
            <a:off x="5395724" y="3481775"/>
            <a:ext cx="3519676" cy="2468880"/>
          </a:xfrm>
          <a:prstGeom prst="rect">
            <a:avLst/>
          </a:prstGeom>
          <a:ln>
            <a:solidFill>
              <a:srgbClr val="7030A0"/>
            </a:solidFill>
          </a:ln>
        </p:spPr>
      </p:pic>
      <p:grpSp>
        <p:nvGrpSpPr>
          <p:cNvPr id="26" name="Group 25">
            <a:extLst>
              <a:ext uri="{FF2B5EF4-FFF2-40B4-BE49-F238E27FC236}">
                <a16:creationId xmlns:a16="http://schemas.microsoft.com/office/drawing/2014/main" id="{6CF4CCAD-E962-6343-8C25-D3EFC881D05F}"/>
              </a:ext>
            </a:extLst>
          </p:cNvPr>
          <p:cNvGrpSpPr/>
          <p:nvPr/>
        </p:nvGrpSpPr>
        <p:grpSpPr>
          <a:xfrm>
            <a:off x="228600" y="952803"/>
            <a:ext cx="4937760" cy="3746549"/>
            <a:chOff x="228600" y="952803"/>
            <a:chExt cx="4978735" cy="3746549"/>
          </a:xfrm>
        </p:grpSpPr>
        <p:grpSp>
          <p:nvGrpSpPr>
            <p:cNvPr id="25" name="Group 24">
              <a:extLst>
                <a:ext uri="{FF2B5EF4-FFF2-40B4-BE49-F238E27FC236}">
                  <a16:creationId xmlns:a16="http://schemas.microsoft.com/office/drawing/2014/main" id="{847313C6-DEA5-B342-B795-8ECB8868E580}"/>
                </a:ext>
              </a:extLst>
            </p:cNvPr>
            <p:cNvGrpSpPr/>
            <p:nvPr/>
          </p:nvGrpSpPr>
          <p:grpSpPr>
            <a:xfrm>
              <a:off x="228600" y="952803"/>
              <a:ext cx="4978735" cy="3746549"/>
              <a:chOff x="1218241" y="1144351"/>
              <a:chExt cx="4978735" cy="3746549"/>
            </a:xfrm>
          </p:grpSpPr>
          <p:grpSp>
            <p:nvGrpSpPr>
              <p:cNvPr id="24" name="Group 23">
                <a:extLst>
                  <a:ext uri="{FF2B5EF4-FFF2-40B4-BE49-F238E27FC236}">
                    <a16:creationId xmlns:a16="http://schemas.microsoft.com/office/drawing/2014/main" id="{E0E66397-F5A1-D14E-A090-35272E6E1820}"/>
                  </a:ext>
                </a:extLst>
              </p:cNvPr>
              <p:cNvGrpSpPr/>
              <p:nvPr/>
            </p:nvGrpSpPr>
            <p:grpSpPr>
              <a:xfrm>
                <a:off x="1218241" y="1144351"/>
                <a:ext cx="4978735" cy="3746549"/>
                <a:chOff x="228600" y="1465234"/>
                <a:chExt cx="4978735" cy="3746549"/>
              </a:xfrm>
            </p:grpSpPr>
            <p:pic>
              <p:nvPicPr>
                <p:cNvPr id="14" name="Picture 13">
                  <a:extLst>
                    <a:ext uri="{FF2B5EF4-FFF2-40B4-BE49-F238E27FC236}">
                      <a16:creationId xmlns:a16="http://schemas.microsoft.com/office/drawing/2014/main" id="{7A717CFA-200D-984B-BB3B-02A827E19DCA}"/>
                    </a:ext>
                  </a:extLst>
                </p:cNvPr>
                <p:cNvPicPr>
                  <a:picLocks noChangeAspect="1"/>
                </p:cNvPicPr>
                <p:nvPr/>
              </p:nvPicPr>
              <p:blipFill>
                <a:blip r:embed="rId6"/>
                <a:stretch>
                  <a:fillRect/>
                </a:stretch>
              </p:blipFill>
              <p:spPr>
                <a:xfrm>
                  <a:off x="228600" y="1877916"/>
                  <a:ext cx="4978735" cy="3333867"/>
                </a:xfrm>
                <a:prstGeom prst="rect">
                  <a:avLst/>
                </a:prstGeom>
                <a:ln>
                  <a:solidFill>
                    <a:srgbClr val="7030A0"/>
                  </a:solidFill>
                </a:ln>
              </p:spPr>
            </p:pic>
            <p:sp>
              <p:nvSpPr>
                <p:cNvPr id="21" name="TextBox 20">
                  <a:extLst>
                    <a:ext uri="{FF2B5EF4-FFF2-40B4-BE49-F238E27FC236}">
                      <a16:creationId xmlns:a16="http://schemas.microsoft.com/office/drawing/2014/main" id="{FAB7B6F0-CE97-DA4E-9CE2-FDF6156EBDB6}"/>
                    </a:ext>
                  </a:extLst>
                </p:cNvPr>
                <p:cNvSpPr txBox="1"/>
                <p:nvPr/>
              </p:nvSpPr>
              <p:spPr>
                <a:xfrm>
                  <a:off x="937159" y="1465234"/>
                  <a:ext cx="3561616" cy="369332"/>
                </a:xfrm>
                <a:prstGeom prst="rect">
                  <a:avLst/>
                </a:prstGeom>
                <a:noFill/>
              </p:spPr>
              <p:txBody>
                <a:bodyPr wrap="none" rtlCol="0">
                  <a:spAutoFit/>
                </a:bodyPr>
                <a:lstStyle/>
                <a:p>
                  <a:r>
                    <a:rPr lang="en-US"/>
                    <a:t>Trace plot, December 6-27, 2017</a:t>
                  </a:r>
                </a:p>
              </p:txBody>
            </p:sp>
          </p:grpSp>
          <p:sp>
            <p:nvSpPr>
              <p:cNvPr id="19" name="Rectangle 18">
                <a:extLst>
                  <a:ext uri="{FF2B5EF4-FFF2-40B4-BE49-F238E27FC236}">
                    <a16:creationId xmlns:a16="http://schemas.microsoft.com/office/drawing/2014/main" id="{D4A4239A-73BD-2D40-BF5C-4322E065BEC9}"/>
                  </a:ext>
                </a:extLst>
              </p:cNvPr>
              <p:cNvSpPr/>
              <p:nvPr/>
            </p:nvSpPr>
            <p:spPr bwMode="auto">
              <a:xfrm>
                <a:off x="1218241" y="2232520"/>
                <a:ext cx="429768" cy="182880"/>
              </a:xfrm>
              <a:prstGeom prst="rect">
                <a:avLst/>
              </a:prstGeom>
              <a:solidFill>
                <a:schemeClr val="bg1"/>
              </a:solidFill>
              <a:ln w="1905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
            <p:nvSpPr>
              <p:cNvPr id="20" name="Rectangle 19">
                <a:extLst>
                  <a:ext uri="{FF2B5EF4-FFF2-40B4-BE49-F238E27FC236}">
                    <a16:creationId xmlns:a16="http://schemas.microsoft.com/office/drawing/2014/main" id="{3598B957-8FDD-DB4B-B90F-212EAE9687EA}"/>
                  </a:ext>
                </a:extLst>
              </p:cNvPr>
              <p:cNvSpPr/>
              <p:nvPr/>
            </p:nvSpPr>
            <p:spPr bwMode="auto">
              <a:xfrm>
                <a:off x="1218241" y="3887843"/>
                <a:ext cx="384048" cy="174985"/>
              </a:xfrm>
              <a:prstGeom prst="rect">
                <a:avLst/>
              </a:prstGeom>
              <a:solidFill>
                <a:schemeClr val="bg1"/>
              </a:solidFill>
              <a:ln w="1905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grpSp>
        <p:sp>
          <p:nvSpPr>
            <p:cNvPr id="15" name="TextBox 14">
              <a:extLst>
                <a:ext uri="{FF2B5EF4-FFF2-40B4-BE49-F238E27FC236}">
                  <a16:creationId xmlns:a16="http://schemas.microsoft.com/office/drawing/2014/main" id="{6735E48E-7A66-3B49-8060-BC189493F028}"/>
                </a:ext>
              </a:extLst>
            </p:cNvPr>
            <p:cNvSpPr txBox="1"/>
            <p:nvPr/>
          </p:nvSpPr>
          <p:spPr>
            <a:xfrm>
              <a:off x="228600" y="2076573"/>
              <a:ext cx="1779654" cy="523220"/>
            </a:xfrm>
            <a:prstGeom prst="rect">
              <a:avLst/>
            </a:prstGeom>
            <a:noFill/>
          </p:spPr>
          <p:txBody>
            <a:bodyPr wrap="none" rtlCol="0">
              <a:spAutoFit/>
            </a:bodyPr>
            <a:lstStyle/>
            <a:p>
              <a:r>
                <a:rPr lang="en-US" sz="1400"/>
                <a:t>TA.C24K..LHZ</a:t>
              </a:r>
            </a:p>
            <a:p>
              <a:r>
                <a:rPr lang="en-US" sz="1400"/>
                <a:t>+6e+6/-4e+6 counts</a:t>
              </a:r>
            </a:p>
          </p:txBody>
        </p:sp>
        <p:sp>
          <p:nvSpPr>
            <p:cNvPr id="17" name="TextBox 16">
              <a:extLst>
                <a:ext uri="{FF2B5EF4-FFF2-40B4-BE49-F238E27FC236}">
                  <a16:creationId xmlns:a16="http://schemas.microsoft.com/office/drawing/2014/main" id="{7F14EF34-9505-9844-BF86-736555E3D524}"/>
                </a:ext>
              </a:extLst>
            </p:cNvPr>
            <p:cNvSpPr txBox="1"/>
            <p:nvPr/>
          </p:nvSpPr>
          <p:spPr>
            <a:xfrm>
              <a:off x="228600" y="3735812"/>
              <a:ext cx="1472184" cy="523220"/>
            </a:xfrm>
            <a:prstGeom prst="rect">
              <a:avLst/>
            </a:prstGeom>
            <a:noFill/>
          </p:spPr>
          <p:txBody>
            <a:bodyPr wrap="square" rtlCol="0">
              <a:spAutoFit/>
            </a:bodyPr>
            <a:lstStyle/>
            <a:p>
              <a:r>
                <a:rPr lang="en-US" sz="1400"/>
                <a:t>TA.C24K..VM3</a:t>
              </a:r>
            </a:p>
            <a:p>
              <a:r>
                <a:rPr lang="en-US" sz="1400"/>
                <a:t>+36/-127 counts</a:t>
              </a:r>
            </a:p>
          </p:txBody>
        </p:sp>
      </p:grpSp>
      <p:sp>
        <p:nvSpPr>
          <p:cNvPr id="22" name="TextBox 21">
            <a:extLst>
              <a:ext uri="{FF2B5EF4-FFF2-40B4-BE49-F238E27FC236}">
                <a16:creationId xmlns:a16="http://schemas.microsoft.com/office/drawing/2014/main" id="{F3B9184F-A731-8D46-8CBE-4A5F5C5196DC}"/>
              </a:ext>
            </a:extLst>
          </p:cNvPr>
          <p:cNvSpPr txBox="1"/>
          <p:nvPr/>
        </p:nvSpPr>
        <p:spPr>
          <a:xfrm>
            <a:off x="3366886" y="91440"/>
            <a:ext cx="5718233" cy="584775"/>
          </a:xfrm>
          <a:prstGeom prst="rect">
            <a:avLst/>
          </a:prstGeom>
          <a:noFill/>
        </p:spPr>
        <p:txBody>
          <a:bodyPr wrap="none" rtlCol="0">
            <a:spAutoFit/>
          </a:bodyPr>
          <a:lstStyle/>
          <a:p>
            <a:pPr algn="r"/>
            <a:r>
              <a:rPr lang="en-US" sz="3200" dirty="0">
                <a:solidFill>
                  <a:schemeClr val="bg1"/>
                </a:solidFill>
              </a:rPr>
              <a:t>Sample_mean metric example</a:t>
            </a:r>
          </a:p>
        </p:txBody>
      </p:sp>
      <p:sp>
        <p:nvSpPr>
          <p:cNvPr id="23" name="TextBox 22">
            <a:extLst>
              <a:ext uri="{FF2B5EF4-FFF2-40B4-BE49-F238E27FC236}">
                <a16:creationId xmlns:a16="http://schemas.microsoft.com/office/drawing/2014/main" id="{CCBF1FA0-0C62-7848-A163-17378CDE59C2}"/>
              </a:ext>
            </a:extLst>
          </p:cNvPr>
          <p:cNvSpPr txBox="1"/>
          <p:nvPr/>
        </p:nvSpPr>
        <p:spPr>
          <a:xfrm>
            <a:off x="228600" y="4971061"/>
            <a:ext cx="4937760" cy="707886"/>
          </a:xfrm>
          <a:prstGeom prst="rect">
            <a:avLst/>
          </a:prstGeom>
          <a:noFill/>
          <a:ln>
            <a:solidFill>
              <a:srgbClr val="7030A0"/>
            </a:solidFill>
          </a:ln>
        </p:spPr>
        <p:txBody>
          <a:bodyPr wrap="none" rtlCol="0">
            <a:spAutoFit/>
          </a:bodyPr>
          <a:lstStyle/>
          <a:p>
            <a:r>
              <a:rPr lang="en-US" sz="2000"/>
              <a:t>Masses hit the stops on December 15</a:t>
            </a:r>
          </a:p>
          <a:p>
            <a:r>
              <a:rPr lang="en-US" sz="2000"/>
              <a:t>Corrected by mass recenter December 21</a:t>
            </a:r>
          </a:p>
        </p:txBody>
      </p:sp>
    </p:spTree>
    <p:extLst>
      <p:ext uri="{BB962C8B-B14F-4D97-AF65-F5344CB8AC3E}">
        <p14:creationId xmlns:p14="http://schemas.microsoft.com/office/powerpoint/2010/main" val="1654396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6B8A97D-D5E2-A545-98DC-4695536516D1}"/>
              </a:ext>
            </a:extLst>
          </p:cNvPr>
          <p:cNvSpPr>
            <a:spLocks noGrp="1"/>
          </p:cNvSpPr>
          <p:nvPr>
            <p:ph idx="1"/>
          </p:nvPr>
        </p:nvSpPr>
        <p:spPr>
          <a:xfrm>
            <a:off x="168428" y="1005840"/>
            <a:ext cx="2572783" cy="5212080"/>
          </a:xfrm>
          <a:ln w="19050">
            <a:solidFill>
              <a:srgbClr val="7030A0"/>
            </a:solidFill>
          </a:ln>
        </p:spPr>
        <p:txBody>
          <a:bodyPr>
            <a:normAutofit/>
          </a:bodyPr>
          <a:lstStyle/>
          <a:p>
            <a:pPr marL="36576" indent="0">
              <a:buNone/>
            </a:pPr>
            <a:r>
              <a:rPr lang="en-US" sz="1600" b="1" dirty="0">
                <a:solidFill>
                  <a:srgbClr val="7030A0"/>
                </a:solidFill>
              </a:rPr>
              <a:t>MiniSEED Flag Counts</a:t>
            </a:r>
          </a:p>
          <a:p>
            <a:pPr marL="36576" indent="0">
              <a:spcBef>
                <a:spcPts val="300"/>
              </a:spcBef>
              <a:buNone/>
            </a:pPr>
            <a:r>
              <a:rPr lang="en-US" sz="1600" dirty="0"/>
              <a:t>amplifier saturation</a:t>
            </a:r>
          </a:p>
          <a:p>
            <a:pPr marL="36576" indent="0">
              <a:spcBef>
                <a:spcPts val="300"/>
              </a:spcBef>
              <a:buNone/>
            </a:pPr>
            <a:r>
              <a:rPr lang="en-US" sz="1600" dirty="0"/>
              <a:t>calibration signal</a:t>
            </a:r>
          </a:p>
          <a:p>
            <a:pPr marL="36576" indent="0">
              <a:spcBef>
                <a:spcPts val="300"/>
              </a:spcBef>
              <a:buNone/>
            </a:pPr>
            <a:r>
              <a:rPr lang="en-US" sz="1600" dirty="0"/>
              <a:t>clock locked</a:t>
            </a:r>
          </a:p>
          <a:p>
            <a:pPr marL="36576" indent="0">
              <a:spcBef>
                <a:spcPts val="300"/>
              </a:spcBef>
              <a:buNone/>
            </a:pPr>
            <a:r>
              <a:rPr lang="en-US" sz="1600" dirty="0"/>
              <a:t>digital filter charging</a:t>
            </a:r>
          </a:p>
          <a:p>
            <a:pPr marL="36576" indent="0">
              <a:spcBef>
                <a:spcPts val="300"/>
              </a:spcBef>
              <a:buNone/>
            </a:pPr>
            <a:r>
              <a:rPr lang="en-US" sz="1600" dirty="0"/>
              <a:t>digitizer clipping</a:t>
            </a:r>
          </a:p>
          <a:p>
            <a:pPr marL="36576" indent="0">
              <a:spcBef>
                <a:spcPts val="300"/>
              </a:spcBef>
              <a:buNone/>
            </a:pPr>
            <a:r>
              <a:rPr lang="en-US" sz="1600" dirty="0"/>
              <a:t>event begin/end</a:t>
            </a:r>
          </a:p>
          <a:p>
            <a:pPr marL="36576" indent="0">
              <a:spcBef>
                <a:spcPts val="300"/>
              </a:spcBef>
              <a:buNone/>
            </a:pPr>
            <a:r>
              <a:rPr lang="en-US" sz="1600" dirty="0"/>
              <a:t>event in progress</a:t>
            </a:r>
          </a:p>
          <a:p>
            <a:pPr marL="36576" indent="0">
              <a:buNone/>
            </a:pPr>
            <a:r>
              <a:rPr lang="en-US" sz="1600" dirty="0"/>
              <a:t>glitches</a:t>
            </a:r>
          </a:p>
          <a:p>
            <a:pPr marL="36576" indent="0">
              <a:buNone/>
            </a:pPr>
            <a:r>
              <a:rPr lang="en-US" sz="1600" dirty="0"/>
              <a:t>missing padded data</a:t>
            </a:r>
          </a:p>
          <a:p>
            <a:pPr marL="36576" indent="0">
              <a:buNone/>
            </a:pPr>
            <a:r>
              <a:rPr lang="en-US" sz="1600" dirty="0"/>
              <a:t>spikes</a:t>
            </a:r>
          </a:p>
          <a:p>
            <a:pPr marL="36576" indent="0">
              <a:buNone/>
            </a:pPr>
            <a:r>
              <a:rPr lang="en-US" sz="1600" dirty="0"/>
              <a:t>suspect time tag</a:t>
            </a:r>
          </a:p>
          <a:p>
            <a:pPr marL="36576" indent="0">
              <a:buNone/>
            </a:pPr>
            <a:r>
              <a:rPr lang="en-US" sz="1600" dirty="0"/>
              <a:t>telemetry sync error</a:t>
            </a:r>
          </a:p>
          <a:p>
            <a:pPr marL="36576" indent="0">
              <a:buNone/>
            </a:pPr>
            <a:r>
              <a:rPr lang="en-US" sz="1600" dirty="0"/>
              <a:t>timing correction</a:t>
            </a:r>
          </a:p>
          <a:p>
            <a:pPr marL="36576" indent="0">
              <a:buNone/>
            </a:pPr>
            <a:endParaRPr lang="en-US" sz="800" dirty="0"/>
          </a:p>
          <a:p>
            <a:pPr marL="36576" indent="0">
              <a:buNone/>
            </a:pPr>
            <a:r>
              <a:rPr lang="en-US" sz="1600" b="1" dirty="0">
                <a:solidFill>
                  <a:srgbClr val="7030A0"/>
                </a:solidFill>
              </a:rPr>
              <a:t>Other</a:t>
            </a:r>
          </a:p>
          <a:p>
            <a:pPr marL="36576" indent="0">
              <a:buNone/>
            </a:pPr>
            <a:r>
              <a:rPr lang="en-US" sz="1600" dirty="0"/>
              <a:t>timing quality </a:t>
            </a:r>
            <a:r>
              <a:rPr lang="en-US" sz="1200" dirty="0"/>
              <a:t>(blockette 1001)</a:t>
            </a:r>
          </a:p>
          <a:p>
            <a:pPr marL="36576" indent="0">
              <a:buNone/>
            </a:pPr>
            <a:r>
              <a:rPr lang="en-US" sz="1600" dirty="0"/>
              <a:t>metric error</a:t>
            </a:r>
          </a:p>
        </p:txBody>
      </p:sp>
      <p:sp>
        <p:nvSpPr>
          <p:cNvPr id="6" name="TextBox 5">
            <a:extLst>
              <a:ext uri="{FF2B5EF4-FFF2-40B4-BE49-F238E27FC236}">
                <a16:creationId xmlns:a16="http://schemas.microsoft.com/office/drawing/2014/main" id="{A58B5BBF-533C-4048-A77B-AACC08697D48}"/>
              </a:ext>
            </a:extLst>
          </p:cNvPr>
          <p:cNvSpPr txBox="1"/>
          <p:nvPr/>
        </p:nvSpPr>
        <p:spPr>
          <a:xfrm>
            <a:off x="2909639" y="1005840"/>
            <a:ext cx="2489200" cy="5212080"/>
          </a:xfrm>
          <a:prstGeom prst="rect">
            <a:avLst/>
          </a:prstGeom>
          <a:noFill/>
          <a:ln w="19050">
            <a:solidFill>
              <a:srgbClr val="7030A0"/>
            </a:solidFill>
          </a:ln>
        </p:spPr>
        <p:txBody>
          <a:bodyPr wrap="square" rtlCol="0">
            <a:spAutoFit/>
          </a:bodyPr>
          <a:lstStyle/>
          <a:p>
            <a:r>
              <a:rPr lang="en-US" sz="1600" b="1" dirty="0">
                <a:solidFill>
                  <a:srgbClr val="7030A0"/>
                </a:solidFill>
              </a:rPr>
              <a:t>Data Latency</a:t>
            </a:r>
          </a:p>
          <a:p>
            <a:pPr>
              <a:spcBef>
                <a:spcPts val="100"/>
              </a:spcBef>
            </a:pPr>
            <a:r>
              <a:rPr lang="en-US" sz="1600" dirty="0"/>
              <a:t>real time data latency</a:t>
            </a:r>
          </a:p>
          <a:p>
            <a:pPr>
              <a:spcBef>
                <a:spcPts val="100"/>
              </a:spcBef>
            </a:pPr>
            <a:r>
              <a:rPr lang="en-US" sz="1600" dirty="0"/>
              <a:t>real time feed latency</a:t>
            </a:r>
          </a:p>
          <a:p>
            <a:pPr>
              <a:spcBef>
                <a:spcPts val="100"/>
              </a:spcBef>
            </a:pPr>
            <a:r>
              <a:rPr lang="en-US" sz="1600" dirty="0"/>
              <a:t>real time total latency</a:t>
            </a:r>
          </a:p>
          <a:p>
            <a:endParaRPr lang="en-US" sz="1600" dirty="0"/>
          </a:p>
          <a:p>
            <a:r>
              <a:rPr lang="en-US" sz="1600" b="1" dirty="0">
                <a:solidFill>
                  <a:srgbClr val="7030A0"/>
                </a:solidFill>
              </a:rPr>
              <a:t>Data Availability</a:t>
            </a:r>
          </a:p>
          <a:p>
            <a:pPr>
              <a:spcBef>
                <a:spcPts val="100"/>
              </a:spcBef>
            </a:pPr>
            <a:r>
              <a:rPr lang="en-US" sz="1600" dirty="0"/>
              <a:t>percent available</a:t>
            </a:r>
            <a:endParaRPr lang="en-US" sz="1600" dirty="0">
              <a:solidFill>
                <a:srgbClr val="FFC000"/>
              </a:solidFill>
            </a:endParaRPr>
          </a:p>
          <a:p>
            <a:pPr>
              <a:spcBef>
                <a:spcPts val="100"/>
              </a:spcBef>
            </a:pPr>
            <a:r>
              <a:rPr lang="en-US" sz="1600" dirty="0"/>
              <a:t>channel up time</a:t>
            </a:r>
          </a:p>
          <a:p>
            <a:pPr>
              <a:spcBef>
                <a:spcPts val="100"/>
              </a:spcBef>
            </a:pPr>
            <a:r>
              <a:rPr lang="en-US" sz="1600" dirty="0"/>
              <a:t>maximum gap length</a:t>
            </a:r>
          </a:p>
          <a:p>
            <a:pPr>
              <a:spcBef>
                <a:spcPts val="100"/>
              </a:spcBef>
            </a:pPr>
            <a:r>
              <a:rPr lang="en-US" sz="1600" dirty="0"/>
              <a:t>maximum overlap length</a:t>
            </a:r>
          </a:p>
          <a:p>
            <a:pPr>
              <a:spcBef>
                <a:spcPts val="100"/>
              </a:spcBef>
            </a:pPr>
            <a:r>
              <a:rPr lang="en-US" sz="1600" dirty="0"/>
              <a:t>number of gaps</a:t>
            </a:r>
          </a:p>
          <a:p>
            <a:pPr>
              <a:spcBef>
                <a:spcPts val="100"/>
              </a:spcBef>
            </a:pPr>
            <a:r>
              <a:rPr lang="en-US" sz="1600" dirty="0"/>
              <a:t>number of overlaps</a:t>
            </a:r>
          </a:p>
          <a:p>
            <a:endParaRPr lang="en-US" sz="1600" dirty="0"/>
          </a:p>
          <a:p>
            <a:r>
              <a:rPr lang="en-US" sz="1600" b="1" dirty="0">
                <a:solidFill>
                  <a:srgbClr val="7030A0"/>
                </a:solidFill>
              </a:rPr>
              <a:t>Simple Data Statistics</a:t>
            </a:r>
          </a:p>
          <a:p>
            <a:pPr>
              <a:spcBef>
                <a:spcPts val="100"/>
              </a:spcBef>
            </a:pPr>
            <a:r>
              <a:rPr lang="en-US" sz="1600" dirty="0"/>
              <a:t>maximum sample value</a:t>
            </a:r>
          </a:p>
          <a:p>
            <a:pPr>
              <a:spcBef>
                <a:spcPts val="100"/>
              </a:spcBef>
            </a:pPr>
            <a:r>
              <a:rPr lang="en-US" sz="1600" dirty="0"/>
              <a:t>minimum sample value</a:t>
            </a:r>
          </a:p>
          <a:p>
            <a:pPr>
              <a:spcBef>
                <a:spcPts val="100"/>
              </a:spcBef>
            </a:pPr>
            <a:r>
              <a:rPr lang="en-US" sz="1600" dirty="0"/>
              <a:t>median sample value</a:t>
            </a:r>
          </a:p>
          <a:p>
            <a:pPr>
              <a:spcBef>
                <a:spcPts val="100"/>
              </a:spcBef>
            </a:pPr>
            <a:r>
              <a:rPr lang="en-US" sz="1600" dirty="0"/>
              <a:t>mean sample value</a:t>
            </a:r>
          </a:p>
          <a:p>
            <a:pPr>
              <a:spcBef>
                <a:spcPts val="100"/>
              </a:spcBef>
            </a:pPr>
            <a:r>
              <a:rPr lang="en-US" sz="1600" dirty="0"/>
              <a:t>sample rms variance</a:t>
            </a:r>
          </a:p>
          <a:p>
            <a:pPr>
              <a:spcBef>
                <a:spcPts val="100"/>
              </a:spcBef>
            </a:pPr>
            <a:r>
              <a:rPr lang="en-US" sz="1600" dirty="0"/>
              <a:t>unique sample count</a:t>
            </a:r>
          </a:p>
        </p:txBody>
      </p:sp>
      <p:sp>
        <p:nvSpPr>
          <p:cNvPr id="7" name="TextBox 6">
            <a:extLst>
              <a:ext uri="{FF2B5EF4-FFF2-40B4-BE49-F238E27FC236}">
                <a16:creationId xmlns:a16="http://schemas.microsoft.com/office/drawing/2014/main" id="{A2E6671D-962B-DD46-B3A9-79B82313DB70}"/>
              </a:ext>
            </a:extLst>
          </p:cNvPr>
          <p:cNvSpPr txBox="1"/>
          <p:nvPr/>
        </p:nvSpPr>
        <p:spPr>
          <a:xfrm>
            <a:off x="5567267" y="1005839"/>
            <a:ext cx="3408305" cy="5212080"/>
          </a:xfrm>
          <a:prstGeom prst="rect">
            <a:avLst/>
          </a:prstGeom>
          <a:noFill/>
          <a:ln w="19050">
            <a:solidFill>
              <a:srgbClr val="7030A0"/>
            </a:solidFill>
          </a:ln>
        </p:spPr>
        <p:txBody>
          <a:bodyPr wrap="none" rtlCol="0">
            <a:spAutoFit/>
          </a:bodyPr>
          <a:lstStyle/>
          <a:p>
            <a:pPr>
              <a:spcBef>
                <a:spcPts val="200"/>
              </a:spcBef>
            </a:pPr>
            <a:r>
              <a:rPr lang="en-US" sz="1600" b="1" dirty="0">
                <a:solidFill>
                  <a:srgbClr val="7030A0"/>
                </a:solidFill>
              </a:rPr>
              <a:t>Noise Analysis</a:t>
            </a:r>
          </a:p>
          <a:p>
            <a:pPr>
              <a:spcBef>
                <a:spcPts val="200"/>
              </a:spcBef>
            </a:pPr>
            <a:r>
              <a:rPr lang="en-US" sz="1600" dirty="0"/>
              <a:t>Power Spectral Density (PSD)</a:t>
            </a:r>
            <a:r>
              <a:rPr lang="en-US" sz="1600" dirty="0">
                <a:solidFill>
                  <a:srgbClr val="7030A0"/>
                </a:solidFill>
              </a:rPr>
              <a:t>*</a:t>
            </a:r>
          </a:p>
          <a:p>
            <a:pPr>
              <a:spcBef>
                <a:spcPts val="200"/>
              </a:spcBef>
            </a:pPr>
            <a:r>
              <a:rPr lang="en-US" sz="1600" dirty="0"/>
              <a:t>Probability Density Function (PDF)</a:t>
            </a:r>
            <a:r>
              <a:rPr lang="en-US" sz="1600" dirty="0">
                <a:solidFill>
                  <a:srgbClr val="7030A0"/>
                </a:solidFill>
              </a:rPr>
              <a:t>*</a:t>
            </a:r>
          </a:p>
          <a:p>
            <a:pPr>
              <a:spcBef>
                <a:spcPts val="200"/>
              </a:spcBef>
            </a:pPr>
            <a:r>
              <a:rPr lang="en-US" sz="1600" dirty="0"/>
              <a:t>PSD/PDF statistics</a:t>
            </a:r>
            <a:r>
              <a:rPr lang="en-US" sz="1600" dirty="0">
                <a:solidFill>
                  <a:srgbClr val="7030A0"/>
                </a:solidFill>
              </a:rPr>
              <a:t>*</a:t>
            </a:r>
          </a:p>
          <a:p>
            <a:pPr>
              <a:spcBef>
                <a:spcPts val="200"/>
              </a:spcBef>
            </a:pPr>
            <a:r>
              <a:rPr lang="en-US" sz="1600" dirty="0"/>
              <a:t>percent above high noise model</a:t>
            </a:r>
          </a:p>
          <a:p>
            <a:pPr>
              <a:spcBef>
                <a:spcPts val="200"/>
              </a:spcBef>
            </a:pPr>
            <a:r>
              <a:rPr lang="en-US" sz="1600" dirty="0"/>
              <a:t>percent below low noise model</a:t>
            </a:r>
          </a:p>
          <a:p>
            <a:pPr>
              <a:spcBef>
                <a:spcPts val="200"/>
              </a:spcBef>
            </a:pPr>
            <a:r>
              <a:rPr lang="en-US" sz="1600" dirty="0"/>
              <a:t>dead channel indicators</a:t>
            </a:r>
          </a:p>
          <a:p>
            <a:pPr>
              <a:spcBef>
                <a:spcPts val="200"/>
              </a:spcBef>
            </a:pPr>
            <a:endParaRPr lang="en-US" sz="1000" dirty="0"/>
          </a:p>
          <a:p>
            <a:r>
              <a:rPr lang="en-US" sz="1600" b="1" dirty="0">
                <a:solidFill>
                  <a:srgbClr val="7030A0"/>
                </a:solidFill>
              </a:rPr>
              <a:t>Signal Anomalies</a:t>
            </a:r>
          </a:p>
          <a:p>
            <a:pPr>
              <a:spcBef>
                <a:spcPts val="200"/>
              </a:spcBef>
            </a:pPr>
            <a:r>
              <a:rPr lang="en-US" sz="1600" dirty="0"/>
              <a:t>cross talk</a:t>
            </a:r>
          </a:p>
          <a:p>
            <a:pPr>
              <a:spcBef>
                <a:spcPts val="200"/>
              </a:spcBef>
            </a:pPr>
            <a:r>
              <a:rPr lang="en-US" sz="1600" dirty="0"/>
              <a:t>DC offset change</a:t>
            </a:r>
          </a:p>
          <a:p>
            <a:pPr>
              <a:spcBef>
                <a:spcPts val="200"/>
              </a:spcBef>
            </a:pPr>
            <a:r>
              <a:rPr lang="en-US" sz="1600" dirty="0"/>
              <a:t>signal-to-noise ratio</a:t>
            </a:r>
          </a:p>
          <a:p>
            <a:pPr>
              <a:spcBef>
                <a:spcPts val="200"/>
              </a:spcBef>
            </a:pPr>
            <a:r>
              <a:rPr lang="en-US" sz="1600" dirty="0"/>
              <a:t>maximum STA/LTA</a:t>
            </a:r>
          </a:p>
          <a:p>
            <a:pPr>
              <a:spcBef>
                <a:spcPts val="200"/>
              </a:spcBef>
            </a:pPr>
            <a:r>
              <a:rPr lang="en-US" sz="1600" dirty="0"/>
              <a:t>number of spikes</a:t>
            </a:r>
          </a:p>
          <a:p>
            <a:pPr>
              <a:spcBef>
                <a:spcPts val="200"/>
              </a:spcBef>
            </a:pPr>
            <a:r>
              <a:rPr lang="en-US" sz="1600" dirty="0"/>
              <a:t>pressure effects</a:t>
            </a:r>
          </a:p>
          <a:p>
            <a:pPr>
              <a:spcBef>
                <a:spcPts val="200"/>
              </a:spcBef>
            </a:pPr>
            <a:endParaRPr lang="en-US" sz="1000" dirty="0"/>
          </a:p>
          <a:p>
            <a:r>
              <a:rPr lang="en-US" sz="1600" b="1" dirty="0">
                <a:solidFill>
                  <a:srgbClr val="7030A0"/>
                </a:solidFill>
              </a:rPr>
              <a:t>Metadata Checks</a:t>
            </a:r>
          </a:p>
          <a:p>
            <a:pPr>
              <a:spcBef>
                <a:spcPts val="200"/>
              </a:spcBef>
            </a:pPr>
            <a:r>
              <a:rPr lang="en-US" sz="1600" dirty="0"/>
              <a:t>orientation check</a:t>
            </a:r>
          </a:p>
          <a:p>
            <a:pPr>
              <a:spcBef>
                <a:spcPts val="200"/>
              </a:spcBef>
            </a:pPr>
            <a:r>
              <a:rPr lang="en-US" sz="1600" dirty="0"/>
              <a:t>polarity check</a:t>
            </a:r>
          </a:p>
          <a:p>
            <a:pPr>
              <a:spcBef>
                <a:spcPts val="200"/>
              </a:spcBef>
            </a:pPr>
            <a:r>
              <a:rPr lang="en-US" sz="1600" dirty="0"/>
              <a:t>transfer function</a:t>
            </a:r>
          </a:p>
        </p:txBody>
      </p:sp>
      <p:sp>
        <p:nvSpPr>
          <p:cNvPr id="9" name="TextBox 8">
            <a:extLst>
              <a:ext uri="{FF2B5EF4-FFF2-40B4-BE49-F238E27FC236}">
                <a16:creationId xmlns:a16="http://schemas.microsoft.com/office/drawing/2014/main" id="{AE1F1AC5-F9A1-B64F-A8B7-0F7DD25E655D}"/>
              </a:ext>
            </a:extLst>
          </p:cNvPr>
          <p:cNvSpPr txBox="1"/>
          <p:nvPr/>
        </p:nvSpPr>
        <p:spPr>
          <a:xfrm>
            <a:off x="817296" y="6309360"/>
            <a:ext cx="7509408" cy="461665"/>
          </a:xfrm>
          <a:prstGeom prst="rect">
            <a:avLst/>
          </a:prstGeom>
          <a:noFill/>
        </p:spPr>
        <p:txBody>
          <a:bodyPr wrap="square" rtlCol="0">
            <a:spAutoFit/>
          </a:bodyPr>
          <a:lstStyle/>
          <a:p>
            <a:pPr algn="ctr"/>
            <a:r>
              <a:rPr lang="en-US" sz="2400" dirty="0">
                <a:solidFill>
                  <a:srgbClr val="0432FF"/>
                </a:solidFill>
                <a:hlinkClick r:id="rId2"/>
              </a:rPr>
              <a:t>http://service.iris.edu/mustang/measurements/1/</a:t>
            </a:r>
            <a:endParaRPr lang="en-US" sz="2400" dirty="0">
              <a:solidFill>
                <a:srgbClr val="0432FF"/>
              </a:solidFill>
            </a:endParaRPr>
          </a:p>
        </p:txBody>
      </p:sp>
      <p:sp>
        <p:nvSpPr>
          <p:cNvPr id="10" name="TextBox 9">
            <a:extLst>
              <a:ext uri="{FF2B5EF4-FFF2-40B4-BE49-F238E27FC236}">
                <a16:creationId xmlns:a16="http://schemas.microsoft.com/office/drawing/2014/main" id="{48DE9670-0897-CE44-BFBD-1A9983117BB6}"/>
              </a:ext>
            </a:extLst>
          </p:cNvPr>
          <p:cNvSpPr txBox="1"/>
          <p:nvPr/>
        </p:nvSpPr>
        <p:spPr>
          <a:xfrm>
            <a:off x="2377403" y="182880"/>
            <a:ext cx="6766597" cy="584775"/>
          </a:xfrm>
          <a:prstGeom prst="rect">
            <a:avLst/>
          </a:prstGeom>
          <a:noFill/>
        </p:spPr>
        <p:txBody>
          <a:bodyPr wrap="none" rtlCol="0">
            <a:spAutoFit/>
          </a:bodyPr>
          <a:lstStyle/>
          <a:p>
            <a:pPr algn="r"/>
            <a:r>
              <a:rPr lang="en-US" sz="3200" dirty="0">
                <a:solidFill>
                  <a:schemeClr val="bg1"/>
                </a:solidFill>
              </a:rPr>
              <a:t>What kinds of metrics are available?</a:t>
            </a:r>
          </a:p>
        </p:txBody>
      </p:sp>
      <p:sp>
        <p:nvSpPr>
          <p:cNvPr id="8" name="Rectangle 7">
            <a:extLst>
              <a:ext uri="{FF2B5EF4-FFF2-40B4-BE49-F238E27FC236}">
                <a16:creationId xmlns:a16="http://schemas.microsoft.com/office/drawing/2014/main" id="{FE5468FB-01A5-0E45-B5D8-B84E99DC2914}"/>
              </a:ext>
            </a:extLst>
          </p:cNvPr>
          <p:cNvSpPr/>
          <p:nvPr/>
        </p:nvSpPr>
        <p:spPr bwMode="auto">
          <a:xfrm>
            <a:off x="5577839" y="3024645"/>
            <a:ext cx="3410712" cy="2020586"/>
          </a:xfrm>
          <a:prstGeom prst="rect">
            <a:avLst/>
          </a:prstGeom>
          <a:noFill/>
          <a:ln w="50800" cap="flat" cmpd="sng" algn="ctr">
            <a:solidFill>
              <a:srgbClr val="FF0000"/>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Tree>
    <p:extLst>
      <p:ext uri="{BB962C8B-B14F-4D97-AF65-F5344CB8AC3E}">
        <p14:creationId xmlns:p14="http://schemas.microsoft.com/office/powerpoint/2010/main" val="38174027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B369C5E-EECA-324C-BB84-7DEC34F749C0}"/>
              </a:ext>
            </a:extLst>
          </p:cNvPr>
          <p:cNvCxnSpPr>
            <a:cxnSpLocks/>
          </p:cNvCxnSpPr>
          <p:nvPr/>
        </p:nvCxnSpPr>
        <p:spPr bwMode="auto">
          <a:xfrm>
            <a:off x="2816352" y="3"/>
            <a:ext cx="0" cy="6857997"/>
          </a:xfrm>
          <a:prstGeom prst="line">
            <a:avLst/>
          </a:prstGeom>
          <a:solidFill>
            <a:schemeClr val="accent1">
              <a:alpha val="25000"/>
            </a:schemeClr>
          </a:solidFill>
          <a:ln w="19050" cap="flat" cmpd="sng" algn="ctr">
            <a:solidFill>
              <a:schemeClr val="bg1"/>
            </a:solidFill>
            <a:prstDash val="solid"/>
            <a:round/>
            <a:headEnd type="none" w="med" len="med"/>
            <a:tailEnd type="none" w="med" len="lg"/>
          </a:ln>
          <a:effectLst/>
        </p:spPr>
      </p:cxnSp>
      <p:sp>
        <p:nvSpPr>
          <p:cNvPr id="4" name="Rectangle 3">
            <a:extLst>
              <a:ext uri="{FF2B5EF4-FFF2-40B4-BE49-F238E27FC236}">
                <a16:creationId xmlns:a16="http://schemas.microsoft.com/office/drawing/2014/main" id="{48317926-E666-0F43-B9BA-6790F6A0B055}"/>
              </a:ext>
            </a:extLst>
          </p:cNvPr>
          <p:cNvSpPr/>
          <p:nvPr/>
        </p:nvSpPr>
        <p:spPr bwMode="auto">
          <a:xfrm>
            <a:off x="182880" y="1085088"/>
            <a:ext cx="1950720" cy="682752"/>
          </a:xfrm>
          <a:prstGeom prst="rect">
            <a:avLst/>
          </a:prstGeom>
          <a:noFill/>
          <a:ln w="1905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graphicFrame>
        <p:nvGraphicFramePr>
          <p:cNvPr id="2" name="Table 1">
            <a:extLst>
              <a:ext uri="{FF2B5EF4-FFF2-40B4-BE49-F238E27FC236}">
                <a16:creationId xmlns:a16="http://schemas.microsoft.com/office/drawing/2014/main" id="{740113C4-E3D7-D048-9568-6D8B8A327B3E}"/>
              </a:ext>
            </a:extLst>
          </p:cNvPr>
          <p:cNvGraphicFramePr>
            <a:graphicFrameLocks noGrp="1"/>
          </p:cNvGraphicFramePr>
          <p:nvPr>
            <p:extLst>
              <p:ext uri="{D42A27DB-BD31-4B8C-83A1-F6EECF244321}">
                <p14:modId xmlns:p14="http://schemas.microsoft.com/office/powerpoint/2010/main" val="4089386504"/>
              </p:ext>
            </p:extLst>
          </p:nvPr>
        </p:nvGraphicFramePr>
        <p:xfrm>
          <a:off x="0" y="3"/>
          <a:ext cx="9144000" cy="6857998"/>
        </p:xfrm>
        <a:graphic>
          <a:graphicData uri="http://schemas.openxmlformats.org/drawingml/2006/table">
            <a:tbl>
              <a:tblPr firstRow="1" bandRow="1">
                <a:tableStyleId>{793D81CF-94F2-401A-BA57-92F5A7B2D0C5}</a:tableStyleId>
              </a:tblPr>
              <a:tblGrid>
                <a:gridCol w="2980944">
                  <a:extLst>
                    <a:ext uri="{9D8B030D-6E8A-4147-A177-3AD203B41FA5}">
                      <a16:colId xmlns:a16="http://schemas.microsoft.com/office/drawing/2014/main" val="3358297314"/>
                    </a:ext>
                  </a:extLst>
                </a:gridCol>
                <a:gridCol w="6163056">
                  <a:extLst>
                    <a:ext uri="{9D8B030D-6E8A-4147-A177-3AD203B41FA5}">
                      <a16:colId xmlns:a16="http://schemas.microsoft.com/office/drawing/2014/main" val="3879860020"/>
                    </a:ext>
                  </a:extLst>
                </a:gridCol>
              </a:tblGrid>
              <a:tr h="891742">
                <a:tc>
                  <a:txBody>
                    <a:bodyPr/>
                    <a:lstStyle/>
                    <a:p>
                      <a:pPr algn="ctr"/>
                      <a:r>
                        <a:rPr lang="en-US" sz="2400"/>
                        <a:t>Metric name</a:t>
                      </a:r>
                    </a:p>
                  </a:txBody>
                  <a:tcPr anchor="ctr">
                    <a:solidFill>
                      <a:srgbClr val="275493"/>
                    </a:solidFill>
                  </a:tcPr>
                </a:tc>
                <a:tc>
                  <a:txBody>
                    <a:bodyPr/>
                    <a:lstStyle/>
                    <a:p>
                      <a:pPr algn="ctr"/>
                      <a:r>
                        <a:rPr lang="en-US" sz="2400"/>
                        <a:t>Description</a:t>
                      </a:r>
                    </a:p>
                  </a:txBody>
                  <a:tcPr anchor="ctr">
                    <a:solidFill>
                      <a:srgbClr val="275493"/>
                    </a:solidFill>
                  </a:tcPr>
                </a:tc>
                <a:extLst>
                  <a:ext uri="{0D108BD9-81ED-4DB2-BD59-A6C34878D82A}">
                    <a16:rowId xmlns:a16="http://schemas.microsoft.com/office/drawing/2014/main" val="1731207347"/>
                  </a:ext>
                </a:extLst>
              </a:tr>
              <a:tr h="1064077">
                <a:tc>
                  <a:txBody>
                    <a:bodyPr/>
                    <a:lstStyle/>
                    <a:p>
                      <a:pPr marL="344488" marR="0" lvl="0" indent="0" algn="l" defTabSz="457200" rtl="0" eaLnBrk="1" fontAlgn="auto" latinLnBrk="0" hangingPunct="1">
                        <a:lnSpc>
                          <a:spcPct val="100000"/>
                        </a:lnSpc>
                        <a:spcBef>
                          <a:spcPts val="0"/>
                        </a:spcBef>
                        <a:spcAft>
                          <a:spcPts val="0"/>
                        </a:spcAft>
                        <a:buClrTx/>
                        <a:buSzTx/>
                        <a:buFontTx/>
                        <a:buNone/>
                        <a:tabLst/>
                        <a:defRPr/>
                      </a:pPr>
                      <a:r>
                        <a:rPr lang="en-US" sz="2400" u="none"/>
                        <a:t>cross_talk</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t>cross-correlation coefficient of pairs of channels from the same sensor, e.g., BHE:BHN, BHN:BHZ, BHZ:BHE for event magnitudes &gt; 5.5</a:t>
                      </a:r>
                      <a:endParaRPr lang="en-US"/>
                    </a:p>
                  </a:txBody>
                  <a:tcPr anchor="ctr"/>
                </a:tc>
                <a:extLst>
                  <a:ext uri="{0D108BD9-81ED-4DB2-BD59-A6C34878D82A}">
                    <a16:rowId xmlns:a16="http://schemas.microsoft.com/office/drawing/2014/main" val="640915918"/>
                  </a:ext>
                </a:extLst>
              </a:tr>
              <a:tr h="940267">
                <a:tc>
                  <a:txBody>
                    <a:bodyPr/>
                    <a:lstStyle/>
                    <a:p>
                      <a:pPr marL="344488" indent="0">
                        <a:tabLst/>
                      </a:pPr>
                      <a:r>
                        <a:rPr lang="en-US" sz="2400"/>
                        <a:t>dc_offset </a:t>
                      </a:r>
                    </a:p>
                  </a:txBody>
                  <a:tcPr anchor="ctr"/>
                </a:tc>
                <a:tc>
                  <a:txBody>
                    <a:bodyPr/>
                    <a:lstStyle/>
                    <a:p>
                      <a:r>
                        <a:rPr lang="en-US" sz="1800"/>
                        <a:t>statistical indicator of likelihood of DC offset shift using a comparison of daily sample_mean values</a:t>
                      </a:r>
                      <a:endParaRPr lang="en-US"/>
                    </a:p>
                  </a:txBody>
                  <a:tcPr anchor="ctr"/>
                </a:tc>
                <a:extLst>
                  <a:ext uri="{0D108BD9-81ED-4DB2-BD59-A6C34878D82A}">
                    <a16:rowId xmlns:a16="http://schemas.microsoft.com/office/drawing/2014/main" val="4283436007"/>
                  </a:ext>
                </a:extLst>
              </a:tr>
              <a:tr h="940267">
                <a:tc>
                  <a:txBody>
                    <a:bodyPr/>
                    <a:lstStyle/>
                    <a:p>
                      <a:pPr marL="344488" indent="0">
                        <a:tabLst/>
                      </a:pPr>
                      <a:r>
                        <a:rPr lang="en-US" sz="2400"/>
                        <a:t>sample_snr </a:t>
                      </a:r>
                    </a:p>
                  </a:txBody>
                  <a:tcPr anchor="ctr"/>
                </a:tc>
                <a:tc>
                  <a:txBody>
                    <a:bodyPr/>
                    <a:lstStyle/>
                    <a:p>
                      <a:r>
                        <a:rPr lang="en-US" sz="1800"/>
                        <a:t>signal-to-noise ratio for event magnitudes &gt; 5.5</a:t>
                      </a:r>
                      <a:endParaRPr lang="en-US"/>
                    </a:p>
                  </a:txBody>
                  <a:tcPr anchor="ctr"/>
                </a:tc>
                <a:extLst>
                  <a:ext uri="{0D108BD9-81ED-4DB2-BD59-A6C34878D82A}">
                    <a16:rowId xmlns:a16="http://schemas.microsoft.com/office/drawing/2014/main" val="2155645790"/>
                  </a:ext>
                </a:extLst>
              </a:tr>
              <a:tr h="940267">
                <a:tc>
                  <a:txBody>
                    <a:bodyPr/>
                    <a:lstStyle/>
                    <a:p>
                      <a:pPr marL="344488" indent="0">
                        <a:tabLst/>
                      </a:pPr>
                      <a:r>
                        <a:rPr lang="en-US" sz="2400"/>
                        <a:t>max_stalta</a:t>
                      </a:r>
                    </a:p>
                  </a:txBody>
                  <a:tcPr anchor="ctr"/>
                </a:tc>
                <a:tc>
                  <a:txBody>
                    <a:bodyPr/>
                    <a:lstStyle/>
                    <a:p>
                      <a:r>
                        <a:rPr lang="en-US" sz="1800"/>
                        <a:t>maximum short-term-average/long-term-average ratio</a:t>
                      </a:r>
                      <a:endParaRPr lang="en-US"/>
                    </a:p>
                  </a:txBody>
                  <a:tcPr anchor="ctr"/>
                </a:tc>
                <a:extLst>
                  <a:ext uri="{0D108BD9-81ED-4DB2-BD59-A6C34878D82A}">
                    <a16:rowId xmlns:a16="http://schemas.microsoft.com/office/drawing/2014/main" val="2180926919"/>
                  </a:ext>
                </a:extLst>
              </a:tr>
              <a:tr h="940267">
                <a:tc>
                  <a:txBody>
                    <a:bodyPr/>
                    <a:lstStyle/>
                    <a:p>
                      <a:pPr marL="344488" indent="0">
                        <a:tabLst/>
                      </a:pPr>
                      <a:r>
                        <a:rPr lang="en-US" sz="2400"/>
                        <a:t>num_spikes </a:t>
                      </a:r>
                    </a:p>
                  </a:txBody>
                  <a:tcPr anchor="ctr"/>
                </a:tc>
                <a:tc>
                  <a:txBody>
                    <a:bodyPr/>
                    <a:lstStyle/>
                    <a:p>
                      <a:r>
                        <a:rPr lang="en-US" sz="1800"/>
                        <a:t>count of spikes determined by identifying outliers using a median-absolute-deviation (MAD) method with a 41-second sliding window</a:t>
                      </a:r>
                      <a:endParaRPr lang="en-US"/>
                    </a:p>
                  </a:txBody>
                  <a:tcPr anchor="ctr"/>
                </a:tc>
                <a:extLst>
                  <a:ext uri="{0D108BD9-81ED-4DB2-BD59-A6C34878D82A}">
                    <a16:rowId xmlns:a16="http://schemas.microsoft.com/office/drawing/2014/main" val="3934041275"/>
                  </a:ext>
                </a:extLst>
              </a:tr>
              <a:tr h="1141111">
                <a:tc>
                  <a:txBody>
                    <a:bodyPr/>
                    <a:lstStyle/>
                    <a:p>
                      <a:pPr marL="344488" indent="0">
                        <a:tabLst/>
                      </a:pPr>
                      <a:r>
                        <a:rPr lang="en-US" sz="2400"/>
                        <a:t>pressure_effects </a:t>
                      </a:r>
                    </a:p>
                  </a:txBody>
                  <a:tcPr anchor="ctr"/>
                </a:tc>
                <a:tc>
                  <a:txBody>
                    <a:bodyPr/>
                    <a:lstStyle/>
                    <a:p>
                      <a:r>
                        <a:rPr lang="en-US" sz="1800"/>
                        <a:t>cross correlation coefficient of an LDO barometer channel with an LHZ seismic channel</a:t>
                      </a:r>
                      <a:endParaRPr lang="en-US"/>
                    </a:p>
                  </a:txBody>
                  <a:tcPr anchor="ctr"/>
                </a:tc>
                <a:extLst>
                  <a:ext uri="{0D108BD9-81ED-4DB2-BD59-A6C34878D82A}">
                    <a16:rowId xmlns:a16="http://schemas.microsoft.com/office/drawing/2014/main" val="2805954718"/>
                  </a:ext>
                </a:extLst>
              </a:tr>
            </a:tbl>
          </a:graphicData>
        </a:graphic>
      </p:graphicFrame>
      <p:sp>
        <p:nvSpPr>
          <p:cNvPr id="5" name="Rectangle 4">
            <a:hlinkClick r:id="rId3"/>
            <a:extLst>
              <a:ext uri="{FF2B5EF4-FFF2-40B4-BE49-F238E27FC236}">
                <a16:creationId xmlns:a16="http://schemas.microsoft.com/office/drawing/2014/main" id="{258A18A4-2EE9-504D-BAB8-6AD8915C3687}"/>
              </a:ext>
            </a:extLst>
          </p:cNvPr>
          <p:cNvSpPr/>
          <p:nvPr/>
        </p:nvSpPr>
        <p:spPr bwMode="auto">
          <a:xfrm>
            <a:off x="316992" y="1085088"/>
            <a:ext cx="1816608" cy="682752"/>
          </a:xfrm>
          <a:prstGeom prst="rect">
            <a:avLst/>
          </a:prstGeom>
          <a:noFill/>
          <a:ln w="1905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
        <p:nvSpPr>
          <p:cNvPr id="6" name="Rectangle 5">
            <a:hlinkClick r:id="rId4"/>
            <a:extLst>
              <a:ext uri="{FF2B5EF4-FFF2-40B4-BE49-F238E27FC236}">
                <a16:creationId xmlns:a16="http://schemas.microsoft.com/office/drawing/2014/main" id="{D9199DBB-AD65-F94A-BE7D-B5A28B3A82FF}"/>
              </a:ext>
            </a:extLst>
          </p:cNvPr>
          <p:cNvSpPr/>
          <p:nvPr/>
        </p:nvSpPr>
        <p:spPr bwMode="auto">
          <a:xfrm>
            <a:off x="182880" y="2072640"/>
            <a:ext cx="1950720" cy="731520"/>
          </a:xfrm>
          <a:prstGeom prst="rect">
            <a:avLst/>
          </a:prstGeom>
          <a:noFill/>
          <a:ln w="1905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
        <p:nvSpPr>
          <p:cNvPr id="7" name="Rectangle 6">
            <a:hlinkClick r:id="rId5"/>
            <a:extLst>
              <a:ext uri="{FF2B5EF4-FFF2-40B4-BE49-F238E27FC236}">
                <a16:creationId xmlns:a16="http://schemas.microsoft.com/office/drawing/2014/main" id="{B1C896B3-598D-5941-9274-C37C86EF6A7F}"/>
              </a:ext>
            </a:extLst>
          </p:cNvPr>
          <p:cNvSpPr/>
          <p:nvPr/>
        </p:nvSpPr>
        <p:spPr bwMode="auto">
          <a:xfrm>
            <a:off x="182880" y="3023616"/>
            <a:ext cx="2206752" cy="743712"/>
          </a:xfrm>
          <a:prstGeom prst="rect">
            <a:avLst/>
          </a:prstGeom>
          <a:noFill/>
          <a:ln w="1905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
        <p:nvSpPr>
          <p:cNvPr id="8" name="Rectangle 7">
            <a:hlinkClick r:id="rId6"/>
            <a:extLst>
              <a:ext uri="{FF2B5EF4-FFF2-40B4-BE49-F238E27FC236}">
                <a16:creationId xmlns:a16="http://schemas.microsoft.com/office/drawing/2014/main" id="{BEF391C8-9D33-524D-9F87-DF1ED7A93AEC}"/>
              </a:ext>
            </a:extLst>
          </p:cNvPr>
          <p:cNvSpPr/>
          <p:nvPr/>
        </p:nvSpPr>
        <p:spPr bwMode="auto">
          <a:xfrm>
            <a:off x="182880" y="3925824"/>
            <a:ext cx="1950720" cy="780288"/>
          </a:xfrm>
          <a:prstGeom prst="rect">
            <a:avLst/>
          </a:prstGeom>
          <a:noFill/>
          <a:ln w="1905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
        <p:nvSpPr>
          <p:cNvPr id="9" name="Rectangle 8">
            <a:hlinkClick r:id="rId7"/>
            <a:extLst>
              <a:ext uri="{FF2B5EF4-FFF2-40B4-BE49-F238E27FC236}">
                <a16:creationId xmlns:a16="http://schemas.microsoft.com/office/drawing/2014/main" id="{2FDFD7C0-B04E-6B4A-9C19-C9B467A6526F}"/>
              </a:ext>
            </a:extLst>
          </p:cNvPr>
          <p:cNvSpPr/>
          <p:nvPr/>
        </p:nvSpPr>
        <p:spPr bwMode="auto">
          <a:xfrm>
            <a:off x="182880" y="4840224"/>
            <a:ext cx="2121408" cy="841248"/>
          </a:xfrm>
          <a:prstGeom prst="rect">
            <a:avLst/>
          </a:prstGeom>
          <a:noFill/>
          <a:ln w="1905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
        <p:nvSpPr>
          <p:cNvPr id="10" name="Rectangle 9">
            <a:hlinkClick r:id="rId8"/>
            <a:extLst>
              <a:ext uri="{FF2B5EF4-FFF2-40B4-BE49-F238E27FC236}">
                <a16:creationId xmlns:a16="http://schemas.microsoft.com/office/drawing/2014/main" id="{29A7E267-2329-9D47-A3E8-8B9793F5BAFA}"/>
              </a:ext>
            </a:extLst>
          </p:cNvPr>
          <p:cNvSpPr/>
          <p:nvPr/>
        </p:nvSpPr>
        <p:spPr bwMode="auto">
          <a:xfrm>
            <a:off x="182880" y="5888736"/>
            <a:ext cx="2548128" cy="780288"/>
          </a:xfrm>
          <a:prstGeom prst="rect">
            <a:avLst/>
          </a:prstGeom>
          <a:noFill/>
          <a:ln w="1905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Tree>
    <p:extLst>
      <p:ext uri="{BB962C8B-B14F-4D97-AF65-F5344CB8AC3E}">
        <p14:creationId xmlns:p14="http://schemas.microsoft.com/office/powerpoint/2010/main" val="6959088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F3B9184F-A731-8D46-8CBE-4A5F5C5196DC}"/>
              </a:ext>
            </a:extLst>
          </p:cNvPr>
          <p:cNvSpPr txBox="1"/>
          <p:nvPr/>
        </p:nvSpPr>
        <p:spPr>
          <a:xfrm>
            <a:off x="3753210" y="91440"/>
            <a:ext cx="5331909" cy="584775"/>
          </a:xfrm>
          <a:prstGeom prst="rect">
            <a:avLst/>
          </a:prstGeom>
          <a:noFill/>
        </p:spPr>
        <p:txBody>
          <a:bodyPr wrap="none" rtlCol="0">
            <a:spAutoFit/>
          </a:bodyPr>
          <a:lstStyle/>
          <a:p>
            <a:pPr algn="r"/>
            <a:r>
              <a:rPr lang="en-US" sz="3200" dirty="0">
                <a:solidFill>
                  <a:schemeClr val="bg1"/>
                </a:solidFill>
              </a:rPr>
              <a:t>Num_spikes metric example</a:t>
            </a:r>
          </a:p>
        </p:txBody>
      </p:sp>
      <p:pic>
        <p:nvPicPr>
          <p:cNvPr id="14" name="Picture 13">
            <a:extLst>
              <a:ext uri="{FF2B5EF4-FFF2-40B4-BE49-F238E27FC236}">
                <a16:creationId xmlns:a16="http://schemas.microsoft.com/office/drawing/2014/main" id="{7A717CFA-200D-984B-BB3B-02A827E19DCA}"/>
              </a:ext>
            </a:extLst>
          </p:cNvPr>
          <p:cNvPicPr>
            <a:picLocks noChangeAspect="1"/>
          </p:cNvPicPr>
          <p:nvPr/>
        </p:nvPicPr>
        <p:blipFill>
          <a:blip r:embed="rId3"/>
          <a:stretch>
            <a:fillRect/>
          </a:stretch>
        </p:blipFill>
        <p:spPr>
          <a:xfrm>
            <a:off x="430588" y="1365485"/>
            <a:ext cx="4930633" cy="3333867"/>
          </a:xfrm>
          <a:prstGeom prst="rect">
            <a:avLst/>
          </a:prstGeom>
          <a:ln>
            <a:solidFill>
              <a:srgbClr val="7030A0"/>
            </a:solidFill>
          </a:ln>
        </p:spPr>
      </p:pic>
      <p:sp>
        <p:nvSpPr>
          <p:cNvPr id="21" name="TextBox 20">
            <a:extLst>
              <a:ext uri="{FF2B5EF4-FFF2-40B4-BE49-F238E27FC236}">
                <a16:creationId xmlns:a16="http://schemas.microsoft.com/office/drawing/2014/main" id="{FAB7B6F0-CE97-DA4E-9CE2-FDF6156EBDB6}"/>
              </a:ext>
            </a:extLst>
          </p:cNvPr>
          <p:cNvSpPr txBox="1"/>
          <p:nvPr/>
        </p:nvSpPr>
        <p:spPr>
          <a:xfrm>
            <a:off x="1828800" y="984162"/>
            <a:ext cx="2065565" cy="369332"/>
          </a:xfrm>
          <a:prstGeom prst="rect">
            <a:avLst/>
          </a:prstGeom>
          <a:noFill/>
        </p:spPr>
        <p:txBody>
          <a:bodyPr wrap="none" rtlCol="0">
            <a:spAutoFit/>
          </a:bodyPr>
          <a:lstStyle/>
          <a:p>
            <a:r>
              <a:rPr lang="en-US" dirty="0"/>
              <a:t>TA.158A trace plot</a:t>
            </a:r>
          </a:p>
        </p:txBody>
      </p:sp>
      <p:sp>
        <p:nvSpPr>
          <p:cNvPr id="15" name="TextBox 14">
            <a:extLst>
              <a:ext uri="{FF2B5EF4-FFF2-40B4-BE49-F238E27FC236}">
                <a16:creationId xmlns:a16="http://schemas.microsoft.com/office/drawing/2014/main" id="{6735E48E-7A66-3B49-8060-BC189493F028}"/>
              </a:ext>
            </a:extLst>
          </p:cNvPr>
          <p:cNvSpPr txBox="1"/>
          <p:nvPr/>
        </p:nvSpPr>
        <p:spPr>
          <a:xfrm>
            <a:off x="182880" y="1785537"/>
            <a:ext cx="566928" cy="307777"/>
          </a:xfrm>
          <a:prstGeom prst="rect">
            <a:avLst/>
          </a:prstGeom>
          <a:solidFill>
            <a:schemeClr val="bg1"/>
          </a:solidFill>
        </p:spPr>
        <p:txBody>
          <a:bodyPr wrap="none" rtlCol="0">
            <a:spAutoFit/>
          </a:bodyPr>
          <a:lstStyle/>
          <a:p>
            <a:pPr algn="ctr"/>
            <a:r>
              <a:rPr lang="en-US" sz="1400" dirty="0"/>
              <a:t>BHE</a:t>
            </a:r>
          </a:p>
        </p:txBody>
      </p:sp>
      <p:sp>
        <p:nvSpPr>
          <p:cNvPr id="17" name="TextBox 16">
            <a:extLst>
              <a:ext uri="{FF2B5EF4-FFF2-40B4-BE49-F238E27FC236}">
                <a16:creationId xmlns:a16="http://schemas.microsoft.com/office/drawing/2014/main" id="{7F14EF34-9505-9844-BF86-736555E3D524}"/>
              </a:ext>
            </a:extLst>
          </p:cNvPr>
          <p:cNvSpPr txBox="1"/>
          <p:nvPr/>
        </p:nvSpPr>
        <p:spPr>
          <a:xfrm>
            <a:off x="182880" y="2824796"/>
            <a:ext cx="566928" cy="307777"/>
          </a:xfrm>
          <a:prstGeom prst="rect">
            <a:avLst/>
          </a:prstGeom>
          <a:solidFill>
            <a:schemeClr val="bg1"/>
          </a:solidFill>
        </p:spPr>
        <p:txBody>
          <a:bodyPr wrap="square" rtlCol="0">
            <a:spAutoFit/>
          </a:bodyPr>
          <a:lstStyle/>
          <a:p>
            <a:pPr algn="ctr"/>
            <a:r>
              <a:rPr lang="en-US" sz="1400" dirty="0"/>
              <a:t>BHN</a:t>
            </a:r>
          </a:p>
        </p:txBody>
      </p:sp>
      <p:sp>
        <p:nvSpPr>
          <p:cNvPr id="23" name="TextBox 22">
            <a:extLst>
              <a:ext uri="{FF2B5EF4-FFF2-40B4-BE49-F238E27FC236}">
                <a16:creationId xmlns:a16="http://schemas.microsoft.com/office/drawing/2014/main" id="{CCBF1FA0-0C62-7848-A163-17378CDE59C2}"/>
              </a:ext>
            </a:extLst>
          </p:cNvPr>
          <p:cNvSpPr txBox="1"/>
          <p:nvPr/>
        </p:nvSpPr>
        <p:spPr>
          <a:xfrm>
            <a:off x="427025" y="4964526"/>
            <a:ext cx="4934193" cy="1631216"/>
          </a:xfrm>
          <a:prstGeom prst="rect">
            <a:avLst/>
          </a:prstGeom>
          <a:noFill/>
          <a:ln>
            <a:solidFill>
              <a:srgbClr val="7030A0"/>
            </a:solidFill>
          </a:ln>
        </p:spPr>
        <p:txBody>
          <a:bodyPr wrap="square" rtlCol="0">
            <a:spAutoFit/>
          </a:bodyPr>
          <a:lstStyle/>
          <a:p>
            <a:r>
              <a:rPr lang="en-US" sz="2000" dirty="0"/>
              <a:t>TA.158A stopped recording seismic energy and started returning spikes on BHE,BHN directly after a calibration pulse on November 19, 2014. It was fixed by a mass re-center on January 14, 2015.</a:t>
            </a:r>
          </a:p>
        </p:txBody>
      </p:sp>
      <p:sp>
        <p:nvSpPr>
          <p:cNvPr id="18" name="TextBox 17">
            <a:extLst>
              <a:ext uri="{FF2B5EF4-FFF2-40B4-BE49-F238E27FC236}">
                <a16:creationId xmlns:a16="http://schemas.microsoft.com/office/drawing/2014/main" id="{4A38A944-93C9-C342-8BD7-F7BA635D863A}"/>
              </a:ext>
            </a:extLst>
          </p:cNvPr>
          <p:cNvSpPr txBox="1"/>
          <p:nvPr/>
        </p:nvSpPr>
        <p:spPr>
          <a:xfrm>
            <a:off x="182880" y="3869048"/>
            <a:ext cx="566928" cy="307777"/>
          </a:xfrm>
          <a:prstGeom prst="rect">
            <a:avLst/>
          </a:prstGeom>
          <a:solidFill>
            <a:schemeClr val="bg1"/>
          </a:solidFill>
        </p:spPr>
        <p:txBody>
          <a:bodyPr wrap="square" rtlCol="0">
            <a:spAutoFit/>
          </a:bodyPr>
          <a:lstStyle/>
          <a:p>
            <a:pPr algn="ctr"/>
            <a:r>
              <a:rPr lang="en-US" sz="1400" dirty="0"/>
              <a:t>BHZ</a:t>
            </a:r>
          </a:p>
        </p:txBody>
      </p:sp>
      <p:sp>
        <p:nvSpPr>
          <p:cNvPr id="4" name="TextBox 3">
            <a:extLst>
              <a:ext uri="{FF2B5EF4-FFF2-40B4-BE49-F238E27FC236}">
                <a16:creationId xmlns:a16="http://schemas.microsoft.com/office/drawing/2014/main" id="{686B04B7-028C-CD41-B235-079F29CDA5FE}"/>
              </a:ext>
            </a:extLst>
          </p:cNvPr>
          <p:cNvSpPr txBox="1"/>
          <p:nvPr/>
        </p:nvSpPr>
        <p:spPr>
          <a:xfrm>
            <a:off x="1592048" y="4299328"/>
            <a:ext cx="2210862" cy="369332"/>
          </a:xfrm>
          <a:prstGeom prst="rect">
            <a:avLst/>
          </a:prstGeom>
          <a:noFill/>
        </p:spPr>
        <p:txBody>
          <a:bodyPr wrap="none" rtlCol="0">
            <a:spAutoFit/>
          </a:bodyPr>
          <a:lstStyle/>
          <a:p>
            <a:r>
              <a:rPr lang="en-US" dirty="0"/>
              <a:t>November 20, 2014</a:t>
            </a:r>
          </a:p>
        </p:txBody>
      </p:sp>
      <p:grpSp>
        <p:nvGrpSpPr>
          <p:cNvPr id="30" name="Group 29">
            <a:extLst>
              <a:ext uri="{FF2B5EF4-FFF2-40B4-BE49-F238E27FC236}">
                <a16:creationId xmlns:a16="http://schemas.microsoft.com/office/drawing/2014/main" id="{905F8A1C-AAFF-F54E-8E8A-D5165733DE04}"/>
              </a:ext>
            </a:extLst>
          </p:cNvPr>
          <p:cNvGrpSpPr/>
          <p:nvPr/>
        </p:nvGrpSpPr>
        <p:grpSpPr>
          <a:xfrm>
            <a:off x="5716489" y="924676"/>
            <a:ext cx="3017520" cy="5486400"/>
            <a:chOff x="5688781" y="1097018"/>
            <a:chExt cx="3017520" cy="5486400"/>
          </a:xfrm>
        </p:grpSpPr>
        <p:pic>
          <p:nvPicPr>
            <p:cNvPr id="13" name="Picture 12">
              <a:extLst>
                <a:ext uri="{FF2B5EF4-FFF2-40B4-BE49-F238E27FC236}">
                  <a16:creationId xmlns:a16="http://schemas.microsoft.com/office/drawing/2014/main" id="{14E86C54-CB71-D94E-8E48-128C3498DAE4}"/>
                </a:ext>
              </a:extLst>
            </p:cNvPr>
            <p:cNvPicPr>
              <a:picLocks/>
            </p:cNvPicPr>
            <p:nvPr/>
          </p:nvPicPr>
          <p:blipFill>
            <a:blip r:embed="rId4"/>
            <a:stretch>
              <a:fillRect/>
            </a:stretch>
          </p:blipFill>
          <p:spPr>
            <a:xfrm>
              <a:off x="5688781" y="1097018"/>
              <a:ext cx="3017520" cy="1828800"/>
            </a:xfrm>
            <a:prstGeom prst="rect">
              <a:avLst/>
            </a:prstGeom>
            <a:ln>
              <a:solidFill>
                <a:srgbClr val="7030A0"/>
              </a:solidFill>
            </a:ln>
          </p:spPr>
        </p:pic>
        <p:pic>
          <p:nvPicPr>
            <p:cNvPr id="27" name="Picture 26">
              <a:extLst>
                <a:ext uri="{FF2B5EF4-FFF2-40B4-BE49-F238E27FC236}">
                  <a16:creationId xmlns:a16="http://schemas.microsoft.com/office/drawing/2014/main" id="{5D2F9139-900D-9145-8658-193AF0515850}"/>
                </a:ext>
              </a:extLst>
            </p:cNvPr>
            <p:cNvPicPr>
              <a:picLocks/>
            </p:cNvPicPr>
            <p:nvPr/>
          </p:nvPicPr>
          <p:blipFill>
            <a:blip r:embed="rId5"/>
            <a:stretch>
              <a:fillRect/>
            </a:stretch>
          </p:blipFill>
          <p:spPr>
            <a:xfrm>
              <a:off x="5688781" y="2925818"/>
              <a:ext cx="3017520" cy="1828800"/>
            </a:xfrm>
            <a:prstGeom prst="rect">
              <a:avLst/>
            </a:prstGeom>
            <a:ln>
              <a:solidFill>
                <a:srgbClr val="7030A0"/>
              </a:solidFill>
            </a:ln>
          </p:spPr>
        </p:pic>
        <p:pic>
          <p:nvPicPr>
            <p:cNvPr id="29" name="Picture 28">
              <a:extLst>
                <a:ext uri="{FF2B5EF4-FFF2-40B4-BE49-F238E27FC236}">
                  <a16:creationId xmlns:a16="http://schemas.microsoft.com/office/drawing/2014/main" id="{5634575D-CDBA-414D-B30C-D4C45AF38322}"/>
                </a:ext>
              </a:extLst>
            </p:cNvPr>
            <p:cNvPicPr>
              <a:picLocks/>
            </p:cNvPicPr>
            <p:nvPr/>
          </p:nvPicPr>
          <p:blipFill>
            <a:blip r:embed="rId6"/>
            <a:stretch>
              <a:fillRect/>
            </a:stretch>
          </p:blipFill>
          <p:spPr>
            <a:xfrm>
              <a:off x="5688781" y="4754618"/>
              <a:ext cx="3017520" cy="1828800"/>
            </a:xfrm>
            <a:prstGeom prst="rect">
              <a:avLst/>
            </a:prstGeom>
            <a:ln>
              <a:solidFill>
                <a:srgbClr val="7030A0"/>
              </a:solidFill>
            </a:ln>
          </p:spPr>
        </p:pic>
      </p:grpSp>
      <p:sp>
        <p:nvSpPr>
          <p:cNvPr id="31" name="TextBox 30">
            <a:extLst>
              <a:ext uri="{FF2B5EF4-FFF2-40B4-BE49-F238E27FC236}">
                <a16:creationId xmlns:a16="http://schemas.microsoft.com/office/drawing/2014/main" id="{0D9E3B18-C38B-0A4C-BF7A-40E3A6743282}"/>
              </a:ext>
            </a:extLst>
          </p:cNvPr>
          <p:cNvSpPr txBox="1"/>
          <p:nvPr/>
        </p:nvSpPr>
        <p:spPr>
          <a:xfrm>
            <a:off x="5859073" y="6411076"/>
            <a:ext cx="2732351" cy="369332"/>
          </a:xfrm>
          <a:prstGeom prst="rect">
            <a:avLst/>
          </a:prstGeom>
          <a:noFill/>
        </p:spPr>
        <p:txBody>
          <a:bodyPr wrap="none" rtlCol="0">
            <a:spAutoFit/>
          </a:bodyPr>
          <a:lstStyle/>
          <a:p>
            <a:r>
              <a:rPr lang="en-US" dirty="0"/>
              <a:t>11/05/2014 – 01/25/2015</a:t>
            </a:r>
          </a:p>
        </p:txBody>
      </p:sp>
      <p:sp>
        <p:nvSpPr>
          <p:cNvPr id="32" name="TextBox 31">
            <a:extLst>
              <a:ext uri="{FF2B5EF4-FFF2-40B4-BE49-F238E27FC236}">
                <a16:creationId xmlns:a16="http://schemas.microsoft.com/office/drawing/2014/main" id="{6457E3CF-F81D-F145-9B79-2A5F0EB0AD3A}"/>
              </a:ext>
            </a:extLst>
          </p:cNvPr>
          <p:cNvSpPr txBox="1"/>
          <p:nvPr/>
        </p:nvSpPr>
        <p:spPr>
          <a:xfrm>
            <a:off x="5903892" y="830274"/>
            <a:ext cx="2575385" cy="338554"/>
          </a:xfrm>
          <a:prstGeom prst="rect">
            <a:avLst/>
          </a:prstGeom>
          <a:solidFill>
            <a:schemeClr val="bg1"/>
          </a:solidFill>
        </p:spPr>
        <p:txBody>
          <a:bodyPr wrap="none" rtlCol="0">
            <a:spAutoFit/>
          </a:bodyPr>
          <a:lstStyle/>
          <a:p>
            <a:r>
              <a:rPr lang="en-US" sz="1600" dirty="0"/>
              <a:t>TA.158A number of spikes</a:t>
            </a:r>
          </a:p>
        </p:txBody>
      </p:sp>
    </p:spTree>
    <p:extLst>
      <p:ext uri="{BB962C8B-B14F-4D97-AF65-F5344CB8AC3E}">
        <p14:creationId xmlns:p14="http://schemas.microsoft.com/office/powerpoint/2010/main" val="882731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7BB33-BCB0-C14D-8547-18D4D213F272}"/>
              </a:ext>
            </a:extLst>
          </p:cNvPr>
          <p:cNvSpPr>
            <a:spLocks noGrp="1"/>
          </p:cNvSpPr>
          <p:nvPr>
            <p:ph type="title"/>
          </p:nvPr>
        </p:nvSpPr>
        <p:spPr>
          <a:xfrm>
            <a:off x="685800" y="3017520"/>
            <a:ext cx="7772400" cy="756855"/>
          </a:xfrm>
        </p:spPr>
        <p:txBody>
          <a:bodyPr/>
          <a:lstStyle/>
          <a:p>
            <a:r>
              <a:rPr lang="en-US" dirty="0"/>
              <a:t>MEASUREMENTS</a:t>
            </a:r>
          </a:p>
        </p:txBody>
      </p:sp>
      <p:sp>
        <p:nvSpPr>
          <p:cNvPr id="3" name="Text Placeholder 2">
            <a:extLst>
              <a:ext uri="{FF2B5EF4-FFF2-40B4-BE49-F238E27FC236}">
                <a16:creationId xmlns:a16="http://schemas.microsoft.com/office/drawing/2014/main" id="{B41C4C8F-6062-1646-AFBE-F0D93345E342}"/>
              </a:ext>
            </a:extLst>
          </p:cNvPr>
          <p:cNvSpPr>
            <a:spLocks noGrp="1"/>
          </p:cNvSpPr>
          <p:nvPr>
            <p:ph type="body" idx="1"/>
          </p:nvPr>
        </p:nvSpPr>
        <p:spPr>
          <a:xfrm>
            <a:off x="685800" y="2564046"/>
            <a:ext cx="7772400" cy="462205"/>
          </a:xfrm>
        </p:spPr>
        <p:txBody>
          <a:bodyPr/>
          <a:lstStyle/>
          <a:p>
            <a:r>
              <a:rPr lang="en-US" dirty="0"/>
              <a:t>MUSTANG WEB SERVICES</a:t>
            </a:r>
          </a:p>
        </p:txBody>
      </p:sp>
      <p:sp>
        <p:nvSpPr>
          <p:cNvPr id="4" name="TextBox 3">
            <a:extLst>
              <a:ext uri="{FF2B5EF4-FFF2-40B4-BE49-F238E27FC236}">
                <a16:creationId xmlns:a16="http://schemas.microsoft.com/office/drawing/2014/main" id="{C4437AFF-5FCC-1E46-BEDF-A0070490BD52}"/>
              </a:ext>
            </a:extLst>
          </p:cNvPr>
          <p:cNvSpPr txBox="1"/>
          <p:nvPr/>
        </p:nvSpPr>
        <p:spPr>
          <a:xfrm>
            <a:off x="685800" y="4114800"/>
            <a:ext cx="6983506" cy="461665"/>
          </a:xfrm>
          <a:prstGeom prst="rect">
            <a:avLst/>
          </a:prstGeom>
          <a:noFill/>
        </p:spPr>
        <p:txBody>
          <a:bodyPr wrap="square" rtlCol="0">
            <a:spAutoFit/>
          </a:bodyPr>
          <a:lstStyle/>
          <a:p>
            <a:r>
              <a:rPr lang="en-US" sz="2400" dirty="0">
                <a:solidFill>
                  <a:srgbClr val="0432FF"/>
                </a:solidFill>
                <a:hlinkClick r:id="rId2"/>
              </a:rPr>
              <a:t>http://service.iris.edu/mustang/measurements/1/</a:t>
            </a:r>
            <a:endParaRPr lang="en-US" sz="2400" dirty="0">
              <a:solidFill>
                <a:srgbClr val="0432FF"/>
              </a:solidFill>
            </a:endParaRPr>
          </a:p>
        </p:txBody>
      </p:sp>
    </p:spTree>
    <p:extLst>
      <p:ext uri="{BB962C8B-B14F-4D97-AF65-F5344CB8AC3E}">
        <p14:creationId xmlns:p14="http://schemas.microsoft.com/office/powerpoint/2010/main" val="13243416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6B8A97D-D5E2-A545-98DC-4695536516D1}"/>
              </a:ext>
            </a:extLst>
          </p:cNvPr>
          <p:cNvSpPr>
            <a:spLocks noGrp="1"/>
          </p:cNvSpPr>
          <p:nvPr>
            <p:ph idx="1"/>
          </p:nvPr>
        </p:nvSpPr>
        <p:spPr>
          <a:xfrm>
            <a:off x="168428" y="1005840"/>
            <a:ext cx="2572783" cy="5212080"/>
          </a:xfrm>
          <a:ln w="19050">
            <a:solidFill>
              <a:srgbClr val="7030A0"/>
            </a:solidFill>
          </a:ln>
        </p:spPr>
        <p:txBody>
          <a:bodyPr>
            <a:normAutofit/>
          </a:bodyPr>
          <a:lstStyle/>
          <a:p>
            <a:pPr marL="36576" indent="0">
              <a:buNone/>
            </a:pPr>
            <a:r>
              <a:rPr lang="en-US" sz="1600" b="1" dirty="0">
                <a:solidFill>
                  <a:srgbClr val="7030A0"/>
                </a:solidFill>
              </a:rPr>
              <a:t>MiniSEED Flag Counts</a:t>
            </a:r>
          </a:p>
          <a:p>
            <a:pPr marL="36576" indent="0">
              <a:spcBef>
                <a:spcPts val="300"/>
              </a:spcBef>
              <a:buNone/>
            </a:pPr>
            <a:r>
              <a:rPr lang="en-US" sz="1600" dirty="0"/>
              <a:t>amplifier saturation</a:t>
            </a:r>
          </a:p>
          <a:p>
            <a:pPr marL="36576" indent="0">
              <a:spcBef>
                <a:spcPts val="300"/>
              </a:spcBef>
              <a:buNone/>
            </a:pPr>
            <a:r>
              <a:rPr lang="en-US" sz="1600" dirty="0"/>
              <a:t>calibration signal</a:t>
            </a:r>
          </a:p>
          <a:p>
            <a:pPr marL="36576" indent="0">
              <a:spcBef>
                <a:spcPts val="300"/>
              </a:spcBef>
              <a:buNone/>
            </a:pPr>
            <a:r>
              <a:rPr lang="en-US" sz="1600" dirty="0"/>
              <a:t>clock locked</a:t>
            </a:r>
          </a:p>
          <a:p>
            <a:pPr marL="36576" indent="0">
              <a:spcBef>
                <a:spcPts val="300"/>
              </a:spcBef>
              <a:buNone/>
            </a:pPr>
            <a:r>
              <a:rPr lang="en-US" sz="1600" dirty="0"/>
              <a:t>digital filter charging</a:t>
            </a:r>
          </a:p>
          <a:p>
            <a:pPr marL="36576" indent="0">
              <a:spcBef>
                <a:spcPts val="300"/>
              </a:spcBef>
              <a:buNone/>
            </a:pPr>
            <a:r>
              <a:rPr lang="en-US" sz="1600" dirty="0"/>
              <a:t>digitizer clipping</a:t>
            </a:r>
          </a:p>
          <a:p>
            <a:pPr marL="36576" indent="0">
              <a:spcBef>
                <a:spcPts val="300"/>
              </a:spcBef>
              <a:buNone/>
            </a:pPr>
            <a:r>
              <a:rPr lang="en-US" sz="1600" dirty="0"/>
              <a:t>event begin/end</a:t>
            </a:r>
          </a:p>
          <a:p>
            <a:pPr marL="36576" indent="0">
              <a:spcBef>
                <a:spcPts val="300"/>
              </a:spcBef>
              <a:buNone/>
            </a:pPr>
            <a:r>
              <a:rPr lang="en-US" sz="1600" dirty="0"/>
              <a:t>event in progress</a:t>
            </a:r>
          </a:p>
          <a:p>
            <a:pPr marL="36576" indent="0">
              <a:buNone/>
            </a:pPr>
            <a:r>
              <a:rPr lang="en-US" sz="1600" dirty="0"/>
              <a:t>glitches</a:t>
            </a:r>
          </a:p>
          <a:p>
            <a:pPr marL="36576" indent="0">
              <a:buNone/>
            </a:pPr>
            <a:r>
              <a:rPr lang="en-US" sz="1600" dirty="0"/>
              <a:t>missing padded data</a:t>
            </a:r>
          </a:p>
          <a:p>
            <a:pPr marL="36576" indent="0">
              <a:buNone/>
            </a:pPr>
            <a:r>
              <a:rPr lang="en-US" sz="1600" dirty="0"/>
              <a:t>spikes</a:t>
            </a:r>
          </a:p>
          <a:p>
            <a:pPr marL="36576" indent="0">
              <a:buNone/>
            </a:pPr>
            <a:r>
              <a:rPr lang="en-US" sz="1600" dirty="0"/>
              <a:t>suspect time tag</a:t>
            </a:r>
          </a:p>
          <a:p>
            <a:pPr marL="36576" indent="0">
              <a:buNone/>
            </a:pPr>
            <a:r>
              <a:rPr lang="en-US" sz="1600" dirty="0"/>
              <a:t>telemetry sync error</a:t>
            </a:r>
          </a:p>
          <a:p>
            <a:pPr marL="36576" indent="0">
              <a:buNone/>
            </a:pPr>
            <a:r>
              <a:rPr lang="en-US" sz="1600" dirty="0"/>
              <a:t>timing correction</a:t>
            </a:r>
          </a:p>
          <a:p>
            <a:pPr marL="36576" indent="0">
              <a:buNone/>
            </a:pPr>
            <a:endParaRPr lang="en-US" sz="800" dirty="0"/>
          </a:p>
          <a:p>
            <a:pPr marL="36576" indent="0">
              <a:buNone/>
            </a:pPr>
            <a:r>
              <a:rPr lang="en-US" sz="1600" b="1" dirty="0">
                <a:solidFill>
                  <a:srgbClr val="7030A0"/>
                </a:solidFill>
              </a:rPr>
              <a:t>Other</a:t>
            </a:r>
          </a:p>
          <a:p>
            <a:pPr marL="36576" indent="0">
              <a:buNone/>
            </a:pPr>
            <a:r>
              <a:rPr lang="en-US" sz="1600" dirty="0"/>
              <a:t>timing quality </a:t>
            </a:r>
            <a:r>
              <a:rPr lang="en-US" sz="1200" dirty="0"/>
              <a:t>(blockette 1001)</a:t>
            </a:r>
          </a:p>
          <a:p>
            <a:pPr marL="36576" indent="0">
              <a:buNone/>
            </a:pPr>
            <a:r>
              <a:rPr lang="en-US" sz="1600" dirty="0"/>
              <a:t>metric error</a:t>
            </a:r>
          </a:p>
        </p:txBody>
      </p:sp>
      <p:sp>
        <p:nvSpPr>
          <p:cNvPr id="6" name="TextBox 5">
            <a:extLst>
              <a:ext uri="{FF2B5EF4-FFF2-40B4-BE49-F238E27FC236}">
                <a16:creationId xmlns:a16="http://schemas.microsoft.com/office/drawing/2014/main" id="{A58B5BBF-533C-4048-A77B-AACC08697D48}"/>
              </a:ext>
            </a:extLst>
          </p:cNvPr>
          <p:cNvSpPr txBox="1"/>
          <p:nvPr/>
        </p:nvSpPr>
        <p:spPr>
          <a:xfrm>
            <a:off x="2909639" y="1005840"/>
            <a:ext cx="2489200" cy="5212080"/>
          </a:xfrm>
          <a:prstGeom prst="rect">
            <a:avLst/>
          </a:prstGeom>
          <a:noFill/>
          <a:ln w="19050">
            <a:solidFill>
              <a:srgbClr val="7030A0"/>
            </a:solidFill>
          </a:ln>
        </p:spPr>
        <p:txBody>
          <a:bodyPr wrap="square" rtlCol="0">
            <a:spAutoFit/>
          </a:bodyPr>
          <a:lstStyle/>
          <a:p>
            <a:r>
              <a:rPr lang="en-US" sz="1600" b="1" dirty="0">
                <a:solidFill>
                  <a:srgbClr val="7030A0"/>
                </a:solidFill>
              </a:rPr>
              <a:t>Data Latency</a:t>
            </a:r>
          </a:p>
          <a:p>
            <a:pPr>
              <a:spcBef>
                <a:spcPts val="100"/>
              </a:spcBef>
            </a:pPr>
            <a:r>
              <a:rPr lang="en-US" sz="1600" dirty="0"/>
              <a:t>real time data latency</a:t>
            </a:r>
          </a:p>
          <a:p>
            <a:pPr>
              <a:spcBef>
                <a:spcPts val="100"/>
              </a:spcBef>
            </a:pPr>
            <a:r>
              <a:rPr lang="en-US" sz="1600" dirty="0"/>
              <a:t>real time feed latency</a:t>
            </a:r>
          </a:p>
          <a:p>
            <a:pPr>
              <a:spcBef>
                <a:spcPts val="100"/>
              </a:spcBef>
            </a:pPr>
            <a:r>
              <a:rPr lang="en-US" sz="1600" dirty="0"/>
              <a:t>real time total latency</a:t>
            </a:r>
          </a:p>
          <a:p>
            <a:endParaRPr lang="en-US" sz="1600" dirty="0"/>
          </a:p>
          <a:p>
            <a:r>
              <a:rPr lang="en-US" sz="1600" b="1" dirty="0">
                <a:solidFill>
                  <a:srgbClr val="7030A0"/>
                </a:solidFill>
              </a:rPr>
              <a:t>Data Availability</a:t>
            </a:r>
          </a:p>
          <a:p>
            <a:pPr>
              <a:spcBef>
                <a:spcPts val="100"/>
              </a:spcBef>
            </a:pPr>
            <a:r>
              <a:rPr lang="en-US" sz="1600" dirty="0"/>
              <a:t>percent available</a:t>
            </a:r>
            <a:endParaRPr lang="en-US" sz="1600" dirty="0">
              <a:solidFill>
                <a:srgbClr val="FFC000"/>
              </a:solidFill>
            </a:endParaRPr>
          </a:p>
          <a:p>
            <a:pPr>
              <a:spcBef>
                <a:spcPts val="100"/>
              </a:spcBef>
            </a:pPr>
            <a:r>
              <a:rPr lang="en-US" sz="1600" dirty="0"/>
              <a:t>channel up time</a:t>
            </a:r>
          </a:p>
          <a:p>
            <a:pPr>
              <a:spcBef>
                <a:spcPts val="100"/>
              </a:spcBef>
            </a:pPr>
            <a:r>
              <a:rPr lang="en-US" sz="1600" dirty="0"/>
              <a:t>maximum gap length</a:t>
            </a:r>
          </a:p>
          <a:p>
            <a:pPr>
              <a:spcBef>
                <a:spcPts val="100"/>
              </a:spcBef>
            </a:pPr>
            <a:r>
              <a:rPr lang="en-US" sz="1600" dirty="0"/>
              <a:t>maximum overlap length</a:t>
            </a:r>
          </a:p>
          <a:p>
            <a:pPr>
              <a:spcBef>
                <a:spcPts val="100"/>
              </a:spcBef>
            </a:pPr>
            <a:r>
              <a:rPr lang="en-US" sz="1600" dirty="0"/>
              <a:t>number of gaps</a:t>
            </a:r>
          </a:p>
          <a:p>
            <a:pPr>
              <a:spcBef>
                <a:spcPts val="100"/>
              </a:spcBef>
            </a:pPr>
            <a:r>
              <a:rPr lang="en-US" sz="1600" dirty="0"/>
              <a:t>number of overlaps</a:t>
            </a:r>
          </a:p>
          <a:p>
            <a:endParaRPr lang="en-US" sz="1600" dirty="0"/>
          </a:p>
          <a:p>
            <a:r>
              <a:rPr lang="en-US" sz="1600" b="1" dirty="0">
                <a:solidFill>
                  <a:srgbClr val="7030A0"/>
                </a:solidFill>
              </a:rPr>
              <a:t>Simple Data Statistics</a:t>
            </a:r>
          </a:p>
          <a:p>
            <a:pPr>
              <a:spcBef>
                <a:spcPts val="100"/>
              </a:spcBef>
            </a:pPr>
            <a:r>
              <a:rPr lang="en-US" sz="1600" dirty="0"/>
              <a:t>maximum sample value</a:t>
            </a:r>
          </a:p>
          <a:p>
            <a:pPr>
              <a:spcBef>
                <a:spcPts val="100"/>
              </a:spcBef>
            </a:pPr>
            <a:r>
              <a:rPr lang="en-US" sz="1600" dirty="0"/>
              <a:t>minimum sample value</a:t>
            </a:r>
          </a:p>
          <a:p>
            <a:pPr>
              <a:spcBef>
                <a:spcPts val="100"/>
              </a:spcBef>
            </a:pPr>
            <a:r>
              <a:rPr lang="en-US" sz="1600" dirty="0"/>
              <a:t>median sample value</a:t>
            </a:r>
          </a:p>
          <a:p>
            <a:pPr>
              <a:spcBef>
                <a:spcPts val="100"/>
              </a:spcBef>
            </a:pPr>
            <a:r>
              <a:rPr lang="en-US" sz="1600" dirty="0"/>
              <a:t>mean sample value</a:t>
            </a:r>
          </a:p>
          <a:p>
            <a:pPr>
              <a:spcBef>
                <a:spcPts val="100"/>
              </a:spcBef>
            </a:pPr>
            <a:r>
              <a:rPr lang="en-US" sz="1600" dirty="0"/>
              <a:t>sample rms variance</a:t>
            </a:r>
          </a:p>
          <a:p>
            <a:pPr>
              <a:spcBef>
                <a:spcPts val="100"/>
              </a:spcBef>
            </a:pPr>
            <a:r>
              <a:rPr lang="en-US" sz="1600" dirty="0"/>
              <a:t>unique sample count</a:t>
            </a:r>
          </a:p>
        </p:txBody>
      </p:sp>
      <p:sp>
        <p:nvSpPr>
          <p:cNvPr id="7" name="TextBox 6">
            <a:extLst>
              <a:ext uri="{FF2B5EF4-FFF2-40B4-BE49-F238E27FC236}">
                <a16:creationId xmlns:a16="http://schemas.microsoft.com/office/drawing/2014/main" id="{A2E6671D-962B-DD46-B3A9-79B82313DB70}"/>
              </a:ext>
            </a:extLst>
          </p:cNvPr>
          <p:cNvSpPr txBox="1"/>
          <p:nvPr/>
        </p:nvSpPr>
        <p:spPr>
          <a:xfrm>
            <a:off x="5567267" y="1005839"/>
            <a:ext cx="3408305" cy="5212080"/>
          </a:xfrm>
          <a:prstGeom prst="rect">
            <a:avLst/>
          </a:prstGeom>
          <a:noFill/>
          <a:ln w="19050">
            <a:solidFill>
              <a:srgbClr val="7030A0"/>
            </a:solidFill>
          </a:ln>
        </p:spPr>
        <p:txBody>
          <a:bodyPr wrap="none" rtlCol="0">
            <a:spAutoFit/>
          </a:bodyPr>
          <a:lstStyle/>
          <a:p>
            <a:pPr>
              <a:spcBef>
                <a:spcPts val="200"/>
              </a:spcBef>
            </a:pPr>
            <a:r>
              <a:rPr lang="en-US" sz="1600" b="1" dirty="0">
                <a:solidFill>
                  <a:srgbClr val="7030A0"/>
                </a:solidFill>
              </a:rPr>
              <a:t>Noise Analysis</a:t>
            </a:r>
          </a:p>
          <a:p>
            <a:pPr>
              <a:spcBef>
                <a:spcPts val="200"/>
              </a:spcBef>
            </a:pPr>
            <a:r>
              <a:rPr lang="en-US" sz="1600" dirty="0"/>
              <a:t>Power Spectral Density (PSD)</a:t>
            </a:r>
            <a:r>
              <a:rPr lang="en-US" sz="1600" dirty="0">
                <a:solidFill>
                  <a:srgbClr val="7030A0"/>
                </a:solidFill>
              </a:rPr>
              <a:t>*</a:t>
            </a:r>
          </a:p>
          <a:p>
            <a:pPr>
              <a:spcBef>
                <a:spcPts val="200"/>
              </a:spcBef>
            </a:pPr>
            <a:r>
              <a:rPr lang="en-US" sz="1600" dirty="0"/>
              <a:t>Probability Density Function (PDF)</a:t>
            </a:r>
            <a:r>
              <a:rPr lang="en-US" sz="1600" dirty="0">
                <a:solidFill>
                  <a:srgbClr val="7030A0"/>
                </a:solidFill>
              </a:rPr>
              <a:t>*</a:t>
            </a:r>
          </a:p>
          <a:p>
            <a:pPr>
              <a:spcBef>
                <a:spcPts val="200"/>
              </a:spcBef>
            </a:pPr>
            <a:r>
              <a:rPr lang="en-US" sz="1600" dirty="0"/>
              <a:t>PSD/PDF statistics</a:t>
            </a:r>
            <a:r>
              <a:rPr lang="en-US" sz="1600" dirty="0">
                <a:solidFill>
                  <a:srgbClr val="7030A0"/>
                </a:solidFill>
              </a:rPr>
              <a:t>*</a:t>
            </a:r>
          </a:p>
          <a:p>
            <a:pPr>
              <a:spcBef>
                <a:spcPts val="200"/>
              </a:spcBef>
            </a:pPr>
            <a:r>
              <a:rPr lang="en-US" sz="1600" dirty="0"/>
              <a:t>percent above high noise model</a:t>
            </a:r>
          </a:p>
          <a:p>
            <a:pPr>
              <a:spcBef>
                <a:spcPts val="200"/>
              </a:spcBef>
            </a:pPr>
            <a:r>
              <a:rPr lang="en-US" sz="1600" dirty="0"/>
              <a:t>percent below low noise model</a:t>
            </a:r>
          </a:p>
          <a:p>
            <a:pPr>
              <a:spcBef>
                <a:spcPts val="200"/>
              </a:spcBef>
            </a:pPr>
            <a:r>
              <a:rPr lang="en-US" sz="1600" dirty="0"/>
              <a:t>dead channel indicators</a:t>
            </a:r>
          </a:p>
          <a:p>
            <a:pPr>
              <a:spcBef>
                <a:spcPts val="200"/>
              </a:spcBef>
            </a:pPr>
            <a:endParaRPr lang="en-US" sz="1000" dirty="0"/>
          </a:p>
          <a:p>
            <a:r>
              <a:rPr lang="en-US" sz="1600" b="1" dirty="0">
                <a:solidFill>
                  <a:srgbClr val="7030A0"/>
                </a:solidFill>
              </a:rPr>
              <a:t>Signal Anomalies</a:t>
            </a:r>
          </a:p>
          <a:p>
            <a:pPr>
              <a:spcBef>
                <a:spcPts val="200"/>
              </a:spcBef>
            </a:pPr>
            <a:r>
              <a:rPr lang="en-US" sz="1600" dirty="0"/>
              <a:t>cross talk</a:t>
            </a:r>
          </a:p>
          <a:p>
            <a:pPr>
              <a:spcBef>
                <a:spcPts val="200"/>
              </a:spcBef>
            </a:pPr>
            <a:r>
              <a:rPr lang="en-US" sz="1600" dirty="0"/>
              <a:t>DC offset change</a:t>
            </a:r>
          </a:p>
          <a:p>
            <a:pPr>
              <a:spcBef>
                <a:spcPts val="200"/>
              </a:spcBef>
            </a:pPr>
            <a:r>
              <a:rPr lang="en-US" sz="1600" dirty="0"/>
              <a:t>signal-to-noise ratio</a:t>
            </a:r>
          </a:p>
          <a:p>
            <a:pPr>
              <a:spcBef>
                <a:spcPts val="200"/>
              </a:spcBef>
            </a:pPr>
            <a:r>
              <a:rPr lang="en-US" sz="1600" dirty="0"/>
              <a:t>maximum STA/LTA</a:t>
            </a:r>
          </a:p>
          <a:p>
            <a:pPr>
              <a:spcBef>
                <a:spcPts val="200"/>
              </a:spcBef>
            </a:pPr>
            <a:r>
              <a:rPr lang="en-US" sz="1600" dirty="0"/>
              <a:t>number of spikes</a:t>
            </a:r>
          </a:p>
          <a:p>
            <a:pPr>
              <a:spcBef>
                <a:spcPts val="200"/>
              </a:spcBef>
            </a:pPr>
            <a:r>
              <a:rPr lang="en-US" sz="1600" dirty="0"/>
              <a:t>pressure effects</a:t>
            </a:r>
          </a:p>
          <a:p>
            <a:pPr>
              <a:spcBef>
                <a:spcPts val="200"/>
              </a:spcBef>
            </a:pPr>
            <a:endParaRPr lang="en-US" sz="1000" dirty="0"/>
          </a:p>
          <a:p>
            <a:r>
              <a:rPr lang="en-US" sz="1600" b="1" dirty="0">
                <a:solidFill>
                  <a:srgbClr val="7030A0"/>
                </a:solidFill>
              </a:rPr>
              <a:t>Metadata Checks</a:t>
            </a:r>
          </a:p>
          <a:p>
            <a:pPr>
              <a:spcBef>
                <a:spcPts val="200"/>
              </a:spcBef>
            </a:pPr>
            <a:r>
              <a:rPr lang="en-US" sz="1600" dirty="0"/>
              <a:t>orientation check</a:t>
            </a:r>
          </a:p>
          <a:p>
            <a:pPr>
              <a:spcBef>
                <a:spcPts val="200"/>
              </a:spcBef>
            </a:pPr>
            <a:r>
              <a:rPr lang="en-US" sz="1600" dirty="0"/>
              <a:t>polarity check</a:t>
            </a:r>
          </a:p>
          <a:p>
            <a:pPr>
              <a:spcBef>
                <a:spcPts val="200"/>
              </a:spcBef>
            </a:pPr>
            <a:r>
              <a:rPr lang="en-US" sz="1600" dirty="0"/>
              <a:t>transfer function</a:t>
            </a:r>
          </a:p>
        </p:txBody>
      </p:sp>
      <p:sp>
        <p:nvSpPr>
          <p:cNvPr id="9" name="TextBox 8">
            <a:extLst>
              <a:ext uri="{FF2B5EF4-FFF2-40B4-BE49-F238E27FC236}">
                <a16:creationId xmlns:a16="http://schemas.microsoft.com/office/drawing/2014/main" id="{AE1F1AC5-F9A1-B64F-A8B7-0F7DD25E655D}"/>
              </a:ext>
            </a:extLst>
          </p:cNvPr>
          <p:cNvSpPr txBox="1"/>
          <p:nvPr/>
        </p:nvSpPr>
        <p:spPr>
          <a:xfrm>
            <a:off x="817296" y="6309360"/>
            <a:ext cx="7509408" cy="461665"/>
          </a:xfrm>
          <a:prstGeom prst="rect">
            <a:avLst/>
          </a:prstGeom>
          <a:noFill/>
        </p:spPr>
        <p:txBody>
          <a:bodyPr wrap="square" rtlCol="0">
            <a:spAutoFit/>
          </a:bodyPr>
          <a:lstStyle/>
          <a:p>
            <a:pPr algn="ctr"/>
            <a:r>
              <a:rPr lang="en-US" sz="2400" dirty="0">
                <a:solidFill>
                  <a:srgbClr val="0432FF"/>
                </a:solidFill>
                <a:hlinkClick r:id="rId2"/>
              </a:rPr>
              <a:t>http://service.iris.edu/mustang/measurements/1/</a:t>
            </a:r>
            <a:endParaRPr lang="en-US" sz="2400" dirty="0">
              <a:solidFill>
                <a:srgbClr val="0432FF"/>
              </a:solidFill>
            </a:endParaRPr>
          </a:p>
        </p:txBody>
      </p:sp>
      <p:sp>
        <p:nvSpPr>
          <p:cNvPr id="10" name="TextBox 9">
            <a:extLst>
              <a:ext uri="{FF2B5EF4-FFF2-40B4-BE49-F238E27FC236}">
                <a16:creationId xmlns:a16="http://schemas.microsoft.com/office/drawing/2014/main" id="{48DE9670-0897-CE44-BFBD-1A9983117BB6}"/>
              </a:ext>
            </a:extLst>
          </p:cNvPr>
          <p:cNvSpPr txBox="1"/>
          <p:nvPr/>
        </p:nvSpPr>
        <p:spPr>
          <a:xfrm>
            <a:off x="2377403" y="182880"/>
            <a:ext cx="6766597" cy="584775"/>
          </a:xfrm>
          <a:prstGeom prst="rect">
            <a:avLst/>
          </a:prstGeom>
          <a:noFill/>
        </p:spPr>
        <p:txBody>
          <a:bodyPr wrap="none" rtlCol="0">
            <a:spAutoFit/>
          </a:bodyPr>
          <a:lstStyle/>
          <a:p>
            <a:pPr algn="r"/>
            <a:r>
              <a:rPr lang="en-US" sz="3200" dirty="0">
                <a:solidFill>
                  <a:schemeClr val="bg1"/>
                </a:solidFill>
              </a:rPr>
              <a:t>What kinds of metrics are available?</a:t>
            </a:r>
          </a:p>
        </p:txBody>
      </p:sp>
      <p:sp>
        <p:nvSpPr>
          <p:cNvPr id="8" name="Rectangle 7">
            <a:extLst>
              <a:ext uri="{FF2B5EF4-FFF2-40B4-BE49-F238E27FC236}">
                <a16:creationId xmlns:a16="http://schemas.microsoft.com/office/drawing/2014/main" id="{92463522-48CF-2041-A5FA-47C457328374}"/>
              </a:ext>
            </a:extLst>
          </p:cNvPr>
          <p:cNvSpPr/>
          <p:nvPr/>
        </p:nvSpPr>
        <p:spPr bwMode="auto">
          <a:xfrm>
            <a:off x="5567267" y="5047488"/>
            <a:ext cx="3408305" cy="1170431"/>
          </a:xfrm>
          <a:prstGeom prst="rect">
            <a:avLst/>
          </a:prstGeom>
          <a:noFill/>
          <a:ln w="50800" cap="flat" cmpd="sng" algn="ctr">
            <a:solidFill>
              <a:srgbClr val="FF0000"/>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Tree>
    <p:extLst>
      <p:ext uri="{BB962C8B-B14F-4D97-AF65-F5344CB8AC3E}">
        <p14:creationId xmlns:p14="http://schemas.microsoft.com/office/powerpoint/2010/main" val="2917033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40113C4-E3D7-D048-9568-6D8B8A327B3E}"/>
              </a:ext>
            </a:extLst>
          </p:cNvPr>
          <p:cNvGraphicFramePr>
            <a:graphicFrameLocks noGrp="1"/>
          </p:cNvGraphicFramePr>
          <p:nvPr>
            <p:extLst>
              <p:ext uri="{D42A27DB-BD31-4B8C-83A1-F6EECF244321}">
                <p14:modId xmlns:p14="http://schemas.microsoft.com/office/powerpoint/2010/main" val="245403527"/>
              </p:ext>
            </p:extLst>
          </p:nvPr>
        </p:nvGraphicFramePr>
        <p:xfrm>
          <a:off x="0" y="0"/>
          <a:ext cx="9281160" cy="5515207"/>
        </p:xfrm>
        <a:graphic>
          <a:graphicData uri="http://schemas.openxmlformats.org/drawingml/2006/table">
            <a:tbl>
              <a:tblPr firstRow="1" bandRow="1">
                <a:tableStyleId>{793D81CF-94F2-401A-BA57-92F5A7B2D0C5}</a:tableStyleId>
              </a:tblPr>
              <a:tblGrid>
                <a:gridCol w="3291840">
                  <a:extLst>
                    <a:ext uri="{9D8B030D-6E8A-4147-A177-3AD203B41FA5}">
                      <a16:colId xmlns:a16="http://schemas.microsoft.com/office/drawing/2014/main" val="3358297314"/>
                    </a:ext>
                  </a:extLst>
                </a:gridCol>
                <a:gridCol w="5989320">
                  <a:extLst>
                    <a:ext uri="{9D8B030D-6E8A-4147-A177-3AD203B41FA5}">
                      <a16:colId xmlns:a16="http://schemas.microsoft.com/office/drawing/2014/main" val="3879860020"/>
                    </a:ext>
                  </a:extLst>
                </a:gridCol>
              </a:tblGrid>
              <a:tr h="877824">
                <a:tc>
                  <a:txBody>
                    <a:bodyPr/>
                    <a:lstStyle/>
                    <a:p>
                      <a:pPr algn="ctr"/>
                      <a:r>
                        <a:rPr lang="en-US" sz="2400"/>
                        <a:t>Metric name</a:t>
                      </a:r>
                    </a:p>
                  </a:txBody>
                  <a:tcPr anchor="ctr">
                    <a:solidFill>
                      <a:srgbClr val="275493"/>
                    </a:solidFill>
                  </a:tcPr>
                </a:tc>
                <a:tc>
                  <a:txBody>
                    <a:bodyPr/>
                    <a:lstStyle/>
                    <a:p>
                      <a:pPr algn="ctr"/>
                      <a:r>
                        <a:rPr lang="en-US" sz="2400"/>
                        <a:t>Description</a:t>
                      </a:r>
                    </a:p>
                  </a:txBody>
                  <a:tcPr anchor="ctr">
                    <a:solidFill>
                      <a:srgbClr val="275493"/>
                    </a:solidFill>
                  </a:tcPr>
                </a:tc>
                <a:extLst>
                  <a:ext uri="{0D108BD9-81ED-4DB2-BD59-A6C34878D82A}">
                    <a16:rowId xmlns:a16="http://schemas.microsoft.com/office/drawing/2014/main" val="1731207347"/>
                  </a:ext>
                </a:extLst>
              </a:tr>
              <a:tr h="1684571">
                <a:tc>
                  <a:txBody>
                    <a:bodyPr/>
                    <a:lstStyle/>
                    <a:p>
                      <a:pPr marL="344488" marR="0" lvl="0" indent="0" algn="l" defTabSz="457200" rtl="0" eaLnBrk="1" fontAlgn="auto" latinLnBrk="0" hangingPunct="1">
                        <a:lnSpc>
                          <a:spcPct val="100000"/>
                        </a:lnSpc>
                        <a:spcBef>
                          <a:spcPts val="0"/>
                        </a:spcBef>
                        <a:spcAft>
                          <a:spcPts val="0"/>
                        </a:spcAft>
                        <a:buClrTx/>
                        <a:buSzTx/>
                        <a:buFontTx/>
                        <a:buNone/>
                        <a:tabLst/>
                        <a:defRPr/>
                      </a:pPr>
                      <a:r>
                        <a:rPr lang="en-US" sz="2400"/>
                        <a:t>orientation_check</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horizontal channel orientation estimates based on Rayleigh-wave polarization as described in Stachnik, et. al., for event magnitudes &gt; 7.0 and depth &lt; 100 km</a:t>
                      </a:r>
                    </a:p>
                  </a:txBody>
                  <a:tcPr anchor="ctr"/>
                </a:tc>
                <a:extLst>
                  <a:ext uri="{0D108BD9-81ED-4DB2-BD59-A6C34878D82A}">
                    <a16:rowId xmlns:a16="http://schemas.microsoft.com/office/drawing/2014/main" val="640915918"/>
                  </a:ext>
                </a:extLst>
              </a:tr>
              <a:tr h="1476406">
                <a:tc>
                  <a:txBody>
                    <a:bodyPr/>
                    <a:lstStyle/>
                    <a:p>
                      <a:pPr marL="344488" indent="0">
                        <a:tabLst/>
                      </a:pPr>
                      <a:r>
                        <a:rPr lang="en-US" sz="2400"/>
                        <a:t>polarity_check</a:t>
                      </a:r>
                    </a:p>
                  </a:txBody>
                  <a:tcPr anchor="ctr"/>
                </a:tc>
                <a:tc>
                  <a:txBody>
                    <a:bodyPr/>
                    <a:lstStyle/>
                    <a:p>
                      <a:r>
                        <a:rPr lang="en-US"/>
                        <a:t>cross-correlation coefficient of station-channel with nearest neighbor station-channel for event </a:t>
                      </a:r>
                    </a:p>
                    <a:p>
                      <a:r>
                        <a:rPr lang="en-US"/>
                        <a:t>magnitudes &gt; 6.5</a:t>
                      </a:r>
                    </a:p>
                  </a:txBody>
                  <a:tcPr anchor="ctr"/>
                </a:tc>
                <a:extLst>
                  <a:ext uri="{0D108BD9-81ED-4DB2-BD59-A6C34878D82A}">
                    <a16:rowId xmlns:a16="http://schemas.microsoft.com/office/drawing/2014/main" val="4283436007"/>
                  </a:ext>
                </a:extLst>
              </a:tr>
              <a:tr h="1476406">
                <a:tc>
                  <a:txBody>
                    <a:bodyPr/>
                    <a:lstStyle/>
                    <a:p>
                      <a:pPr marL="344488" indent="0">
                        <a:tabLst/>
                      </a:pPr>
                      <a:r>
                        <a:rPr lang="en-US" sz="2400"/>
                        <a:t>transfer_function</a:t>
                      </a:r>
                    </a:p>
                  </a:txBody>
                  <a:tcPr anchor="ctr"/>
                </a:tc>
                <a:tc>
                  <a:txBody>
                    <a:bodyPr/>
                    <a:lstStyle/>
                    <a:p>
                      <a:r>
                        <a:rPr lang="en-US"/>
                        <a:t>Gain ratio, phase difference, and magnitude-squared coherence between co-located sensors</a:t>
                      </a:r>
                    </a:p>
                  </a:txBody>
                  <a:tcPr anchor="ctr"/>
                </a:tc>
                <a:extLst>
                  <a:ext uri="{0D108BD9-81ED-4DB2-BD59-A6C34878D82A}">
                    <a16:rowId xmlns:a16="http://schemas.microsoft.com/office/drawing/2014/main" val="2155645790"/>
                  </a:ext>
                </a:extLst>
              </a:tr>
            </a:tbl>
          </a:graphicData>
        </a:graphic>
      </p:graphicFrame>
      <p:sp>
        <p:nvSpPr>
          <p:cNvPr id="3" name="TextBox 2">
            <a:extLst>
              <a:ext uri="{FF2B5EF4-FFF2-40B4-BE49-F238E27FC236}">
                <a16:creationId xmlns:a16="http://schemas.microsoft.com/office/drawing/2014/main" id="{481C6660-C798-9E49-B6CD-3DDEED1F807A}"/>
              </a:ext>
            </a:extLst>
          </p:cNvPr>
          <p:cNvSpPr txBox="1"/>
          <p:nvPr/>
        </p:nvSpPr>
        <p:spPr>
          <a:xfrm>
            <a:off x="265176" y="5817358"/>
            <a:ext cx="8613648" cy="738664"/>
          </a:xfrm>
          <a:prstGeom prst="rect">
            <a:avLst/>
          </a:prstGeom>
          <a:noFill/>
          <a:ln>
            <a:solidFill>
              <a:srgbClr val="7030A0"/>
            </a:solidFill>
          </a:ln>
        </p:spPr>
        <p:txBody>
          <a:bodyPr wrap="square" rtlCol="0">
            <a:spAutoFit/>
          </a:bodyPr>
          <a:lstStyle/>
          <a:p>
            <a:r>
              <a:rPr lang="en-US" sz="1400"/>
              <a:t>Stachnik, J.C., Sheehan, A.F., Zietlow, D.W., Yang, Z, Collins, J. and Ferris, A, 2012, </a:t>
            </a:r>
            <a:r>
              <a:rPr lang="en-US" sz="1400" i="1"/>
              <a:t>Determination of New Zealand Ocean Bottom Seismometer Orientation via Rayleigh-Wave Polarization</a:t>
            </a:r>
            <a:r>
              <a:rPr lang="en-US" sz="1400"/>
              <a:t>, Seismological Research Letters, v. 83, no. 4, p 704-712, </a:t>
            </a:r>
            <a:r>
              <a:rPr lang="en-US" sz="1400">
                <a:hlinkClick r:id="rId3"/>
              </a:rPr>
              <a:t>DOI: 10.1785/0220110128</a:t>
            </a:r>
            <a:endParaRPr lang="en-US" sz="1400"/>
          </a:p>
        </p:txBody>
      </p:sp>
      <p:cxnSp>
        <p:nvCxnSpPr>
          <p:cNvPr id="5" name="Straight Connector 4">
            <a:extLst>
              <a:ext uri="{FF2B5EF4-FFF2-40B4-BE49-F238E27FC236}">
                <a16:creationId xmlns:a16="http://schemas.microsoft.com/office/drawing/2014/main" id="{BE5C736B-5573-BC41-9A0E-71F42812D175}"/>
              </a:ext>
            </a:extLst>
          </p:cNvPr>
          <p:cNvCxnSpPr/>
          <p:nvPr/>
        </p:nvCxnSpPr>
        <p:spPr bwMode="auto">
          <a:xfrm>
            <a:off x="3017520" y="14403"/>
            <a:ext cx="0" cy="5486400"/>
          </a:xfrm>
          <a:prstGeom prst="line">
            <a:avLst/>
          </a:prstGeom>
          <a:solidFill>
            <a:schemeClr val="accent1">
              <a:alpha val="25000"/>
            </a:schemeClr>
          </a:solidFill>
          <a:ln w="19050" cap="flat" cmpd="sng" algn="ctr">
            <a:solidFill>
              <a:schemeClr val="bg1"/>
            </a:solidFill>
            <a:prstDash val="solid"/>
            <a:round/>
            <a:headEnd type="none" w="med" len="med"/>
            <a:tailEnd type="none" w="med" len="lg"/>
          </a:ln>
          <a:effectLst/>
        </p:spPr>
      </p:cxnSp>
      <p:sp>
        <p:nvSpPr>
          <p:cNvPr id="4" name="Rectangle 3">
            <a:hlinkClick r:id="rId4"/>
            <a:extLst>
              <a:ext uri="{FF2B5EF4-FFF2-40B4-BE49-F238E27FC236}">
                <a16:creationId xmlns:a16="http://schemas.microsoft.com/office/drawing/2014/main" id="{CD6E0E85-5A66-CC4E-8BBA-974AF1E13956}"/>
              </a:ext>
            </a:extLst>
          </p:cNvPr>
          <p:cNvSpPr/>
          <p:nvPr/>
        </p:nvSpPr>
        <p:spPr bwMode="auto">
          <a:xfrm>
            <a:off x="191193" y="1039091"/>
            <a:ext cx="8886305" cy="1346662"/>
          </a:xfrm>
          <a:prstGeom prst="rect">
            <a:avLst/>
          </a:prstGeom>
          <a:noFill/>
          <a:ln w="1905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
        <p:nvSpPr>
          <p:cNvPr id="6" name="Rectangle 5">
            <a:hlinkClick r:id="rId5"/>
            <a:extLst>
              <a:ext uri="{FF2B5EF4-FFF2-40B4-BE49-F238E27FC236}">
                <a16:creationId xmlns:a16="http://schemas.microsoft.com/office/drawing/2014/main" id="{09845392-D7F6-814E-910D-16A169FBFB58}"/>
              </a:ext>
            </a:extLst>
          </p:cNvPr>
          <p:cNvSpPr/>
          <p:nvPr/>
        </p:nvSpPr>
        <p:spPr bwMode="auto">
          <a:xfrm>
            <a:off x="133004" y="2784764"/>
            <a:ext cx="8936181" cy="1155469"/>
          </a:xfrm>
          <a:prstGeom prst="rect">
            <a:avLst/>
          </a:prstGeom>
          <a:noFill/>
          <a:ln w="1905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
        <p:nvSpPr>
          <p:cNvPr id="7" name="Rectangle 6">
            <a:hlinkClick r:id="rId6"/>
            <a:extLst>
              <a:ext uri="{FF2B5EF4-FFF2-40B4-BE49-F238E27FC236}">
                <a16:creationId xmlns:a16="http://schemas.microsoft.com/office/drawing/2014/main" id="{75CDE7B7-8304-E34A-AC7E-CB3660D3C60E}"/>
              </a:ext>
            </a:extLst>
          </p:cNvPr>
          <p:cNvSpPr/>
          <p:nvPr/>
        </p:nvSpPr>
        <p:spPr bwMode="auto">
          <a:xfrm>
            <a:off x="265176" y="4264429"/>
            <a:ext cx="8695944" cy="1113906"/>
          </a:xfrm>
          <a:prstGeom prst="rect">
            <a:avLst/>
          </a:prstGeom>
          <a:noFill/>
          <a:ln w="1905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Tree>
    <p:extLst>
      <p:ext uri="{BB962C8B-B14F-4D97-AF65-F5344CB8AC3E}">
        <p14:creationId xmlns:p14="http://schemas.microsoft.com/office/powerpoint/2010/main" val="11967804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90C2EC-629A-D44D-AD07-DB678DC23354}"/>
              </a:ext>
            </a:extLst>
          </p:cNvPr>
          <p:cNvPicPr>
            <a:picLocks noChangeAspect="1"/>
          </p:cNvPicPr>
          <p:nvPr/>
        </p:nvPicPr>
        <p:blipFill rotWithShape="1">
          <a:blip r:embed="rId3"/>
          <a:srcRect r="4970"/>
          <a:stretch/>
        </p:blipFill>
        <p:spPr>
          <a:xfrm>
            <a:off x="4017094" y="2624530"/>
            <a:ext cx="4820010" cy="3043236"/>
          </a:xfrm>
          <a:prstGeom prst="rect">
            <a:avLst/>
          </a:prstGeom>
          <a:ln>
            <a:solidFill>
              <a:srgbClr val="7030A0"/>
            </a:solidFill>
          </a:ln>
        </p:spPr>
      </p:pic>
      <p:grpSp>
        <p:nvGrpSpPr>
          <p:cNvPr id="20" name="Group 19">
            <a:extLst>
              <a:ext uri="{FF2B5EF4-FFF2-40B4-BE49-F238E27FC236}">
                <a16:creationId xmlns:a16="http://schemas.microsoft.com/office/drawing/2014/main" id="{CF9E477E-C584-FE48-9C7B-E8EE7891C500}"/>
              </a:ext>
            </a:extLst>
          </p:cNvPr>
          <p:cNvGrpSpPr/>
          <p:nvPr/>
        </p:nvGrpSpPr>
        <p:grpSpPr>
          <a:xfrm>
            <a:off x="487666" y="875007"/>
            <a:ext cx="3300984" cy="4792759"/>
            <a:chOff x="542530" y="575249"/>
            <a:chExt cx="3300984" cy="4792759"/>
          </a:xfrm>
        </p:grpSpPr>
        <p:sp>
          <p:nvSpPr>
            <p:cNvPr id="8" name="TextBox 7">
              <a:extLst>
                <a:ext uri="{FF2B5EF4-FFF2-40B4-BE49-F238E27FC236}">
                  <a16:creationId xmlns:a16="http://schemas.microsoft.com/office/drawing/2014/main" id="{32BAE232-EF3F-314E-BE7A-9A272877B512}"/>
                </a:ext>
              </a:extLst>
            </p:cNvPr>
            <p:cNvSpPr txBox="1">
              <a:spLocks/>
            </p:cNvSpPr>
            <p:nvPr/>
          </p:nvSpPr>
          <p:spPr>
            <a:xfrm>
              <a:off x="542530" y="575249"/>
              <a:ext cx="3300984" cy="400110"/>
            </a:xfrm>
            <a:prstGeom prst="rect">
              <a:avLst/>
            </a:prstGeom>
            <a:solidFill>
              <a:schemeClr val="bg1"/>
            </a:solidFill>
            <a:ln>
              <a:solidFill>
                <a:srgbClr val="7030A0"/>
              </a:solidFill>
            </a:ln>
          </p:spPr>
          <p:txBody>
            <a:bodyPr wrap="none" rtlCol="0">
              <a:spAutoFit/>
            </a:bodyPr>
            <a:lstStyle/>
            <a:p>
              <a:r>
                <a:rPr lang="en-US" sz="2000"/>
                <a:t>10-15-2006 Hawaii Mw 6.7</a:t>
              </a:r>
            </a:p>
          </p:txBody>
        </p:sp>
        <p:grpSp>
          <p:nvGrpSpPr>
            <p:cNvPr id="19" name="Group 18">
              <a:extLst>
                <a:ext uri="{FF2B5EF4-FFF2-40B4-BE49-F238E27FC236}">
                  <a16:creationId xmlns:a16="http://schemas.microsoft.com/office/drawing/2014/main" id="{BCCF8831-E65A-9A46-B1D9-79EFF2B771AE}"/>
                </a:ext>
              </a:extLst>
            </p:cNvPr>
            <p:cNvGrpSpPr/>
            <p:nvPr/>
          </p:nvGrpSpPr>
          <p:grpSpPr>
            <a:xfrm>
              <a:off x="547103" y="975359"/>
              <a:ext cx="3291840" cy="4392649"/>
              <a:chOff x="542531" y="975359"/>
              <a:chExt cx="3291840" cy="4392649"/>
            </a:xfrm>
          </p:grpSpPr>
          <p:pic>
            <p:nvPicPr>
              <p:cNvPr id="7" name="Picture 6">
                <a:extLst>
                  <a:ext uri="{FF2B5EF4-FFF2-40B4-BE49-F238E27FC236}">
                    <a16:creationId xmlns:a16="http://schemas.microsoft.com/office/drawing/2014/main" id="{419FEEF3-8AFD-414D-BA66-20F734D28427}"/>
                  </a:ext>
                </a:extLst>
              </p:cNvPr>
              <p:cNvPicPr>
                <a:picLocks noChangeAspect="1"/>
              </p:cNvPicPr>
              <p:nvPr/>
            </p:nvPicPr>
            <p:blipFill>
              <a:blip r:embed="rId4"/>
              <a:stretch>
                <a:fillRect/>
              </a:stretch>
            </p:blipFill>
            <p:spPr>
              <a:xfrm>
                <a:off x="542531" y="975359"/>
                <a:ext cx="3291840" cy="4392649"/>
              </a:xfrm>
              <a:prstGeom prst="rect">
                <a:avLst/>
              </a:prstGeom>
              <a:ln>
                <a:solidFill>
                  <a:srgbClr val="7030A0"/>
                </a:solidFill>
              </a:ln>
            </p:spPr>
          </p:pic>
          <p:sp>
            <p:nvSpPr>
              <p:cNvPr id="9" name="TextBox 8">
                <a:extLst>
                  <a:ext uri="{FF2B5EF4-FFF2-40B4-BE49-F238E27FC236}">
                    <a16:creationId xmlns:a16="http://schemas.microsoft.com/office/drawing/2014/main" id="{66481631-544E-0848-81AA-53E7C5FB7C33}"/>
                  </a:ext>
                </a:extLst>
              </p:cNvPr>
              <p:cNvSpPr txBox="1"/>
              <p:nvPr/>
            </p:nvSpPr>
            <p:spPr>
              <a:xfrm>
                <a:off x="557433" y="1640379"/>
                <a:ext cx="1332416" cy="307777"/>
              </a:xfrm>
              <a:prstGeom prst="rect">
                <a:avLst/>
              </a:prstGeom>
              <a:solidFill>
                <a:schemeClr val="bg1"/>
              </a:solidFill>
              <a:ln>
                <a:noFill/>
              </a:ln>
            </p:spPr>
            <p:txBody>
              <a:bodyPr wrap="none" rtlCol="0">
                <a:spAutoFit/>
              </a:bodyPr>
              <a:lstStyle/>
              <a:p>
                <a:r>
                  <a:rPr lang="en-US" sz="1400"/>
                  <a:t>BK.CMB..BHZ</a:t>
                </a:r>
              </a:p>
            </p:txBody>
          </p:sp>
          <p:sp>
            <p:nvSpPr>
              <p:cNvPr id="10" name="TextBox 9">
                <a:extLst>
                  <a:ext uri="{FF2B5EF4-FFF2-40B4-BE49-F238E27FC236}">
                    <a16:creationId xmlns:a16="http://schemas.microsoft.com/office/drawing/2014/main" id="{7961F29D-8851-4A4F-8F99-C18AB9C94D7D}"/>
                  </a:ext>
                </a:extLst>
              </p:cNvPr>
              <p:cNvSpPr txBox="1"/>
              <p:nvPr/>
            </p:nvSpPr>
            <p:spPr>
              <a:xfrm>
                <a:off x="557433" y="3055952"/>
                <a:ext cx="1313180" cy="307777"/>
              </a:xfrm>
              <a:prstGeom prst="rect">
                <a:avLst/>
              </a:prstGeom>
              <a:solidFill>
                <a:schemeClr val="bg1"/>
              </a:solidFill>
              <a:ln>
                <a:noFill/>
              </a:ln>
            </p:spPr>
            <p:txBody>
              <a:bodyPr wrap="none" rtlCol="0">
                <a:spAutoFit/>
              </a:bodyPr>
              <a:lstStyle/>
              <a:p>
                <a:r>
                  <a:rPr lang="en-US" sz="1400"/>
                  <a:t>BK.KCC..BHZ</a:t>
                </a:r>
              </a:p>
            </p:txBody>
          </p:sp>
          <p:sp>
            <p:nvSpPr>
              <p:cNvPr id="12" name="TextBox 11">
                <a:extLst>
                  <a:ext uri="{FF2B5EF4-FFF2-40B4-BE49-F238E27FC236}">
                    <a16:creationId xmlns:a16="http://schemas.microsoft.com/office/drawing/2014/main" id="{E68645DB-B169-E240-B325-A48AD3B2A3D4}"/>
                  </a:ext>
                </a:extLst>
              </p:cNvPr>
              <p:cNvSpPr txBox="1"/>
              <p:nvPr/>
            </p:nvSpPr>
            <p:spPr>
              <a:xfrm>
                <a:off x="557433" y="4412124"/>
                <a:ext cx="1701107" cy="307777"/>
              </a:xfrm>
              <a:prstGeom prst="rect">
                <a:avLst/>
              </a:prstGeom>
              <a:solidFill>
                <a:schemeClr val="bg1"/>
              </a:solidFill>
              <a:ln>
                <a:noFill/>
              </a:ln>
            </p:spPr>
            <p:txBody>
              <a:bodyPr wrap="none" rtlCol="0">
                <a:spAutoFit/>
              </a:bodyPr>
              <a:lstStyle/>
              <a:p>
                <a:r>
                  <a:rPr lang="en-US" sz="1400"/>
                  <a:t>XE.SNP42.01.BHZ</a:t>
                </a:r>
              </a:p>
            </p:txBody>
          </p:sp>
        </p:grpSp>
      </p:grpSp>
      <p:sp>
        <p:nvSpPr>
          <p:cNvPr id="13" name="TextBox 12">
            <a:extLst>
              <a:ext uri="{FF2B5EF4-FFF2-40B4-BE49-F238E27FC236}">
                <a16:creationId xmlns:a16="http://schemas.microsoft.com/office/drawing/2014/main" id="{2BE0F3AB-1FCF-A54D-ACB3-CEA9F49459E6}"/>
              </a:ext>
            </a:extLst>
          </p:cNvPr>
          <p:cNvSpPr txBox="1"/>
          <p:nvPr/>
        </p:nvSpPr>
        <p:spPr>
          <a:xfrm>
            <a:off x="4017094" y="1114069"/>
            <a:ext cx="4820010" cy="1200329"/>
          </a:xfrm>
          <a:prstGeom prst="rect">
            <a:avLst/>
          </a:prstGeom>
          <a:noFill/>
        </p:spPr>
        <p:txBody>
          <a:bodyPr wrap="square" rtlCol="0">
            <a:spAutoFit/>
          </a:bodyPr>
          <a:lstStyle/>
          <a:p>
            <a:r>
              <a:rPr lang="en-US" sz="2400"/>
              <a:t>BK.KCC..BHZ corrects for the reversed polarity by using a negative sensitivity in its metadata</a:t>
            </a:r>
          </a:p>
        </p:txBody>
      </p:sp>
      <p:sp>
        <p:nvSpPr>
          <p:cNvPr id="18" name="TextBox 17">
            <a:extLst>
              <a:ext uri="{FF2B5EF4-FFF2-40B4-BE49-F238E27FC236}">
                <a16:creationId xmlns:a16="http://schemas.microsoft.com/office/drawing/2014/main" id="{02002932-2AA1-8E42-8E55-6576CCDA2EDE}"/>
              </a:ext>
            </a:extLst>
          </p:cNvPr>
          <p:cNvSpPr txBox="1"/>
          <p:nvPr/>
        </p:nvSpPr>
        <p:spPr>
          <a:xfrm>
            <a:off x="626048" y="5848652"/>
            <a:ext cx="7891904" cy="830997"/>
          </a:xfrm>
          <a:prstGeom prst="rect">
            <a:avLst/>
          </a:prstGeom>
          <a:noFill/>
        </p:spPr>
        <p:txBody>
          <a:bodyPr wrap="none" rtlCol="0">
            <a:spAutoFit/>
          </a:bodyPr>
          <a:lstStyle/>
          <a:p>
            <a:pPr marL="342900" indent="-342900">
              <a:buFont typeface="Wingdings" pitchFamily="2" charset="2"/>
              <a:buChar char="Ø"/>
            </a:pPr>
            <a:r>
              <a:rPr lang="en-US" sz="2400"/>
              <a:t>the polarity_check metric does not apply the response</a:t>
            </a:r>
          </a:p>
          <a:p>
            <a:pPr marL="344488"/>
            <a:r>
              <a:rPr lang="en-US" sz="2400"/>
              <a:t>(but it does correct for azimuth/dip sign)</a:t>
            </a:r>
          </a:p>
        </p:txBody>
      </p:sp>
      <p:sp>
        <p:nvSpPr>
          <p:cNvPr id="21" name="TextBox 20">
            <a:extLst>
              <a:ext uri="{FF2B5EF4-FFF2-40B4-BE49-F238E27FC236}">
                <a16:creationId xmlns:a16="http://schemas.microsoft.com/office/drawing/2014/main" id="{051C1E29-5ECB-584D-9DD7-DC0EEE2E78B7}"/>
              </a:ext>
            </a:extLst>
          </p:cNvPr>
          <p:cNvSpPr txBox="1"/>
          <p:nvPr/>
        </p:nvSpPr>
        <p:spPr>
          <a:xfrm>
            <a:off x="3320398" y="127723"/>
            <a:ext cx="5742278" cy="584775"/>
          </a:xfrm>
          <a:prstGeom prst="rect">
            <a:avLst/>
          </a:prstGeom>
          <a:noFill/>
        </p:spPr>
        <p:txBody>
          <a:bodyPr wrap="none" rtlCol="0">
            <a:spAutoFit/>
          </a:bodyPr>
          <a:lstStyle/>
          <a:p>
            <a:pPr algn="r"/>
            <a:r>
              <a:rPr lang="en-US" sz="3200" dirty="0">
                <a:solidFill>
                  <a:schemeClr val="bg1"/>
                </a:solidFill>
              </a:rPr>
              <a:t>Polarity_check metric example</a:t>
            </a:r>
          </a:p>
        </p:txBody>
      </p:sp>
    </p:spTree>
    <p:extLst>
      <p:ext uri="{BB962C8B-B14F-4D97-AF65-F5344CB8AC3E}">
        <p14:creationId xmlns:p14="http://schemas.microsoft.com/office/powerpoint/2010/main" val="1274115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AA633-3323-AE4A-BF6D-288F90E2657A}"/>
              </a:ext>
            </a:extLst>
          </p:cNvPr>
          <p:cNvSpPr txBox="1"/>
          <p:nvPr/>
        </p:nvSpPr>
        <p:spPr>
          <a:xfrm>
            <a:off x="2834640" y="137160"/>
            <a:ext cx="6247992" cy="584775"/>
          </a:xfrm>
          <a:prstGeom prst="rect">
            <a:avLst/>
          </a:prstGeom>
          <a:noFill/>
        </p:spPr>
        <p:txBody>
          <a:bodyPr wrap="none" rtlCol="0">
            <a:spAutoFit/>
          </a:bodyPr>
          <a:lstStyle/>
          <a:p>
            <a:pPr algn="r"/>
            <a:r>
              <a:rPr lang="en-US" sz="3200" dirty="0">
                <a:solidFill>
                  <a:schemeClr val="bg1"/>
                </a:solidFill>
              </a:rPr>
              <a:t>Transfer_function metric example</a:t>
            </a:r>
          </a:p>
        </p:txBody>
      </p:sp>
      <p:sp>
        <p:nvSpPr>
          <p:cNvPr id="11" name="TextBox 10">
            <a:extLst>
              <a:ext uri="{FF2B5EF4-FFF2-40B4-BE49-F238E27FC236}">
                <a16:creationId xmlns:a16="http://schemas.microsoft.com/office/drawing/2014/main" id="{79AA9D93-2511-E24F-B454-D1FF14E5461E}"/>
              </a:ext>
            </a:extLst>
          </p:cNvPr>
          <p:cNvSpPr txBox="1"/>
          <p:nvPr/>
        </p:nvSpPr>
        <p:spPr>
          <a:xfrm>
            <a:off x="623643" y="1097280"/>
            <a:ext cx="7896714" cy="461665"/>
          </a:xfrm>
          <a:prstGeom prst="rect">
            <a:avLst/>
          </a:prstGeom>
          <a:solidFill>
            <a:schemeClr val="accent1">
              <a:lumMod val="20000"/>
              <a:lumOff val="80000"/>
            </a:schemeClr>
          </a:solidFill>
          <a:ln>
            <a:solidFill>
              <a:srgbClr val="7030A0"/>
            </a:solidFill>
          </a:ln>
        </p:spPr>
        <p:txBody>
          <a:bodyPr wrap="none" rtlCol="0">
            <a:spAutoFit/>
          </a:bodyPr>
          <a:lstStyle/>
          <a:p>
            <a:r>
              <a:rPr lang="en-US" sz="2400"/>
              <a:t>Transfer function gain ratio values for coherence &gt; 0.999</a:t>
            </a:r>
          </a:p>
        </p:txBody>
      </p:sp>
      <p:grpSp>
        <p:nvGrpSpPr>
          <p:cNvPr id="25" name="Group 24">
            <a:extLst>
              <a:ext uri="{FF2B5EF4-FFF2-40B4-BE49-F238E27FC236}">
                <a16:creationId xmlns:a16="http://schemas.microsoft.com/office/drawing/2014/main" id="{D19ED8BF-854B-2947-A5A8-635F3665C01A}"/>
              </a:ext>
            </a:extLst>
          </p:cNvPr>
          <p:cNvGrpSpPr/>
          <p:nvPr/>
        </p:nvGrpSpPr>
        <p:grpSpPr>
          <a:xfrm>
            <a:off x="300506" y="2383691"/>
            <a:ext cx="8542988" cy="3657600"/>
            <a:chOff x="281096" y="2383691"/>
            <a:chExt cx="8542988" cy="3657600"/>
          </a:xfrm>
        </p:grpSpPr>
        <p:pic>
          <p:nvPicPr>
            <p:cNvPr id="4" name="Picture 3">
              <a:extLst>
                <a:ext uri="{FF2B5EF4-FFF2-40B4-BE49-F238E27FC236}">
                  <a16:creationId xmlns:a16="http://schemas.microsoft.com/office/drawing/2014/main" id="{5DAFB799-249F-3344-85CC-4DAD8A57C1CC}"/>
                </a:ext>
              </a:extLst>
            </p:cNvPr>
            <p:cNvPicPr>
              <a:picLocks noChangeAspect="1"/>
            </p:cNvPicPr>
            <p:nvPr/>
          </p:nvPicPr>
          <p:blipFill>
            <a:blip r:embed="rId2"/>
            <a:stretch>
              <a:fillRect/>
            </a:stretch>
          </p:blipFill>
          <p:spPr>
            <a:xfrm>
              <a:off x="281096" y="2383691"/>
              <a:ext cx="4275788" cy="3657600"/>
            </a:xfrm>
            <a:prstGeom prst="rect">
              <a:avLst/>
            </a:prstGeom>
          </p:spPr>
        </p:pic>
        <p:pic>
          <p:nvPicPr>
            <p:cNvPr id="8" name="Picture 7">
              <a:extLst>
                <a:ext uri="{FF2B5EF4-FFF2-40B4-BE49-F238E27FC236}">
                  <a16:creationId xmlns:a16="http://schemas.microsoft.com/office/drawing/2014/main" id="{0FFD23EB-FCEB-E248-9236-4106649CB0F3}"/>
                </a:ext>
              </a:extLst>
            </p:cNvPr>
            <p:cNvPicPr>
              <a:picLocks noChangeAspect="1"/>
            </p:cNvPicPr>
            <p:nvPr/>
          </p:nvPicPr>
          <p:blipFill>
            <a:blip r:embed="rId3"/>
            <a:stretch>
              <a:fillRect/>
            </a:stretch>
          </p:blipFill>
          <p:spPr>
            <a:xfrm>
              <a:off x="4556884" y="2383691"/>
              <a:ext cx="4267200" cy="3657600"/>
            </a:xfrm>
            <a:prstGeom prst="rect">
              <a:avLst/>
            </a:prstGeom>
          </p:spPr>
        </p:pic>
      </p:grpSp>
      <p:sp>
        <p:nvSpPr>
          <p:cNvPr id="9" name="TextBox 8">
            <a:extLst>
              <a:ext uri="{FF2B5EF4-FFF2-40B4-BE49-F238E27FC236}">
                <a16:creationId xmlns:a16="http://schemas.microsoft.com/office/drawing/2014/main" id="{A16E1268-8AD0-6345-9CBD-673E02B2B4D6}"/>
              </a:ext>
            </a:extLst>
          </p:cNvPr>
          <p:cNvSpPr txBox="1"/>
          <p:nvPr/>
        </p:nvSpPr>
        <p:spPr>
          <a:xfrm>
            <a:off x="610642" y="1737360"/>
            <a:ext cx="3616696" cy="400110"/>
          </a:xfrm>
          <a:prstGeom prst="rect">
            <a:avLst/>
          </a:prstGeom>
          <a:noFill/>
        </p:spPr>
        <p:txBody>
          <a:bodyPr wrap="none" rtlCol="0">
            <a:spAutoFit/>
          </a:bodyPr>
          <a:lstStyle/>
          <a:p>
            <a:pPr algn="ctr"/>
            <a:r>
              <a:rPr lang="en-US" sz="2000"/>
              <a:t>Metrics query December 2017</a:t>
            </a:r>
          </a:p>
        </p:txBody>
      </p:sp>
      <p:sp>
        <p:nvSpPr>
          <p:cNvPr id="10" name="TextBox 9">
            <a:extLst>
              <a:ext uri="{FF2B5EF4-FFF2-40B4-BE49-F238E27FC236}">
                <a16:creationId xmlns:a16="http://schemas.microsoft.com/office/drawing/2014/main" id="{6260E033-262A-7A45-A062-6FEA3518F321}"/>
              </a:ext>
            </a:extLst>
          </p:cNvPr>
          <p:cNvSpPr txBox="1"/>
          <p:nvPr/>
        </p:nvSpPr>
        <p:spPr>
          <a:xfrm>
            <a:off x="4754880" y="1737360"/>
            <a:ext cx="4168642" cy="677108"/>
          </a:xfrm>
          <a:prstGeom prst="rect">
            <a:avLst/>
          </a:prstGeom>
          <a:noFill/>
        </p:spPr>
        <p:txBody>
          <a:bodyPr wrap="none" rtlCol="0">
            <a:spAutoFit/>
          </a:bodyPr>
          <a:lstStyle/>
          <a:p>
            <a:pPr algn="ctr"/>
            <a:r>
              <a:rPr lang="en-US" sz="2000"/>
              <a:t>Metrics query April 2018</a:t>
            </a:r>
          </a:p>
          <a:p>
            <a:pPr algn="ctr"/>
            <a:r>
              <a:rPr lang="en-US"/>
              <a:t>(metadata updates in February, March)</a:t>
            </a:r>
          </a:p>
        </p:txBody>
      </p:sp>
      <p:cxnSp>
        <p:nvCxnSpPr>
          <p:cNvPr id="14" name="Straight Arrow Connector 13">
            <a:extLst>
              <a:ext uri="{FF2B5EF4-FFF2-40B4-BE49-F238E27FC236}">
                <a16:creationId xmlns:a16="http://schemas.microsoft.com/office/drawing/2014/main" id="{F4FF8B9A-A4D3-534A-A40D-F565E74B22CD}"/>
              </a:ext>
            </a:extLst>
          </p:cNvPr>
          <p:cNvCxnSpPr>
            <a:cxnSpLocks/>
          </p:cNvCxnSpPr>
          <p:nvPr/>
        </p:nvCxnSpPr>
        <p:spPr bwMode="auto">
          <a:xfrm>
            <a:off x="2909456" y="3394519"/>
            <a:ext cx="0" cy="1188720"/>
          </a:xfrm>
          <a:prstGeom prst="straightConnector1">
            <a:avLst/>
          </a:prstGeom>
          <a:solidFill>
            <a:schemeClr val="accent1">
              <a:alpha val="25000"/>
            </a:schemeClr>
          </a:solidFill>
          <a:ln w="19050" cap="flat" cmpd="sng" algn="ctr">
            <a:solidFill>
              <a:srgbClr val="7030A0"/>
            </a:solidFill>
            <a:prstDash val="solid"/>
            <a:round/>
            <a:headEnd type="none" w="med" len="med"/>
            <a:tailEnd type="triangle" w="lg" len="med"/>
          </a:ln>
          <a:effectLst/>
        </p:spPr>
      </p:cxnSp>
      <p:cxnSp>
        <p:nvCxnSpPr>
          <p:cNvPr id="16" name="Straight Arrow Connector 15">
            <a:extLst>
              <a:ext uri="{FF2B5EF4-FFF2-40B4-BE49-F238E27FC236}">
                <a16:creationId xmlns:a16="http://schemas.microsoft.com/office/drawing/2014/main" id="{6A61EA5B-1DD5-0347-8458-685D681A8994}"/>
              </a:ext>
            </a:extLst>
          </p:cNvPr>
          <p:cNvCxnSpPr>
            <a:cxnSpLocks/>
          </p:cNvCxnSpPr>
          <p:nvPr/>
        </p:nvCxnSpPr>
        <p:spPr bwMode="auto">
          <a:xfrm flipV="1">
            <a:off x="3809010" y="4868883"/>
            <a:ext cx="0" cy="1056595"/>
          </a:xfrm>
          <a:prstGeom prst="straightConnector1">
            <a:avLst/>
          </a:prstGeom>
          <a:solidFill>
            <a:schemeClr val="accent1">
              <a:alpha val="25000"/>
            </a:schemeClr>
          </a:solidFill>
          <a:ln w="19050" cap="flat" cmpd="sng" algn="ctr">
            <a:solidFill>
              <a:srgbClr val="7030A0"/>
            </a:solidFill>
            <a:prstDash val="solid"/>
            <a:round/>
            <a:headEnd type="none" w="med" len="med"/>
            <a:tailEnd type="triangle" w="lg" len="med"/>
          </a:ln>
          <a:effectLst/>
        </p:spPr>
      </p:cxnSp>
      <p:sp>
        <p:nvSpPr>
          <p:cNvPr id="17" name="TextBox 16">
            <a:extLst>
              <a:ext uri="{FF2B5EF4-FFF2-40B4-BE49-F238E27FC236}">
                <a16:creationId xmlns:a16="http://schemas.microsoft.com/office/drawing/2014/main" id="{E31C9279-9101-EA42-8E1C-0913DD8C0672}"/>
              </a:ext>
            </a:extLst>
          </p:cNvPr>
          <p:cNvSpPr txBox="1"/>
          <p:nvPr/>
        </p:nvSpPr>
        <p:spPr>
          <a:xfrm>
            <a:off x="2114355" y="3125884"/>
            <a:ext cx="1768433" cy="369332"/>
          </a:xfrm>
          <a:prstGeom prst="rect">
            <a:avLst/>
          </a:prstGeom>
          <a:solidFill>
            <a:schemeClr val="accent1">
              <a:lumMod val="20000"/>
              <a:lumOff val="80000"/>
            </a:schemeClr>
          </a:solidFill>
          <a:ln>
            <a:solidFill>
              <a:srgbClr val="7030A0"/>
            </a:solidFill>
          </a:ln>
        </p:spPr>
        <p:txBody>
          <a:bodyPr wrap="none" rtlCol="0">
            <a:spAutoFit/>
          </a:bodyPr>
          <a:lstStyle/>
          <a:p>
            <a:r>
              <a:rPr lang="en-US"/>
              <a:t>Gain ratio &lt; 0.9</a:t>
            </a:r>
          </a:p>
        </p:txBody>
      </p:sp>
      <p:sp>
        <p:nvSpPr>
          <p:cNvPr id="18" name="TextBox 17">
            <a:extLst>
              <a:ext uri="{FF2B5EF4-FFF2-40B4-BE49-F238E27FC236}">
                <a16:creationId xmlns:a16="http://schemas.microsoft.com/office/drawing/2014/main" id="{CB3896C5-1F0C-E04D-B2E5-EA14F690FCDA}"/>
              </a:ext>
            </a:extLst>
          </p:cNvPr>
          <p:cNvSpPr txBox="1"/>
          <p:nvPr/>
        </p:nvSpPr>
        <p:spPr>
          <a:xfrm>
            <a:off x="2910827" y="5925478"/>
            <a:ext cx="3038011" cy="646331"/>
          </a:xfrm>
          <a:prstGeom prst="rect">
            <a:avLst/>
          </a:prstGeom>
          <a:solidFill>
            <a:schemeClr val="accent1">
              <a:lumMod val="20000"/>
              <a:lumOff val="80000"/>
            </a:schemeClr>
          </a:solidFill>
          <a:ln>
            <a:solidFill>
              <a:srgbClr val="7030A0"/>
            </a:solidFill>
          </a:ln>
        </p:spPr>
        <p:txBody>
          <a:bodyPr wrap="none" rtlCol="0">
            <a:spAutoFit/>
          </a:bodyPr>
          <a:lstStyle/>
          <a:p>
            <a:r>
              <a:rPr lang="en-US"/>
              <a:t>Time gap in values plotted</a:t>
            </a:r>
          </a:p>
          <a:p>
            <a:r>
              <a:rPr lang="en-US"/>
              <a:t>because coherence &lt; 0.999</a:t>
            </a:r>
          </a:p>
        </p:txBody>
      </p:sp>
    </p:spTree>
    <p:extLst>
      <p:ext uri="{BB962C8B-B14F-4D97-AF65-F5344CB8AC3E}">
        <p14:creationId xmlns:p14="http://schemas.microsoft.com/office/powerpoint/2010/main" val="10771455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16075BB-3D12-864A-8C1F-043BA0E786FD}"/>
              </a:ext>
            </a:extLst>
          </p:cNvPr>
          <p:cNvGrpSpPr/>
          <p:nvPr/>
        </p:nvGrpSpPr>
        <p:grpSpPr>
          <a:xfrm>
            <a:off x="300506" y="2383691"/>
            <a:ext cx="8542988" cy="3657600"/>
            <a:chOff x="281096" y="2383691"/>
            <a:chExt cx="8542988" cy="3657600"/>
          </a:xfrm>
        </p:grpSpPr>
        <p:pic>
          <p:nvPicPr>
            <p:cNvPr id="20" name="Picture 19">
              <a:extLst>
                <a:ext uri="{FF2B5EF4-FFF2-40B4-BE49-F238E27FC236}">
                  <a16:creationId xmlns:a16="http://schemas.microsoft.com/office/drawing/2014/main" id="{CC2601A1-564F-7C44-8DE8-93D39DC71768}"/>
                </a:ext>
              </a:extLst>
            </p:cNvPr>
            <p:cNvPicPr>
              <a:picLocks noChangeAspect="1"/>
            </p:cNvPicPr>
            <p:nvPr/>
          </p:nvPicPr>
          <p:blipFill>
            <a:blip r:embed="rId3"/>
            <a:stretch>
              <a:fillRect/>
            </a:stretch>
          </p:blipFill>
          <p:spPr>
            <a:xfrm>
              <a:off x="281096" y="2383691"/>
              <a:ext cx="4275788" cy="3657600"/>
            </a:xfrm>
            <a:prstGeom prst="rect">
              <a:avLst/>
            </a:prstGeom>
          </p:spPr>
        </p:pic>
        <p:pic>
          <p:nvPicPr>
            <p:cNvPr id="21" name="Picture 20">
              <a:extLst>
                <a:ext uri="{FF2B5EF4-FFF2-40B4-BE49-F238E27FC236}">
                  <a16:creationId xmlns:a16="http://schemas.microsoft.com/office/drawing/2014/main" id="{D27E3F50-B31A-B04F-8F36-F69285AF6CD3}"/>
                </a:ext>
              </a:extLst>
            </p:cNvPr>
            <p:cNvPicPr>
              <a:picLocks noChangeAspect="1"/>
            </p:cNvPicPr>
            <p:nvPr/>
          </p:nvPicPr>
          <p:blipFill>
            <a:blip r:embed="rId4"/>
            <a:stretch>
              <a:fillRect/>
            </a:stretch>
          </p:blipFill>
          <p:spPr>
            <a:xfrm>
              <a:off x="4556884" y="2383691"/>
              <a:ext cx="4267200" cy="3657600"/>
            </a:xfrm>
            <a:prstGeom prst="rect">
              <a:avLst/>
            </a:prstGeom>
          </p:spPr>
        </p:pic>
      </p:grpSp>
      <p:sp>
        <p:nvSpPr>
          <p:cNvPr id="2" name="TextBox 1">
            <a:extLst>
              <a:ext uri="{FF2B5EF4-FFF2-40B4-BE49-F238E27FC236}">
                <a16:creationId xmlns:a16="http://schemas.microsoft.com/office/drawing/2014/main" id="{310AA633-3323-AE4A-BF6D-288F90E2657A}"/>
              </a:ext>
            </a:extLst>
          </p:cNvPr>
          <p:cNvSpPr txBox="1"/>
          <p:nvPr/>
        </p:nvSpPr>
        <p:spPr>
          <a:xfrm>
            <a:off x="2834640" y="137160"/>
            <a:ext cx="6247992" cy="584775"/>
          </a:xfrm>
          <a:prstGeom prst="rect">
            <a:avLst/>
          </a:prstGeom>
          <a:noFill/>
        </p:spPr>
        <p:txBody>
          <a:bodyPr wrap="none" rtlCol="0">
            <a:spAutoFit/>
          </a:bodyPr>
          <a:lstStyle/>
          <a:p>
            <a:pPr algn="r"/>
            <a:r>
              <a:rPr lang="en-US" sz="3200" dirty="0">
                <a:solidFill>
                  <a:schemeClr val="bg1"/>
                </a:solidFill>
              </a:rPr>
              <a:t>Transfer_function metric example</a:t>
            </a:r>
          </a:p>
        </p:txBody>
      </p:sp>
      <p:sp>
        <p:nvSpPr>
          <p:cNvPr id="11" name="TextBox 10">
            <a:extLst>
              <a:ext uri="{FF2B5EF4-FFF2-40B4-BE49-F238E27FC236}">
                <a16:creationId xmlns:a16="http://schemas.microsoft.com/office/drawing/2014/main" id="{79AA9D93-2511-E24F-B454-D1FF14E5461E}"/>
              </a:ext>
            </a:extLst>
          </p:cNvPr>
          <p:cNvSpPr txBox="1"/>
          <p:nvPr/>
        </p:nvSpPr>
        <p:spPr>
          <a:xfrm>
            <a:off x="623643" y="1097280"/>
            <a:ext cx="7896714" cy="461665"/>
          </a:xfrm>
          <a:prstGeom prst="rect">
            <a:avLst/>
          </a:prstGeom>
          <a:solidFill>
            <a:schemeClr val="accent1">
              <a:lumMod val="20000"/>
              <a:lumOff val="80000"/>
            </a:schemeClr>
          </a:solidFill>
          <a:ln>
            <a:solidFill>
              <a:srgbClr val="7030A0"/>
            </a:solidFill>
          </a:ln>
        </p:spPr>
        <p:txBody>
          <a:bodyPr wrap="none" rtlCol="0">
            <a:spAutoFit/>
          </a:bodyPr>
          <a:lstStyle/>
          <a:p>
            <a:r>
              <a:rPr lang="en-US" sz="2400"/>
              <a:t>Transfer function gain ratio values for coherence &gt; 0.999</a:t>
            </a:r>
          </a:p>
        </p:txBody>
      </p:sp>
      <p:sp>
        <p:nvSpPr>
          <p:cNvPr id="9" name="TextBox 8">
            <a:extLst>
              <a:ext uri="{FF2B5EF4-FFF2-40B4-BE49-F238E27FC236}">
                <a16:creationId xmlns:a16="http://schemas.microsoft.com/office/drawing/2014/main" id="{A16E1268-8AD0-6345-9CBD-673E02B2B4D6}"/>
              </a:ext>
            </a:extLst>
          </p:cNvPr>
          <p:cNvSpPr txBox="1"/>
          <p:nvPr/>
        </p:nvSpPr>
        <p:spPr>
          <a:xfrm>
            <a:off x="610642" y="1737360"/>
            <a:ext cx="3616696" cy="400110"/>
          </a:xfrm>
          <a:prstGeom prst="rect">
            <a:avLst/>
          </a:prstGeom>
          <a:noFill/>
        </p:spPr>
        <p:txBody>
          <a:bodyPr wrap="none" rtlCol="0">
            <a:spAutoFit/>
          </a:bodyPr>
          <a:lstStyle/>
          <a:p>
            <a:pPr algn="ctr"/>
            <a:r>
              <a:rPr lang="en-US" sz="2000"/>
              <a:t>Metrics query December 2017</a:t>
            </a:r>
          </a:p>
        </p:txBody>
      </p:sp>
      <p:sp>
        <p:nvSpPr>
          <p:cNvPr id="10" name="TextBox 9">
            <a:extLst>
              <a:ext uri="{FF2B5EF4-FFF2-40B4-BE49-F238E27FC236}">
                <a16:creationId xmlns:a16="http://schemas.microsoft.com/office/drawing/2014/main" id="{6260E033-262A-7A45-A062-6FEA3518F321}"/>
              </a:ext>
            </a:extLst>
          </p:cNvPr>
          <p:cNvSpPr txBox="1"/>
          <p:nvPr/>
        </p:nvSpPr>
        <p:spPr>
          <a:xfrm>
            <a:off x="4754880" y="1737360"/>
            <a:ext cx="4168642" cy="677108"/>
          </a:xfrm>
          <a:prstGeom prst="rect">
            <a:avLst/>
          </a:prstGeom>
          <a:noFill/>
        </p:spPr>
        <p:txBody>
          <a:bodyPr wrap="none" rtlCol="0">
            <a:spAutoFit/>
          </a:bodyPr>
          <a:lstStyle/>
          <a:p>
            <a:pPr algn="ctr"/>
            <a:r>
              <a:rPr lang="en-US" sz="2000"/>
              <a:t>Metrics query April 2018</a:t>
            </a:r>
          </a:p>
          <a:p>
            <a:pPr algn="ctr"/>
            <a:r>
              <a:rPr lang="en-US"/>
              <a:t>(metadata updates in February, March)</a:t>
            </a:r>
          </a:p>
        </p:txBody>
      </p:sp>
      <p:cxnSp>
        <p:nvCxnSpPr>
          <p:cNvPr id="16" name="Straight Arrow Connector 15">
            <a:extLst>
              <a:ext uri="{FF2B5EF4-FFF2-40B4-BE49-F238E27FC236}">
                <a16:creationId xmlns:a16="http://schemas.microsoft.com/office/drawing/2014/main" id="{6A61EA5B-1DD5-0347-8458-685D681A8994}"/>
              </a:ext>
            </a:extLst>
          </p:cNvPr>
          <p:cNvCxnSpPr>
            <a:cxnSpLocks/>
          </p:cNvCxnSpPr>
          <p:nvPr/>
        </p:nvCxnSpPr>
        <p:spPr bwMode="auto">
          <a:xfrm flipV="1">
            <a:off x="7977249" y="4228551"/>
            <a:ext cx="0" cy="1527494"/>
          </a:xfrm>
          <a:prstGeom prst="straightConnector1">
            <a:avLst/>
          </a:prstGeom>
          <a:solidFill>
            <a:schemeClr val="accent1">
              <a:alpha val="25000"/>
            </a:schemeClr>
          </a:solidFill>
          <a:ln w="19050" cap="flat" cmpd="sng" algn="ctr">
            <a:solidFill>
              <a:srgbClr val="7030A0"/>
            </a:solidFill>
            <a:prstDash val="solid"/>
            <a:round/>
            <a:headEnd type="none" w="med" len="med"/>
            <a:tailEnd type="triangle" w="lg" len="med"/>
          </a:ln>
          <a:effectLst/>
        </p:spPr>
      </p:cxnSp>
      <p:sp>
        <p:nvSpPr>
          <p:cNvPr id="17" name="TextBox 16">
            <a:extLst>
              <a:ext uri="{FF2B5EF4-FFF2-40B4-BE49-F238E27FC236}">
                <a16:creationId xmlns:a16="http://schemas.microsoft.com/office/drawing/2014/main" id="{E31C9279-9101-EA42-8E1C-0913DD8C0672}"/>
              </a:ext>
            </a:extLst>
          </p:cNvPr>
          <p:cNvSpPr txBox="1"/>
          <p:nvPr/>
        </p:nvSpPr>
        <p:spPr>
          <a:xfrm>
            <a:off x="4191290" y="4794795"/>
            <a:ext cx="3275320" cy="646331"/>
          </a:xfrm>
          <a:prstGeom prst="rect">
            <a:avLst/>
          </a:prstGeom>
          <a:solidFill>
            <a:schemeClr val="accent1">
              <a:lumMod val="20000"/>
              <a:lumOff val="80000"/>
            </a:schemeClr>
          </a:solidFill>
          <a:ln>
            <a:solidFill>
              <a:srgbClr val="7030A0"/>
            </a:solidFill>
          </a:ln>
        </p:spPr>
        <p:txBody>
          <a:bodyPr wrap="none" rtlCol="0">
            <a:spAutoFit/>
          </a:bodyPr>
          <a:lstStyle/>
          <a:p>
            <a:r>
              <a:rPr lang="en-US"/>
              <a:t>Metadata typo in A0 gain fixed</a:t>
            </a:r>
          </a:p>
          <a:p>
            <a:r>
              <a:rPr lang="en-US"/>
              <a:t>for IU.ANMO.00.BH1</a:t>
            </a:r>
          </a:p>
        </p:txBody>
      </p:sp>
      <p:cxnSp>
        <p:nvCxnSpPr>
          <p:cNvPr id="13" name="Straight Arrow Connector 12">
            <a:extLst>
              <a:ext uri="{FF2B5EF4-FFF2-40B4-BE49-F238E27FC236}">
                <a16:creationId xmlns:a16="http://schemas.microsoft.com/office/drawing/2014/main" id="{2DF3F89F-5E9A-E54D-A839-B9AB1B2A2188}"/>
              </a:ext>
            </a:extLst>
          </p:cNvPr>
          <p:cNvCxnSpPr>
            <a:cxnSpLocks/>
          </p:cNvCxnSpPr>
          <p:nvPr/>
        </p:nvCxnSpPr>
        <p:spPr bwMode="auto">
          <a:xfrm flipV="1">
            <a:off x="6911658" y="3999156"/>
            <a:ext cx="0" cy="795639"/>
          </a:xfrm>
          <a:prstGeom prst="straightConnector1">
            <a:avLst/>
          </a:prstGeom>
          <a:solidFill>
            <a:schemeClr val="accent1">
              <a:alpha val="25000"/>
            </a:schemeClr>
          </a:solidFill>
          <a:ln w="19050" cap="flat" cmpd="sng" algn="ctr">
            <a:solidFill>
              <a:srgbClr val="7030A0"/>
            </a:solidFill>
            <a:prstDash val="solid"/>
            <a:round/>
            <a:headEnd type="none" w="med" len="med"/>
            <a:tailEnd type="triangle" w="lg" len="med"/>
          </a:ln>
          <a:effectLst/>
        </p:spPr>
      </p:cxnSp>
      <p:sp>
        <p:nvSpPr>
          <p:cNvPr id="18" name="TextBox 17">
            <a:extLst>
              <a:ext uri="{FF2B5EF4-FFF2-40B4-BE49-F238E27FC236}">
                <a16:creationId xmlns:a16="http://schemas.microsoft.com/office/drawing/2014/main" id="{CB3896C5-1F0C-E04D-B2E5-EA14F690FCDA}"/>
              </a:ext>
            </a:extLst>
          </p:cNvPr>
          <p:cNvSpPr txBox="1"/>
          <p:nvPr/>
        </p:nvSpPr>
        <p:spPr>
          <a:xfrm>
            <a:off x="5603183" y="5752578"/>
            <a:ext cx="3352200" cy="923330"/>
          </a:xfrm>
          <a:prstGeom prst="rect">
            <a:avLst/>
          </a:prstGeom>
          <a:solidFill>
            <a:schemeClr val="accent1">
              <a:lumMod val="20000"/>
              <a:lumOff val="80000"/>
            </a:schemeClr>
          </a:solidFill>
          <a:ln>
            <a:solidFill>
              <a:srgbClr val="7030A0"/>
            </a:solidFill>
          </a:ln>
        </p:spPr>
        <p:txBody>
          <a:bodyPr wrap="none" rtlCol="0">
            <a:spAutoFit/>
          </a:bodyPr>
          <a:lstStyle/>
          <a:p>
            <a:r>
              <a:rPr lang="en-US"/>
              <a:t>Orientation re-measured </a:t>
            </a:r>
          </a:p>
          <a:p>
            <a:r>
              <a:rPr lang="en-US"/>
              <a:t>for both loc 00 and 10 sensors,</a:t>
            </a:r>
          </a:p>
          <a:p>
            <a:r>
              <a:rPr lang="en-US"/>
              <a:t>resulting in coherence &gt; 0.999</a:t>
            </a:r>
          </a:p>
        </p:txBody>
      </p:sp>
    </p:spTree>
    <p:extLst>
      <p:ext uri="{BB962C8B-B14F-4D97-AF65-F5344CB8AC3E}">
        <p14:creationId xmlns:p14="http://schemas.microsoft.com/office/powerpoint/2010/main" val="2445255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7BB33-BCB0-C14D-8547-18D4D213F272}"/>
              </a:ext>
            </a:extLst>
          </p:cNvPr>
          <p:cNvSpPr>
            <a:spLocks noGrp="1"/>
          </p:cNvSpPr>
          <p:nvPr>
            <p:ph type="title"/>
          </p:nvPr>
        </p:nvSpPr>
        <p:spPr>
          <a:xfrm>
            <a:off x="403058" y="2560320"/>
            <a:ext cx="8337884" cy="784459"/>
          </a:xfrm>
        </p:spPr>
        <p:txBody>
          <a:bodyPr/>
          <a:lstStyle/>
          <a:p>
            <a:pPr algn="ctr"/>
            <a:r>
              <a:rPr lang="en-US" sz="3600" cap="none" dirty="0"/>
              <a:t>Retrieving MUSTANG Measurements</a:t>
            </a:r>
          </a:p>
        </p:txBody>
      </p:sp>
      <p:sp>
        <p:nvSpPr>
          <p:cNvPr id="8" name="TextBox 7">
            <a:extLst>
              <a:ext uri="{FF2B5EF4-FFF2-40B4-BE49-F238E27FC236}">
                <a16:creationId xmlns:a16="http://schemas.microsoft.com/office/drawing/2014/main" id="{0591B6E1-D17C-B742-8B88-946551AA558F}"/>
              </a:ext>
            </a:extLst>
          </p:cNvPr>
          <p:cNvSpPr txBox="1"/>
          <p:nvPr/>
        </p:nvSpPr>
        <p:spPr>
          <a:xfrm>
            <a:off x="1264842" y="3291840"/>
            <a:ext cx="6614311" cy="584775"/>
          </a:xfrm>
          <a:prstGeom prst="rect">
            <a:avLst/>
          </a:prstGeom>
          <a:noFill/>
        </p:spPr>
        <p:txBody>
          <a:bodyPr wrap="none" rtlCol="0">
            <a:spAutoFit/>
          </a:bodyPr>
          <a:lstStyle/>
          <a:p>
            <a:pPr marL="285750" indent="-285750">
              <a:buFont typeface="Wingdings" pitchFamily="2" charset="2"/>
              <a:buChar char="Ø"/>
            </a:pPr>
            <a:r>
              <a:rPr lang="en-US" sz="3200" dirty="0"/>
              <a:t> How to build web service queries</a:t>
            </a:r>
          </a:p>
        </p:txBody>
      </p:sp>
    </p:spTree>
    <p:extLst>
      <p:ext uri="{BB962C8B-B14F-4D97-AF65-F5344CB8AC3E}">
        <p14:creationId xmlns:p14="http://schemas.microsoft.com/office/powerpoint/2010/main" val="6057606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437AFF-5FCC-1E46-BEDF-A0070490BD52}"/>
              </a:ext>
            </a:extLst>
          </p:cNvPr>
          <p:cNvSpPr txBox="1"/>
          <p:nvPr/>
        </p:nvSpPr>
        <p:spPr>
          <a:xfrm>
            <a:off x="1554480" y="182880"/>
            <a:ext cx="7509408" cy="584775"/>
          </a:xfrm>
          <a:prstGeom prst="rect">
            <a:avLst/>
          </a:prstGeom>
          <a:noFill/>
        </p:spPr>
        <p:txBody>
          <a:bodyPr wrap="square" rtlCol="0">
            <a:spAutoFit/>
          </a:bodyPr>
          <a:lstStyle/>
          <a:p>
            <a:pPr algn="r"/>
            <a:r>
              <a:rPr lang="en-US" sz="3200" dirty="0">
                <a:solidFill>
                  <a:schemeClr val="bg1"/>
                </a:solidFill>
              </a:rPr>
              <a:t>MUSTANG measurements queries</a:t>
            </a:r>
          </a:p>
        </p:txBody>
      </p:sp>
      <p:sp>
        <p:nvSpPr>
          <p:cNvPr id="5" name="TextBox 4">
            <a:extLst>
              <a:ext uri="{FF2B5EF4-FFF2-40B4-BE49-F238E27FC236}">
                <a16:creationId xmlns:a16="http://schemas.microsoft.com/office/drawing/2014/main" id="{A0823E71-8AE4-974B-A248-29E4FB94B537}"/>
              </a:ext>
            </a:extLst>
          </p:cNvPr>
          <p:cNvSpPr txBox="1"/>
          <p:nvPr/>
        </p:nvSpPr>
        <p:spPr>
          <a:xfrm>
            <a:off x="976304" y="2002708"/>
            <a:ext cx="7362913" cy="1723549"/>
          </a:xfrm>
          <a:prstGeom prst="rect">
            <a:avLst/>
          </a:prstGeom>
          <a:noFill/>
        </p:spPr>
        <p:txBody>
          <a:bodyPr wrap="none" rtlCol="0">
            <a:spAutoFit/>
          </a:bodyPr>
          <a:lstStyle/>
          <a:p>
            <a:r>
              <a:rPr lang="en-US" sz="2400" dirty="0"/>
              <a:t>Example:</a:t>
            </a:r>
          </a:p>
          <a:p>
            <a:endParaRPr lang="en-US" sz="1200" dirty="0"/>
          </a:p>
          <a:p>
            <a:r>
              <a:rPr lang="en-US" sz="2000" dirty="0">
                <a:hlinkClick r:id="rId3"/>
              </a:rPr>
              <a:t>http://service.iris.edu/mustang/measurements/1/query?</a:t>
            </a:r>
          </a:p>
          <a:p>
            <a:pPr>
              <a:spcBef>
                <a:spcPts val="600"/>
              </a:spcBef>
            </a:pPr>
            <a:r>
              <a:rPr lang="en-US" sz="2000" dirty="0">
                <a:hlinkClick r:id="rId3"/>
              </a:rPr>
              <a:t>metric=sample_mean&amp;target=TA.109C..BHZ.M</a:t>
            </a:r>
          </a:p>
          <a:p>
            <a:pPr>
              <a:spcBef>
                <a:spcPts val="600"/>
              </a:spcBef>
            </a:pPr>
            <a:r>
              <a:rPr lang="en-US" sz="2000" dirty="0">
                <a:hlinkClick r:id="rId3"/>
              </a:rPr>
              <a:t>&amp;start=2018-06-01&amp;end=2018-06-15&amp;format=text&amp;nodata=404</a:t>
            </a:r>
            <a:endParaRPr lang="en-US" sz="2000" dirty="0"/>
          </a:p>
        </p:txBody>
      </p:sp>
      <p:pic>
        <p:nvPicPr>
          <p:cNvPr id="3" name="Picture 2">
            <a:extLst>
              <a:ext uri="{FF2B5EF4-FFF2-40B4-BE49-F238E27FC236}">
                <a16:creationId xmlns:a16="http://schemas.microsoft.com/office/drawing/2014/main" id="{6FD7C57C-792C-6B47-856C-22023D3664E1}"/>
              </a:ext>
            </a:extLst>
          </p:cNvPr>
          <p:cNvPicPr>
            <a:picLocks noChangeAspect="1"/>
          </p:cNvPicPr>
          <p:nvPr/>
        </p:nvPicPr>
        <p:blipFill>
          <a:blip r:embed="rId4"/>
          <a:stretch>
            <a:fillRect/>
          </a:stretch>
        </p:blipFill>
        <p:spPr>
          <a:xfrm>
            <a:off x="0" y="3983946"/>
            <a:ext cx="9144000" cy="3279228"/>
          </a:xfrm>
          <a:prstGeom prst="rect">
            <a:avLst/>
          </a:prstGeom>
        </p:spPr>
      </p:pic>
      <p:sp>
        <p:nvSpPr>
          <p:cNvPr id="2" name="TextBox 1">
            <a:extLst>
              <a:ext uri="{FF2B5EF4-FFF2-40B4-BE49-F238E27FC236}">
                <a16:creationId xmlns:a16="http://schemas.microsoft.com/office/drawing/2014/main" id="{BD02EE63-1A8E-2641-81E9-89B4A64A9BC3}"/>
              </a:ext>
            </a:extLst>
          </p:cNvPr>
          <p:cNvSpPr txBox="1"/>
          <p:nvPr/>
        </p:nvSpPr>
        <p:spPr>
          <a:xfrm>
            <a:off x="976304" y="1188720"/>
            <a:ext cx="7191392" cy="523220"/>
          </a:xfrm>
          <a:prstGeom prst="rect">
            <a:avLst/>
          </a:prstGeom>
          <a:solidFill>
            <a:schemeClr val="accent1">
              <a:lumMod val="20000"/>
              <a:lumOff val="80000"/>
            </a:schemeClr>
          </a:solidFill>
          <a:ln>
            <a:solidFill>
              <a:schemeClr val="accent1"/>
            </a:solidFill>
          </a:ln>
        </p:spPr>
        <p:txBody>
          <a:bodyPr wrap="square" rtlCol="0">
            <a:spAutoFit/>
          </a:bodyPr>
          <a:lstStyle/>
          <a:p>
            <a:r>
              <a:rPr lang="en-US" sz="2800" dirty="0"/>
              <a:t>Web service queries take the form of a URL</a:t>
            </a:r>
          </a:p>
        </p:txBody>
      </p:sp>
    </p:spTree>
    <p:extLst>
      <p:ext uri="{BB962C8B-B14F-4D97-AF65-F5344CB8AC3E}">
        <p14:creationId xmlns:p14="http://schemas.microsoft.com/office/powerpoint/2010/main" val="9627682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437AFF-5FCC-1E46-BEDF-A0070490BD52}"/>
              </a:ext>
            </a:extLst>
          </p:cNvPr>
          <p:cNvSpPr txBox="1"/>
          <p:nvPr/>
        </p:nvSpPr>
        <p:spPr>
          <a:xfrm>
            <a:off x="1634592" y="182880"/>
            <a:ext cx="7509408" cy="584775"/>
          </a:xfrm>
          <a:prstGeom prst="rect">
            <a:avLst/>
          </a:prstGeom>
          <a:noFill/>
        </p:spPr>
        <p:txBody>
          <a:bodyPr wrap="square" rtlCol="0">
            <a:spAutoFit/>
          </a:bodyPr>
          <a:lstStyle/>
          <a:p>
            <a:pPr algn="r"/>
            <a:r>
              <a:rPr lang="en-US" sz="3200" dirty="0">
                <a:solidFill>
                  <a:schemeClr val="bg1"/>
                </a:solidFill>
              </a:rPr>
              <a:t>MUSTANG measurements queries</a:t>
            </a:r>
          </a:p>
        </p:txBody>
      </p:sp>
      <p:sp>
        <p:nvSpPr>
          <p:cNvPr id="9" name="TextBox 8">
            <a:extLst>
              <a:ext uri="{FF2B5EF4-FFF2-40B4-BE49-F238E27FC236}">
                <a16:creationId xmlns:a16="http://schemas.microsoft.com/office/drawing/2014/main" id="{EA1552B6-2B7B-784A-B9D9-90857F27A4F1}"/>
              </a:ext>
            </a:extLst>
          </p:cNvPr>
          <p:cNvSpPr txBox="1"/>
          <p:nvPr/>
        </p:nvSpPr>
        <p:spPr>
          <a:xfrm>
            <a:off x="325375" y="1313709"/>
            <a:ext cx="7680308" cy="830997"/>
          </a:xfrm>
          <a:prstGeom prst="rect">
            <a:avLst/>
          </a:prstGeom>
          <a:noFill/>
        </p:spPr>
        <p:txBody>
          <a:bodyPr wrap="none" rtlCol="0">
            <a:spAutoFit/>
          </a:bodyPr>
          <a:lstStyle/>
          <a:p>
            <a:r>
              <a:rPr lang="en-US" sz="2400" dirty="0"/>
              <a:t>The URL always starts with: </a:t>
            </a:r>
            <a:endParaRPr lang="en-US" sz="2400" dirty="0">
              <a:solidFill>
                <a:srgbClr val="0432FF"/>
              </a:solidFill>
            </a:endParaRPr>
          </a:p>
          <a:p>
            <a:r>
              <a:rPr lang="en-US" sz="2400" dirty="0">
                <a:solidFill>
                  <a:srgbClr val="0432FF"/>
                </a:solidFill>
              </a:rPr>
              <a:t>http://service.iris.edu/mustang/measurements/1/query?</a:t>
            </a:r>
            <a:endParaRPr lang="en-US" sz="2400" dirty="0"/>
          </a:p>
        </p:txBody>
      </p:sp>
    </p:spTree>
    <p:extLst>
      <p:ext uri="{BB962C8B-B14F-4D97-AF65-F5344CB8AC3E}">
        <p14:creationId xmlns:p14="http://schemas.microsoft.com/office/powerpoint/2010/main" val="31672241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A1552B6-2B7B-784A-B9D9-90857F27A4F1}"/>
              </a:ext>
            </a:extLst>
          </p:cNvPr>
          <p:cNvSpPr txBox="1"/>
          <p:nvPr/>
        </p:nvSpPr>
        <p:spPr>
          <a:xfrm>
            <a:off x="325375" y="1313709"/>
            <a:ext cx="7680308" cy="830997"/>
          </a:xfrm>
          <a:prstGeom prst="rect">
            <a:avLst/>
          </a:prstGeom>
          <a:noFill/>
        </p:spPr>
        <p:txBody>
          <a:bodyPr wrap="none" rtlCol="0">
            <a:spAutoFit/>
          </a:bodyPr>
          <a:lstStyle/>
          <a:p>
            <a:r>
              <a:rPr lang="en-US" sz="2400" dirty="0"/>
              <a:t>The URL always starts with: </a:t>
            </a:r>
            <a:endParaRPr lang="en-US" sz="2400" dirty="0">
              <a:solidFill>
                <a:srgbClr val="0432FF"/>
              </a:solidFill>
            </a:endParaRPr>
          </a:p>
          <a:p>
            <a:r>
              <a:rPr lang="en-US" sz="2400" dirty="0">
                <a:solidFill>
                  <a:srgbClr val="0432FF"/>
                </a:solidFill>
              </a:rPr>
              <a:t>http://service.iris.edu/mustang/measurements/1/query?</a:t>
            </a:r>
            <a:endParaRPr lang="en-US" sz="2400" dirty="0"/>
          </a:p>
        </p:txBody>
      </p:sp>
      <p:sp>
        <p:nvSpPr>
          <p:cNvPr id="2" name="Rectangle 1">
            <a:extLst>
              <a:ext uri="{FF2B5EF4-FFF2-40B4-BE49-F238E27FC236}">
                <a16:creationId xmlns:a16="http://schemas.microsoft.com/office/drawing/2014/main" id="{AD12F747-9046-724B-A2BF-76A8F22FA246}"/>
              </a:ext>
            </a:extLst>
          </p:cNvPr>
          <p:cNvSpPr/>
          <p:nvPr/>
        </p:nvSpPr>
        <p:spPr>
          <a:xfrm>
            <a:off x="325375" y="2387042"/>
            <a:ext cx="6569242" cy="830997"/>
          </a:xfrm>
          <a:prstGeom prst="rect">
            <a:avLst/>
          </a:prstGeom>
        </p:spPr>
        <p:txBody>
          <a:bodyPr wrap="square">
            <a:spAutoFit/>
          </a:bodyPr>
          <a:lstStyle/>
          <a:p>
            <a:r>
              <a:rPr lang="en-US" sz="2400" dirty="0"/>
              <a:t>Add a metric name:</a:t>
            </a:r>
          </a:p>
          <a:p>
            <a:r>
              <a:rPr lang="en-US" sz="2400" dirty="0">
                <a:solidFill>
                  <a:srgbClr val="0432FF"/>
                </a:solidFill>
              </a:rPr>
              <a:t>.../query?</a:t>
            </a:r>
            <a:r>
              <a:rPr lang="en-US" sz="2400" b="1" dirty="0">
                <a:solidFill>
                  <a:srgbClr val="0432FF"/>
                </a:solidFill>
              </a:rPr>
              <a:t>metric=sample_mean  </a:t>
            </a:r>
            <a:r>
              <a:rPr lang="en-US" sz="2400" dirty="0"/>
              <a:t>(example)</a:t>
            </a:r>
          </a:p>
        </p:txBody>
      </p:sp>
      <p:sp>
        <p:nvSpPr>
          <p:cNvPr id="5" name="TextBox 4">
            <a:extLst>
              <a:ext uri="{FF2B5EF4-FFF2-40B4-BE49-F238E27FC236}">
                <a16:creationId xmlns:a16="http://schemas.microsoft.com/office/drawing/2014/main" id="{F01695ED-21EF-F44D-B430-D2335939F5E3}"/>
              </a:ext>
            </a:extLst>
          </p:cNvPr>
          <p:cNvSpPr txBox="1"/>
          <p:nvPr/>
        </p:nvSpPr>
        <p:spPr>
          <a:xfrm>
            <a:off x="1634592" y="182880"/>
            <a:ext cx="7509408" cy="584775"/>
          </a:xfrm>
          <a:prstGeom prst="rect">
            <a:avLst/>
          </a:prstGeom>
          <a:noFill/>
        </p:spPr>
        <p:txBody>
          <a:bodyPr wrap="square" rtlCol="0">
            <a:spAutoFit/>
          </a:bodyPr>
          <a:lstStyle/>
          <a:p>
            <a:pPr algn="r"/>
            <a:r>
              <a:rPr lang="en-US" sz="3200" dirty="0">
                <a:solidFill>
                  <a:schemeClr val="bg1"/>
                </a:solidFill>
              </a:rPr>
              <a:t>MUSTANG measurements queries</a:t>
            </a:r>
          </a:p>
        </p:txBody>
      </p:sp>
    </p:spTree>
    <p:extLst>
      <p:ext uri="{BB962C8B-B14F-4D97-AF65-F5344CB8AC3E}">
        <p14:creationId xmlns:p14="http://schemas.microsoft.com/office/powerpoint/2010/main" val="21922571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A1552B6-2B7B-784A-B9D9-90857F27A4F1}"/>
              </a:ext>
            </a:extLst>
          </p:cNvPr>
          <p:cNvSpPr txBox="1"/>
          <p:nvPr/>
        </p:nvSpPr>
        <p:spPr>
          <a:xfrm>
            <a:off x="325375" y="1313709"/>
            <a:ext cx="7680308" cy="830997"/>
          </a:xfrm>
          <a:prstGeom prst="rect">
            <a:avLst/>
          </a:prstGeom>
          <a:noFill/>
        </p:spPr>
        <p:txBody>
          <a:bodyPr wrap="none" rtlCol="0">
            <a:spAutoFit/>
          </a:bodyPr>
          <a:lstStyle/>
          <a:p>
            <a:r>
              <a:rPr lang="en-US" sz="2400" dirty="0"/>
              <a:t>The URL always starts with: </a:t>
            </a:r>
            <a:endParaRPr lang="en-US" sz="2400" dirty="0">
              <a:solidFill>
                <a:srgbClr val="0432FF"/>
              </a:solidFill>
            </a:endParaRPr>
          </a:p>
          <a:p>
            <a:r>
              <a:rPr lang="en-US" sz="2400" dirty="0">
                <a:solidFill>
                  <a:srgbClr val="0432FF"/>
                </a:solidFill>
              </a:rPr>
              <a:t>http://service.iris.edu/mustang/measurements/1/query?</a:t>
            </a:r>
            <a:endParaRPr lang="en-US" sz="2400" dirty="0"/>
          </a:p>
        </p:txBody>
      </p:sp>
      <p:sp>
        <p:nvSpPr>
          <p:cNvPr id="2" name="Rectangle 1">
            <a:extLst>
              <a:ext uri="{FF2B5EF4-FFF2-40B4-BE49-F238E27FC236}">
                <a16:creationId xmlns:a16="http://schemas.microsoft.com/office/drawing/2014/main" id="{AD12F747-9046-724B-A2BF-76A8F22FA246}"/>
              </a:ext>
            </a:extLst>
          </p:cNvPr>
          <p:cNvSpPr/>
          <p:nvPr/>
        </p:nvSpPr>
        <p:spPr>
          <a:xfrm>
            <a:off x="325375" y="2395063"/>
            <a:ext cx="9143999" cy="3011081"/>
          </a:xfrm>
          <a:prstGeom prst="rect">
            <a:avLst/>
          </a:prstGeom>
        </p:spPr>
        <p:txBody>
          <a:bodyPr wrap="square">
            <a:spAutoFit/>
          </a:bodyPr>
          <a:lstStyle/>
          <a:p>
            <a:r>
              <a:rPr lang="en-US" sz="2400" dirty="0"/>
              <a:t>Add station information:</a:t>
            </a:r>
          </a:p>
          <a:p>
            <a:r>
              <a:rPr lang="en-US" sz="2400" dirty="0">
                <a:solidFill>
                  <a:srgbClr val="0432FF"/>
                </a:solidFill>
              </a:rPr>
              <a:t>.../query?metric=sample_mean</a:t>
            </a:r>
          </a:p>
          <a:p>
            <a:pPr>
              <a:spcBef>
                <a:spcPts val="600"/>
              </a:spcBef>
            </a:pPr>
            <a:r>
              <a:rPr lang="en-US" sz="2400" b="1" dirty="0">
                <a:solidFill>
                  <a:srgbClr val="0432FF"/>
                </a:solidFill>
              </a:rPr>
              <a:t>    &amp;target=TA.109C..BHZ.M  </a:t>
            </a:r>
          </a:p>
          <a:p>
            <a:pPr>
              <a:spcBef>
                <a:spcPts val="1000"/>
              </a:spcBef>
            </a:pPr>
            <a:r>
              <a:rPr lang="en-US" sz="2400" dirty="0"/>
              <a:t>OR</a:t>
            </a:r>
          </a:p>
          <a:p>
            <a:r>
              <a:rPr lang="en-US" sz="2400" dirty="0"/>
              <a:t>    </a:t>
            </a:r>
            <a:r>
              <a:rPr lang="en-US" sz="2400" b="1" dirty="0">
                <a:solidFill>
                  <a:srgbClr val="0432FF"/>
                </a:solidFill>
              </a:rPr>
              <a:t>&amp;network=TA&amp;station=109C&amp;location=--&amp;channel=BHZ</a:t>
            </a:r>
          </a:p>
          <a:p>
            <a:pPr>
              <a:spcBef>
                <a:spcPts val="1000"/>
              </a:spcBef>
            </a:pPr>
            <a:r>
              <a:rPr lang="en-US" sz="2400" dirty="0"/>
              <a:t>OR</a:t>
            </a:r>
          </a:p>
          <a:p>
            <a:r>
              <a:rPr lang="en-US" sz="2400" dirty="0"/>
              <a:t>    </a:t>
            </a:r>
            <a:r>
              <a:rPr lang="en-US" sz="2400" b="1" dirty="0">
                <a:solidFill>
                  <a:srgbClr val="0432FF"/>
                </a:solidFill>
              </a:rPr>
              <a:t>&amp;net=TA&amp;sta=109C&amp;loc=--&amp;cha=BHZ</a:t>
            </a:r>
          </a:p>
        </p:txBody>
      </p:sp>
      <p:sp>
        <p:nvSpPr>
          <p:cNvPr id="5" name="TextBox 4">
            <a:extLst>
              <a:ext uri="{FF2B5EF4-FFF2-40B4-BE49-F238E27FC236}">
                <a16:creationId xmlns:a16="http://schemas.microsoft.com/office/drawing/2014/main" id="{664B3102-CB42-DA42-8F74-93940C39F361}"/>
              </a:ext>
            </a:extLst>
          </p:cNvPr>
          <p:cNvSpPr txBox="1"/>
          <p:nvPr/>
        </p:nvSpPr>
        <p:spPr>
          <a:xfrm>
            <a:off x="325375" y="5800138"/>
            <a:ext cx="8183990" cy="707886"/>
          </a:xfrm>
          <a:prstGeom prst="rect">
            <a:avLst/>
          </a:prstGeom>
          <a:noFill/>
          <a:ln>
            <a:solidFill>
              <a:schemeClr val="tx1"/>
            </a:solidFill>
          </a:ln>
        </p:spPr>
        <p:txBody>
          <a:bodyPr wrap="square" rtlCol="0">
            <a:spAutoFit/>
          </a:bodyPr>
          <a:lstStyle/>
          <a:p>
            <a:r>
              <a:rPr lang="en-US" sz="2000" dirty="0"/>
              <a:t>You can leave out any of network, station, location, channel and it has the effect of wildcard “*” for that element of the query. </a:t>
            </a:r>
          </a:p>
        </p:txBody>
      </p:sp>
      <p:sp>
        <p:nvSpPr>
          <p:cNvPr id="6" name="TextBox 5">
            <a:extLst>
              <a:ext uri="{FF2B5EF4-FFF2-40B4-BE49-F238E27FC236}">
                <a16:creationId xmlns:a16="http://schemas.microsoft.com/office/drawing/2014/main" id="{41715D12-0596-DD4E-9515-A7DE8850C3ED}"/>
              </a:ext>
            </a:extLst>
          </p:cNvPr>
          <p:cNvSpPr txBox="1"/>
          <p:nvPr/>
        </p:nvSpPr>
        <p:spPr>
          <a:xfrm>
            <a:off x="1634592" y="182880"/>
            <a:ext cx="7509408" cy="584775"/>
          </a:xfrm>
          <a:prstGeom prst="rect">
            <a:avLst/>
          </a:prstGeom>
          <a:noFill/>
        </p:spPr>
        <p:txBody>
          <a:bodyPr wrap="square" rtlCol="0">
            <a:spAutoFit/>
          </a:bodyPr>
          <a:lstStyle/>
          <a:p>
            <a:pPr algn="r"/>
            <a:r>
              <a:rPr lang="en-US" sz="3200" dirty="0">
                <a:solidFill>
                  <a:schemeClr val="bg1"/>
                </a:solidFill>
              </a:rPr>
              <a:t>MUSTANG measurements queries</a:t>
            </a:r>
          </a:p>
        </p:txBody>
      </p:sp>
    </p:spTree>
    <p:extLst>
      <p:ext uri="{BB962C8B-B14F-4D97-AF65-F5344CB8AC3E}">
        <p14:creationId xmlns:p14="http://schemas.microsoft.com/office/powerpoint/2010/main" val="2418812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437AFF-5FCC-1E46-BEDF-A0070490BD52}"/>
              </a:ext>
            </a:extLst>
          </p:cNvPr>
          <p:cNvSpPr txBox="1"/>
          <p:nvPr/>
        </p:nvSpPr>
        <p:spPr>
          <a:xfrm>
            <a:off x="1174376" y="194209"/>
            <a:ext cx="7969624" cy="523220"/>
          </a:xfrm>
          <a:prstGeom prst="rect">
            <a:avLst/>
          </a:prstGeom>
          <a:noFill/>
        </p:spPr>
        <p:txBody>
          <a:bodyPr wrap="square" rtlCol="0">
            <a:spAutoFit/>
          </a:bodyPr>
          <a:lstStyle/>
          <a:p>
            <a:pPr algn="r"/>
            <a:r>
              <a:rPr lang="en-US" sz="2800" dirty="0">
                <a:solidFill>
                  <a:schemeClr val="bg1"/>
                </a:solidFill>
              </a:rPr>
              <a:t>http://service.iris.edu/mustang/measurements/1/</a:t>
            </a:r>
          </a:p>
        </p:txBody>
      </p:sp>
      <p:pic>
        <p:nvPicPr>
          <p:cNvPr id="8" name="Picture 7">
            <a:hlinkClick r:id="rId3"/>
            <a:extLst>
              <a:ext uri="{FF2B5EF4-FFF2-40B4-BE49-F238E27FC236}">
                <a16:creationId xmlns:a16="http://schemas.microsoft.com/office/drawing/2014/main" id="{D58C2971-B808-DE44-BD5A-C14E39D87015}"/>
              </a:ext>
            </a:extLst>
          </p:cNvPr>
          <p:cNvPicPr>
            <a:picLocks noChangeAspect="1"/>
          </p:cNvPicPr>
          <p:nvPr/>
        </p:nvPicPr>
        <p:blipFill rotWithShape="1">
          <a:blip r:embed="rId4"/>
          <a:srcRect b="36513"/>
          <a:stretch/>
        </p:blipFill>
        <p:spPr>
          <a:xfrm>
            <a:off x="0" y="881683"/>
            <a:ext cx="9144000" cy="5976317"/>
          </a:xfrm>
          <a:prstGeom prst="rect">
            <a:avLst/>
          </a:prstGeom>
        </p:spPr>
      </p:pic>
    </p:spTree>
    <p:extLst>
      <p:ext uri="{BB962C8B-B14F-4D97-AF65-F5344CB8AC3E}">
        <p14:creationId xmlns:p14="http://schemas.microsoft.com/office/powerpoint/2010/main" val="9056821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D7EB32-9764-A34E-9BFC-E7CD8E9938B2}"/>
              </a:ext>
            </a:extLst>
          </p:cNvPr>
          <p:cNvSpPr txBox="1"/>
          <p:nvPr/>
        </p:nvSpPr>
        <p:spPr>
          <a:xfrm>
            <a:off x="578182" y="1932503"/>
            <a:ext cx="7981480" cy="1697901"/>
          </a:xfrm>
          <a:prstGeom prst="rect">
            <a:avLst/>
          </a:prstGeom>
          <a:noFill/>
        </p:spPr>
        <p:txBody>
          <a:bodyPr wrap="none" rtlCol="0">
            <a:spAutoFit/>
          </a:bodyPr>
          <a:lstStyle/>
          <a:p>
            <a:pPr marL="342900" indent="-342900">
              <a:buFont typeface="Wingdings" pitchFamily="2" charset="2"/>
              <a:buChar char="Ø"/>
            </a:pPr>
            <a:r>
              <a:rPr lang="en-US" sz="2400" dirty="0"/>
              <a:t>NSLCQ, sometimes called SNCLQ or SNCL (“snickel”)</a:t>
            </a:r>
          </a:p>
          <a:p>
            <a:endParaRPr lang="en-US" sz="2400" dirty="0"/>
          </a:p>
          <a:p>
            <a:pPr marL="342900" indent="-342900">
              <a:buFont typeface="Wingdings" pitchFamily="2" charset="2"/>
              <a:buChar char="Ø"/>
            </a:pPr>
            <a:r>
              <a:rPr lang="en-US" sz="2400" dirty="0"/>
              <a:t>Quality code is almost always “M” (“merged”)</a:t>
            </a:r>
          </a:p>
          <a:p>
            <a:pPr marL="800100" lvl="1" indent="-342900">
              <a:spcBef>
                <a:spcPts val="1000"/>
              </a:spcBef>
              <a:buFont typeface="Wingdings" pitchFamily="2" charset="2"/>
              <a:buChar char="§"/>
            </a:pPr>
            <a:r>
              <a:rPr lang="en-US" sz="2400" dirty="0"/>
              <a:t>Latency metrics quality code will be "R" ("real-time")</a:t>
            </a:r>
          </a:p>
        </p:txBody>
      </p:sp>
      <p:sp>
        <p:nvSpPr>
          <p:cNvPr id="8" name="TextBox 7">
            <a:extLst>
              <a:ext uri="{FF2B5EF4-FFF2-40B4-BE49-F238E27FC236}">
                <a16:creationId xmlns:a16="http://schemas.microsoft.com/office/drawing/2014/main" id="{E5CA086E-4A11-3B4F-A32C-A81527798C78}"/>
              </a:ext>
            </a:extLst>
          </p:cNvPr>
          <p:cNvSpPr txBox="1"/>
          <p:nvPr/>
        </p:nvSpPr>
        <p:spPr>
          <a:xfrm>
            <a:off x="1634592" y="182880"/>
            <a:ext cx="7509408" cy="584775"/>
          </a:xfrm>
          <a:prstGeom prst="rect">
            <a:avLst/>
          </a:prstGeom>
          <a:noFill/>
        </p:spPr>
        <p:txBody>
          <a:bodyPr wrap="square" rtlCol="0">
            <a:spAutoFit/>
          </a:bodyPr>
          <a:lstStyle/>
          <a:p>
            <a:pPr algn="r"/>
            <a:r>
              <a:rPr lang="en-US" sz="3200" dirty="0">
                <a:solidFill>
                  <a:schemeClr val="bg1"/>
                </a:solidFill>
              </a:rPr>
              <a:t>MUSTANG measurements queries</a:t>
            </a:r>
          </a:p>
        </p:txBody>
      </p:sp>
      <p:sp>
        <p:nvSpPr>
          <p:cNvPr id="2" name="TextBox 1">
            <a:extLst>
              <a:ext uri="{FF2B5EF4-FFF2-40B4-BE49-F238E27FC236}">
                <a16:creationId xmlns:a16="http://schemas.microsoft.com/office/drawing/2014/main" id="{6EA9BD4D-594E-BB40-AC87-7A787EE525F0}"/>
              </a:ext>
            </a:extLst>
          </p:cNvPr>
          <p:cNvSpPr txBox="1"/>
          <p:nvPr/>
        </p:nvSpPr>
        <p:spPr>
          <a:xfrm>
            <a:off x="578182" y="1245879"/>
            <a:ext cx="7987636" cy="461665"/>
          </a:xfrm>
          <a:prstGeom prst="rect">
            <a:avLst/>
          </a:prstGeom>
          <a:solidFill>
            <a:schemeClr val="accent1">
              <a:lumMod val="20000"/>
              <a:lumOff val="80000"/>
            </a:schemeClr>
          </a:solidFill>
          <a:ln>
            <a:solidFill>
              <a:schemeClr val="accent1"/>
            </a:solidFill>
          </a:ln>
        </p:spPr>
        <p:txBody>
          <a:bodyPr wrap="none" rtlCol="0">
            <a:spAutoFit/>
          </a:bodyPr>
          <a:lstStyle/>
          <a:p>
            <a:r>
              <a:rPr lang="en-US" sz="2400" dirty="0"/>
              <a:t>Target Format: </a:t>
            </a:r>
            <a:r>
              <a:rPr lang="en-US" sz="2400" b="1" dirty="0">
                <a:solidFill>
                  <a:srgbClr val="7030A0"/>
                </a:solidFill>
              </a:rPr>
              <a:t>N</a:t>
            </a:r>
            <a:r>
              <a:rPr lang="en-US" sz="2400" dirty="0"/>
              <a:t>etwork.</a:t>
            </a:r>
            <a:r>
              <a:rPr lang="en-US" sz="2400" b="1" dirty="0">
                <a:solidFill>
                  <a:srgbClr val="7030A0"/>
                </a:solidFill>
              </a:rPr>
              <a:t>S</a:t>
            </a:r>
            <a:r>
              <a:rPr lang="en-US" sz="2400" dirty="0"/>
              <a:t>tation.</a:t>
            </a:r>
            <a:r>
              <a:rPr lang="en-US" sz="2400" b="1" dirty="0">
                <a:solidFill>
                  <a:srgbClr val="7030A0"/>
                </a:solidFill>
              </a:rPr>
              <a:t>L</a:t>
            </a:r>
            <a:r>
              <a:rPr lang="en-US" sz="2400" dirty="0"/>
              <a:t>ocation.</a:t>
            </a:r>
            <a:r>
              <a:rPr lang="en-US" sz="2400" b="1" dirty="0">
                <a:solidFill>
                  <a:srgbClr val="7030A0"/>
                </a:solidFill>
              </a:rPr>
              <a:t>C</a:t>
            </a:r>
            <a:r>
              <a:rPr lang="en-US" sz="2400" dirty="0"/>
              <a:t>hannel.</a:t>
            </a:r>
            <a:r>
              <a:rPr lang="en-US" sz="2400" b="1" dirty="0">
                <a:solidFill>
                  <a:srgbClr val="7030A0"/>
                </a:solidFill>
              </a:rPr>
              <a:t>Q</a:t>
            </a:r>
            <a:r>
              <a:rPr lang="en-US" sz="2400" dirty="0"/>
              <a:t>uality</a:t>
            </a:r>
          </a:p>
        </p:txBody>
      </p:sp>
    </p:spTree>
    <p:extLst>
      <p:ext uri="{BB962C8B-B14F-4D97-AF65-F5344CB8AC3E}">
        <p14:creationId xmlns:p14="http://schemas.microsoft.com/office/powerpoint/2010/main" val="42926353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E066CB-507C-5440-8B8A-79AAF03EE401}"/>
              </a:ext>
            </a:extLst>
          </p:cNvPr>
          <p:cNvSpPr/>
          <p:nvPr/>
        </p:nvSpPr>
        <p:spPr bwMode="auto">
          <a:xfrm>
            <a:off x="385556" y="3954368"/>
            <a:ext cx="8484124" cy="2585824"/>
          </a:xfrm>
          <a:prstGeom prst="rect">
            <a:avLst/>
          </a:prstGeom>
          <a:noFill/>
          <a:ln w="19050" cap="flat" cmpd="sng" algn="ctr">
            <a:solidFill>
              <a:srgbClr val="7030A0"/>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7030A0"/>
              </a:solidFill>
              <a:effectLst/>
              <a:latin typeface="Arial" pitchFamily="-109" charset="0"/>
            </a:endParaRPr>
          </a:p>
        </p:txBody>
      </p:sp>
      <p:sp>
        <p:nvSpPr>
          <p:cNvPr id="3" name="TextBox 2">
            <a:extLst>
              <a:ext uri="{FF2B5EF4-FFF2-40B4-BE49-F238E27FC236}">
                <a16:creationId xmlns:a16="http://schemas.microsoft.com/office/drawing/2014/main" id="{CAD7EB32-9764-A34E-9BFC-E7CD8E9938B2}"/>
              </a:ext>
            </a:extLst>
          </p:cNvPr>
          <p:cNvSpPr txBox="1"/>
          <p:nvPr/>
        </p:nvSpPr>
        <p:spPr>
          <a:xfrm>
            <a:off x="578182" y="1932503"/>
            <a:ext cx="7981480" cy="1697901"/>
          </a:xfrm>
          <a:prstGeom prst="rect">
            <a:avLst/>
          </a:prstGeom>
          <a:noFill/>
        </p:spPr>
        <p:txBody>
          <a:bodyPr wrap="none" rtlCol="0">
            <a:spAutoFit/>
          </a:bodyPr>
          <a:lstStyle/>
          <a:p>
            <a:pPr marL="342900" indent="-342900">
              <a:buFont typeface="Wingdings" pitchFamily="2" charset="2"/>
              <a:buChar char="Ø"/>
            </a:pPr>
            <a:r>
              <a:rPr lang="en-US" sz="2400" dirty="0"/>
              <a:t>NSLCQ, sometimes called SNCLQ or SNCL (“snickel”)</a:t>
            </a:r>
          </a:p>
          <a:p>
            <a:endParaRPr lang="en-US" sz="2400" dirty="0"/>
          </a:p>
          <a:p>
            <a:pPr marL="342900" indent="-342900">
              <a:buFont typeface="Wingdings" pitchFamily="2" charset="2"/>
              <a:buChar char="Ø"/>
            </a:pPr>
            <a:r>
              <a:rPr lang="en-US" sz="2400" dirty="0"/>
              <a:t>Quality code is almost always “M” (for “merged”)</a:t>
            </a:r>
          </a:p>
          <a:p>
            <a:pPr marL="800100" lvl="1" indent="-342900">
              <a:spcBef>
                <a:spcPts val="1000"/>
              </a:spcBef>
              <a:buFont typeface="Wingdings" pitchFamily="2" charset="2"/>
              <a:buChar char="§"/>
            </a:pPr>
            <a:r>
              <a:rPr lang="en-US" sz="2400" dirty="0"/>
              <a:t>Latency metrics quality code will be "R" or "D"</a:t>
            </a:r>
          </a:p>
        </p:txBody>
      </p:sp>
      <p:sp>
        <p:nvSpPr>
          <p:cNvPr id="5" name="TextBox 4">
            <a:extLst>
              <a:ext uri="{FF2B5EF4-FFF2-40B4-BE49-F238E27FC236}">
                <a16:creationId xmlns:a16="http://schemas.microsoft.com/office/drawing/2014/main" id="{664B3102-CB42-DA42-8F74-93940C39F361}"/>
              </a:ext>
            </a:extLst>
          </p:cNvPr>
          <p:cNvSpPr txBox="1"/>
          <p:nvPr/>
        </p:nvSpPr>
        <p:spPr>
          <a:xfrm>
            <a:off x="385556" y="3954368"/>
            <a:ext cx="7422225" cy="461665"/>
          </a:xfrm>
          <a:prstGeom prst="rect">
            <a:avLst/>
          </a:prstGeom>
          <a:noFill/>
          <a:ln>
            <a:noFill/>
          </a:ln>
        </p:spPr>
        <p:txBody>
          <a:bodyPr wrap="none" rtlCol="0">
            <a:spAutoFit/>
          </a:bodyPr>
          <a:lstStyle/>
          <a:p>
            <a:r>
              <a:rPr lang="en-US" sz="2400" dirty="0"/>
              <a:t>Note: three metrics have non-standard target formats</a:t>
            </a:r>
          </a:p>
        </p:txBody>
      </p:sp>
      <p:sp>
        <p:nvSpPr>
          <p:cNvPr id="6" name="TextBox 5">
            <a:extLst>
              <a:ext uri="{FF2B5EF4-FFF2-40B4-BE49-F238E27FC236}">
                <a16:creationId xmlns:a16="http://schemas.microsoft.com/office/drawing/2014/main" id="{6535AAA0-A51F-374B-8483-A3F76F4D7FBF}"/>
              </a:ext>
            </a:extLst>
          </p:cNvPr>
          <p:cNvSpPr txBox="1"/>
          <p:nvPr/>
        </p:nvSpPr>
        <p:spPr>
          <a:xfrm>
            <a:off x="385556" y="4528512"/>
            <a:ext cx="8533105" cy="2010807"/>
          </a:xfrm>
          <a:prstGeom prst="rect">
            <a:avLst/>
          </a:prstGeom>
          <a:noFill/>
        </p:spPr>
        <p:txBody>
          <a:bodyPr wrap="none" rtlCol="0">
            <a:spAutoFit/>
          </a:bodyPr>
          <a:lstStyle/>
          <a:p>
            <a:pPr>
              <a:spcBef>
                <a:spcPts val="1000"/>
              </a:spcBef>
            </a:pPr>
            <a:r>
              <a:rPr lang="en-US" dirty="0"/>
              <a:t>cross_talk :            Network.Station.Location.Channel1:Channel2.M</a:t>
            </a:r>
          </a:p>
          <a:p>
            <a:r>
              <a:rPr lang="en-US" dirty="0"/>
              <a:t>                              IU.CCM.10.LH1:LH2.M</a:t>
            </a:r>
          </a:p>
          <a:p>
            <a:pPr>
              <a:spcBef>
                <a:spcPts val="1000"/>
              </a:spcBef>
            </a:pPr>
            <a:r>
              <a:rPr lang="en-US" dirty="0"/>
              <a:t>pressure_effects : Network.Station.Location1:Location2.LDO:LH?.M</a:t>
            </a:r>
          </a:p>
          <a:p>
            <a:r>
              <a:rPr lang="en-US" dirty="0"/>
              <a:t>                              IU.CCM.30:00.LDO:LH1.M</a:t>
            </a:r>
          </a:p>
          <a:p>
            <a:pPr>
              <a:spcBef>
                <a:spcPts val="1000"/>
              </a:spcBef>
            </a:pPr>
            <a:r>
              <a:rPr lang="en-US" dirty="0"/>
              <a:t>transfer_function : Network.Station.Location1:Location2.ChannelGroup:Channel.M</a:t>
            </a:r>
          </a:p>
          <a:p>
            <a:r>
              <a:rPr lang="en-US" dirty="0"/>
              <a:t>                              IU.CCM.60:00.BH:BHZ.M</a:t>
            </a:r>
          </a:p>
        </p:txBody>
      </p:sp>
      <p:sp>
        <p:nvSpPr>
          <p:cNvPr id="8" name="TextBox 7">
            <a:extLst>
              <a:ext uri="{FF2B5EF4-FFF2-40B4-BE49-F238E27FC236}">
                <a16:creationId xmlns:a16="http://schemas.microsoft.com/office/drawing/2014/main" id="{E5CA086E-4A11-3B4F-A32C-A81527798C78}"/>
              </a:ext>
            </a:extLst>
          </p:cNvPr>
          <p:cNvSpPr txBox="1"/>
          <p:nvPr/>
        </p:nvSpPr>
        <p:spPr>
          <a:xfrm>
            <a:off x="1634592" y="182880"/>
            <a:ext cx="7509408" cy="584775"/>
          </a:xfrm>
          <a:prstGeom prst="rect">
            <a:avLst/>
          </a:prstGeom>
          <a:noFill/>
        </p:spPr>
        <p:txBody>
          <a:bodyPr wrap="square" rtlCol="0">
            <a:spAutoFit/>
          </a:bodyPr>
          <a:lstStyle/>
          <a:p>
            <a:pPr algn="r"/>
            <a:r>
              <a:rPr lang="en-US" sz="3200" dirty="0">
                <a:solidFill>
                  <a:schemeClr val="bg1"/>
                </a:solidFill>
              </a:rPr>
              <a:t>MUSTANG measurements queries</a:t>
            </a:r>
          </a:p>
        </p:txBody>
      </p:sp>
      <p:sp>
        <p:nvSpPr>
          <p:cNvPr id="2" name="TextBox 1">
            <a:extLst>
              <a:ext uri="{FF2B5EF4-FFF2-40B4-BE49-F238E27FC236}">
                <a16:creationId xmlns:a16="http://schemas.microsoft.com/office/drawing/2014/main" id="{6EA9BD4D-594E-BB40-AC87-7A787EE525F0}"/>
              </a:ext>
            </a:extLst>
          </p:cNvPr>
          <p:cNvSpPr txBox="1"/>
          <p:nvPr/>
        </p:nvSpPr>
        <p:spPr>
          <a:xfrm>
            <a:off x="578182" y="1245879"/>
            <a:ext cx="7987636" cy="461665"/>
          </a:xfrm>
          <a:prstGeom prst="rect">
            <a:avLst/>
          </a:prstGeom>
          <a:solidFill>
            <a:schemeClr val="accent1">
              <a:lumMod val="20000"/>
              <a:lumOff val="80000"/>
            </a:schemeClr>
          </a:solidFill>
          <a:ln>
            <a:solidFill>
              <a:schemeClr val="accent1"/>
            </a:solidFill>
          </a:ln>
        </p:spPr>
        <p:txBody>
          <a:bodyPr wrap="none" rtlCol="0">
            <a:spAutoFit/>
          </a:bodyPr>
          <a:lstStyle/>
          <a:p>
            <a:r>
              <a:rPr lang="en-US" sz="2400" dirty="0"/>
              <a:t>Target Format: </a:t>
            </a:r>
            <a:r>
              <a:rPr lang="en-US" sz="2400" b="1" dirty="0">
                <a:solidFill>
                  <a:srgbClr val="7030A0"/>
                </a:solidFill>
              </a:rPr>
              <a:t>N</a:t>
            </a:r>
            <a:r>
              <a:rPr lang="en-US" sz="2400" dirty="0"/>
              <a:t>etwork.</a:t>
            </a:r>
            <a:r>
              <a:rPr lang="en-US" sz="2400" b="1" dirty="0">
                <a:solidFill>
                  <a:srgbClr val="7030A0"/>
                </a:solidFill>
              </a:rPr>
              <a:t>S</a:t>
            </a:r>
            <a:r>
              <a:rPr lang="en-US" sz="2400" dirty="0"/>
              <a:t>tation.</a:t>
            </a:r>
            <a:r>
              <a:rPr lang="en-US" sz="2400" b="1" dirty="0">
                <a:solidFill>
                  <a:srgbClr val="7030A0"/>
                </a:solidFill>
              </a:rPr>
              <a:t>L</a:t>
            </a:r>
            <a:r>
              <a:rPr lang="en-US" sz="2400" dirty="0"/>
              <a:t>ocation.</a:t>
            </a:r>
            <a:r>
              <a:rPr lang="en-US" sz="2400" b="1" dirty="0">
                <a:solidFill>
                  <a:srgbClr val="7030A0"/>
                </a:solidFill>
              </a:rPr>
              <a:t>C</a:t>
            </a:r>
            <a:r>
              <a:rPr lang="en-US" sz="2400" dirty="0"/>
              <a:t>hannel.</a:t>
            </a:r>
            <a:r>
              <a:rPr lang="en-US" sz="2400" b="1" dirty="0">
                <a:solidFill>
                  <a:srgbClr val="7030A0"/>
                </a:solidFill>
              </a:rPr>
              <a:t>Q</a:t>
            </a:r>
            <a:r>
              <a:rPr lang="en-US" sz="2400" dirty="0"/>
              <a:t>uality</a:t>
            </a:r>
          </a:p>
        </p:txBody>
      </p:sp>
    </p:spTree>
    <p:extLst>
      <p:ext uri="{BB962C8B-B14F-4D97-AF65-F5344CB8AC3E}">
        <p14:creationId xmlns:p14="http://schemas.microsoft.com/office/powerpoint/2010/main" val="3097973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A1552B6-2B7B-784A-B9D9-90857F27A4F1}"/>
              </a:ext>
            </a:extLst>
          </p:cNvPr>
          <p:cNvSpPr txBox="1"/>
          <p:nvPr/>
        </p:nvSpPr>
        <p:spPr>
          <a:xfrm>
            <a:off x="499238" y="1313709"/>
            <a:ext cx="7853424" cy="830997"/>
          </a:xfrm>
          <a:prstGeom prst="rect">
            <a:avLst/>
          </a:prstGeom>
          <a:noFill/>
        </p:spPr>
        <p:txBody>
          <a:bodyPr wrap="square" rtlCol="0">
            <a:spAutoFit/>
          </a:bodyPr>
          <a:lstStyle/>
          <a:p>
            <a:r>
              <a:rPr lang="en-US" sz="2400" dirty="0"/>
              <a:t>The URL always starts with: </a:t>
            </a:r>
            <a:endParaRPr lang="en-US" sz="2400" dirty="0">
              <a:solidFill>
                <a:srgbClr val="0432FF"/>
              </a:solidFill>
            </a:endParaRPr>
          </a:p>
          <a:p>
            <a:r>
              <a:rPr lang="en-US" sz="2400" dirty="0">
                <a:solidFill>
                  <a:srgbClr val="0432FF"/>
                </a:solidFill>
              </a:rPr>
              <a:t>http://service.iris.edu/mustang/measurements/1/query?</a:t>
            </a:r>
            <a:endParaRPr lang="en-US" sz="2400" dirty="0"/>
          </a:p>
        </p:txBody>
      </p:sp>
      <p:sp>
        <p:nvSpPr>
          <p:cNvPr id="2" name="Rectangle 1">
            <a:extLst>
              <a:ext uri="{FF2B5EF4-FFF2-40B4-BE49-F238E27FC236}">
                <a16:creationId xmlns:a16="http://schemas.microsoft.com/office/drawing/2014/main" id="{AD12F747-9046-724B-A2BF-76A8F22FA246}"/>
              </a:ext>
            </a:extLst>
          </p:cNvPr>
          <p:cNvSpPr/>
          <p:nvPr/>
        </p:nvSpPr>
        <p:spPr>
          <a:xfrm>
            <a:off x="499238" y="2514038"/>
            <a:ext cx="8145525" cy="2985433"/>
          </a:xfrm>
          <a:prstGeom prst="rect">
            <a:avLst/>
          </a:prstGeom>
        </p:spPr>
        <p:txBody>
          <a:bodyPr wrap="square">
            <a:spAutoFit/>
          </a:bodyPr>
          <a:lstStyle/>
          <a:p>
            <a:r>
              <a:rPr lang="en-US" sz="2400" dirty="0"/>
              <a:t>Add date and time information:</a:t>
            </a:r>
          </a:p>
          <a:p>
            <a:r>
              <a:rPr lang="en-US" sz="2400" dirty="0">
                <a:solidFill>
                  <a:srgbClr val="0432FF"/>
                </a:solidFill>
              </a:rPr>
              <a:t>.../query?metric=sample_mean&amp;target=TA.109C..BHZ.M</a:t>
            </a:r>
          </a:p>
          <a:p>
            <a:pPr>
              <a:spcBef>
                <a:spcPts val="600"/>
              </a:spcBef>
            </a:pPr>
            <a:r>
              <a:rPr lang="en-US" sz="2400" dirty="0">
                <a:solidFill>
                  <a:srgbClr val="0432FF"/>
                </a:solidFill>
              </a:rPr>
              <a:t>               </a:t>
            </a:r>
            <a:r>
              <a:rPr lang="en-US" sz="2400" b="1" dirty="0">
                <a:solidFill>
                  <a:srgbClr val="0432FF"/>
                </a:solidFill>
              </a:rPr>
              <a:t>&amp;starttime=2018-07-01T00:00:00.0000</a:t>
            </a:r>
          </a:p>
          <a:p>
            <a:pPr>
              <a:spcBef>
                <a:spcPts val="600"/>
              </a:spcBef>
            </a:pPr>
            <a:r>
              <a:rPr lang="en-US" sz="2400" b="1" dirty="0">
                <a:solidFill>
                  <a:srgbClr val="0432FF"/>
                </a:solidFill>
              </a:rPr>
              <a:t>               &amp;endtime=2018-08-01T00:00:00.0000</a:t>
            </a:r>
          </a:p>
          <a:p>
            <a:r>
              <a:rPr lang="en-US" sz="2400" dirty="0"/>
              <a:t>OR</a:t>
            </a:r>
          </a:p>
          <a:p>
            <a:pPr>
              <a:spcBef>
                <a:spcPts val="600"/>
              </a:spcBef>
            </a:pPr>
            <a:r>
              <a:rPr lang="en-US" sz="2400" dirty="0">
                <a:solidFill>
                  <a:srgbClr val="0432FF"/>
                </a:solidFill>
              </a:rPr>
              <a:t>               </a:t>
            </a:r>
            <a:r>
              <a:rPr lang="en-US" sz="2400" b="1" dirty="0">
                <a:solidFill>
                  <a:srgbClr val="0432FF"/>
                </a:solidFill>
              </a:rPr>
              <a:t>&amp;start=2018-07-01</a:t>
            </a:r>
          </a:p>
          <a:p>
            <a:pPr>
              <a:spcBef>
                <a:spcPts val="600"/>
              </a:spcBef>
            </a:pPr>
            <a:r>
              <a:rPr lang="en-US" sz="2400" b="1" dirty="0">
                <a:solidFill>
                  <a:srgbClr val="0432FF"/>
                </a:solidFill>
              </a:rPr>
              <a:t>               &amp;end=2018-08-01</a:t>
            </a:r>
            <a:endParaRPr lang="en-US" sz="2400" dirty="0"/>
          </a:p>
        </p:txBody>
      </p:sp>
      <p:sp>
        <p:nvSpPr>
          <p:cNvPr id="5" name="TextBox 4">
            <a:extLst>
              <a:ext uri="{FF2B5EF4-FFF2-40B4-BE49-F238E27FC236}">
                <a16:creationId xmlns:a16="http://schemas.microsoft.com/office/drawing/2014/main" id="{A84CA871-15D1-7944-A211-07795E04F2A8}"/>
              </a:ext>
            </a:extLst>
          </p:cNvPr>
          <p:cNvSpPr txBox="1"/>
          <p:nvPr/>
        </p:nvSpPr>
        <p:spPr>
          <a:xfrm>
            <a:off x="1048486" y="5685331"/>
            <a:ext cx="6234085" cy="646331"/>
          </a:xfrm>
          <a:prstGeom prst="rect">
            <a:avLst/>
          </a:prstGeom>
          <a:noFill/>
          <a:ln>
            <a:solidFill>
              <a:schemeClr val="tx1"/>
            </a:solidFill>
          </a:ln>
        </p:spPr>
        <p:txBody>
          <a:bodyPr wrap="square" rtlCol="0">
            <a:spAutoFit/>
          </a:bodyPr>
          <a:lstStyle/>
          <a:p>
            <a:r>
              <a:rPr lang="en-US" dirty="0"/>
              <a:t>Other date and time options are available such as timewindow, startbefore, startafter, endbefore, endafter</a:t>
            </a:r>
          </a:p>
        </p:txBody>
      </p:sp>
      <p:sp>
        <p:nvSpPr>
          <p:cNvPr id="6" name="TextBox 5">
            <a:extLst>
              <a:ext uri="{FF2B5EF4-FFF2-40B4-BE49-F238E27FC236}">
                <a16:creationId xmlns:a16="http://schemas.microsoft.com/office/drawing/2014/main" id="{54EEFC64-9C66-5B43-BE33-4E89CD4920C3}"/>
              </a:ext>
            </a:extLst>
          </p:cNvPr>
          <p:cNvSpPr txBox="1"/>
          <p:nvPr/>
        </p:nvSpPr>
        <p:spPr>
          <a:xfrm>
            <a:off x="1634592" y="182880"/>
            <a:ext cx="7509408" cy="584775"/>
          </a:xfrm>
          <a:prstGeom prst="rect">
            <a:avLst/>
          </a:prstGeom>
          <a:noFill/>
        </p:spPr>
        <p:txBody>
          <a:bodyPr wrap="square" rtlCol="0">
            <a:spAutoFit/>
          </a:bodyPr>
          <a:lstStyle/>
          <a:p>
            <a:pPr algn="r"/>
            <a:r>
              <a:rPr lang="en-US" sz="3200" dirty="0">
                <a:solidFill>
                  <a:schemeClr val="bg1"/>
                </a:solidFill>
              </a:rPr>
              <a:t>MUSTANG measurements queries</a:t>
            </a:r>
          </a:p>
        </p:txBody>
      </p:sp>
    </p:spTree>
    <p:extLst>
      <p:ext uri="{BB962C8B-B14F-4D97-AF65-F5344CB8AC3E}">
        <p14:creationId xmlns:p14="http://schemas.microsoft.com/office/powerpoint/2010/main" val="3274553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A1552B6-2B7B-784A-B9D9-90857F27A4F1}"/>
              </a:ext>
            </a:extLst>
          </p:cNvPr>
          <p:cNvSpPr txBox="1"/>
          <p:nvPr/>
        </p:nvSpPr>
        <p:spPr>
          <a:xfrm>
            <a:off x="325375" y="1313709"/>
            <a:ext cx="7680308" cy="907941"/>
          </a:xfrm>
          <a:prstGeom prst="rect">
            <a:avLst/>
          </a:prstGeom>
          <a:noFill/>
        </p:spPr>
        <p:txBody>
          <a:bodyPr wrap="none" rtlCol="0">
            <a:spAutoFit/>
          </a:bodyPr>
          <a:lstStyle/>
          <a:p>
            <a:pPr>
              <a:spcBef>
                <a:spcPts val="600"/>
              </a:spcBef>
            </a:pPr>
            <a:r>
              <a:rPr lang="en-US" sz="2400" dirty="0"/>
              <a:t>The URL always starts with: </a:t>
            </a:r>
            <a:endParaRPr lang="en-US" sz="2400" dirty="0">
              <a:solidFill>
                <a:srgbClr val="0432FF"/>
              </a:solidFill>
            </a:endParaRPr>
          </a:p>
          <a:p>
            <a:pPr>
              <a:spcBef>
                <a:spcPts val="600"/>
              </a:spcBef>
            </a:pPr>
            <a:r>
              <a:rPr lang="en-US" sz="2400" dirty="0">
                <a:solidFill>
                  <a:srgbClr val="0432FF"/>
                </a:solidFill>
              </a:rPr>
              <a:t>http://service.iris.edu/mustang/measurements/1/query?</a:t>
            </a:r>
            <a:endParaRPr lang="en-US" sz="2400" dirty="0"/>
          </a:p>
        </p:txBody>
      </p:sp>
      <p:sp>
        <p:nvSpPr>
          <p:cNvPr id="2" name="Rectangle 1">
            <a:extLst>
              <a:ext uri="{FF2B5EF4-FFF2-40B4-BE49-F238E27FC236}">
                <a16:creationId xmlns:a16="http://schemas.microsoft.com/office/drawing/2014/main" id="{AD12F747-9046-724B-A2BF-76A8F22FA246}"/>
              </a:ext>
            </a:extLst>
          </p:cNvPr>
          <p:cNvSpPr/>
          <p:nvPr/>
        </p:nvSpPr>
        <p:spPr>
          <a:xfrm>
            <a:off x="325375" y="2395063"/>
            <a:ext cx="9143999" cy="2169825"/>
          </a:xfrm>
          <a:prstGeom prst="rect">
            <a:avLst/>
          </a:prstGeom>
        </p:spPr>
        <p:txBody>
          <a:bodyPr wrap="square">
            <a:spAutoFit/>
          </a:bodyPr>
          <a:lstStyle/>
          <a:p>
            <a:r>
              <a:rPr lang="en-US" sz="2400" dirty="0"/>
              <a:t>Add output format information:</a:t>
            </a:r>
          </a:p>
          <a:p>
            <a:pPr>
              <a:spcBef>
                <a:spcPts val="600"/>
              </a:spcBef>
            </a:pPr>
            <a:r>
              <a:rPr lang="en-US" sz="2400" dirty="0">
                <a:solidFill>
                  <a:srgbClr val="0432FF"/>
                </a:solidFill>
              </a:rPr>
              <a:t>.../query?metric=sample_mean&amp;target=TA.109C..BHZ.M</a:t>
            </a:r>
          </a:p>
          <a:p>
            <a:pPr>
              <a:spcBef>
                <a:spcPts val="600"/>
              </a:spcBef>
            </a:pPr>
            <a:r>
              <a:rPr lang="en-US" sz="2400" dirty="0">
                <a:solidFill>
                  <a:srgbClr val="0432FF"/>
                </a:solidFill>
              </a:rPr>
              <a:t>               &amp;start=2018-07-01&amp;end=2018-01-01</a:t>
            </a:r>
          </a:p>
          <a:p>
            <a:pPr>
              <a:spcBef>
                <a:spcPts val="600"/>
              </a:spcBef>
            </a:pPr>
            <a:r>
              <a:rPr lang="en-US" sz="2400" dirty="0">
                <a:solidFill>
                  <a:srgbClr val="0432FF"/>
                </a:solidFill>
              </a:rPr>
              <a:t>               </a:t>
            </a:r>
            <a:r>
              <a:rPr lang="en-US" sz="2400" b="1" dirty="0">
                <a:solidFill>
                  <a:srgbClr val="0432FF"/>
                </a:solidFill>
              </a:rPr>
              <a:t>&amp;format=text</a:t>
            </a:r>
          </a:p>
          <a:p>
            <a:r>
              <a:rPr lang="en-US" sz="2400" dirty="0">
                <a:solidFill>
                  <a:srgbClr val="0432FF"/>
                </a:solidFill>
              </a:rPr>
              <a:t>        </a:t>
            </a:r>
            <a:endParaRPr lang="en-US" sz="2400" dirty="0"/>
          </a:p>
        </p:txBody>
      </p:sp>
      <p:sp>
        <p:nvSpPr>
          <p:cNvPr id="5" name="TextBox 4">
            <a:extLst>
              <a:ext uri="{FF2B5EF4-FFF2-40B4-BE49-F238E27FC236}">
                <a16:creationId xmlns:a16="http://schemas.microsoft.com/office/drawing/2014/main" id="{A84CA871-15D1-7944-A211-07795E04F2A8}"/>
              </a:ext>
            </a:extLst>
          </p:cNvPr>
          <p:cNvSpPr txBox="1"/>
          <p:nvPr/>
        </p:nvSpPr>
        <p:spPr>
          <a:xfrm>
            <a:off x="1505119" y="5196203"/>
            <a:ext cx="5927647" cy="1015663"/>
          </a:xfrm>
          <a:prstGeom prst="rect">
            <a:avLst/>
          </a:prstGeom>
          <a:noFill/>
          <a:ln>
            <a:solidFill>
              <a:schemeClr val="tx1"/>
            </a:solidFill>
          </a:ln>
        </p:spPr>
        <p:txBody>
          <a:bodyPr wrap="square" rtlCol="0">
            <a:spAutoFit/>
          </a:bodyPr>
          <a:lstStyle/>
          <a:p>
            <a:pPr marL="7938"/>
            <a:r>
              <a:rPr lang="en-US" sz="2000" dirty="0"/>
              <a:t>Other format options are available: </a:t>
            </a:r>
          </a:p>
          <a:p>
            <a:pPr marL="7938"/>
            <a:r>
              <a:rPr lang="en-US" sz="2000" dirty="0"/>
              <a:t>xml (default, some browsers will not display)</a:t>
            </a:r>
          </a:p>
          <a:p>
            <a:pPr marL="7938"/>
            <a:r>
              <a:rPr lang="en-US" sz="2000" dirty="0"/>
              <a:t>csv, json, jsonp</a:t>
            </a:r>
          </a:p>
        </p:txBody>
      </p:sp>
      <p:sp>
        <p:nvSpPr>
          <p:cNvPr id="6" name="TextBox 5">
            <a:extLst>
              <a:ext uri="{FF2B5EF4-FFF2-40B4-BE49-F238E27FC236}">
                <a16:creationId xmlns:a16="http://schemas.microsoft.com/office/drawing/2014/main" id="{8C664948-F497-9448-B288-D80FFEF0F79F}"/>
              </a:ext>
            </a:extLst>
          </p:cNvPr>
          <p:cNvSpPr txBox="1"/>
          <p:nvPr/>
        </p:nvSpPr>
        <p:spPr>
          <a:xfrm>
            <a:off x="1634592" y="182880"/>
            <a:ext cx="7509408" cy="584775"/>
          </a:xfrm>
          <a:prstGeom prst="rect">
            <a:avLst/>
          </a:prstGeom>
          <a:noFill/>
        </p:spPr>
        <p:txBody>
          <a:bodyPr wrap="square" rtlCol="0">
            <a:spAutoFit/>
          </a:bodyPr>
          <a:lstStyle/>
          <a:p>
            <a:pPr algn="r"/>
            <a:r>
              <a:rPr lang="en-US" sz="3200" dirty="0">
                <a:solidFill>
                  <a:schemeClr val="bg1"/>
                </a:solidFill>
              </a:rPr>
              <a:t>MUSTANG measurements queries</a:t>
            </a:r>
          </a:p>
        </p:txBody>
      </p:sp>
    </p:spTree>
    <p:extLst>
      <p:ext uri="{BB962C8B-B14F-4D97-AF65-F5344CB8AC3E}">
        <p14:creationId xmlns:p14="http://schemas.microsoft.com/office/powerpoint/2010/main" val="41944291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A1552B6-2B7B-784A-B9D9-90857F27A4F1}"/>
              </a:ext>
            </a:extLst>
          </p:cNvPr>
          <p:cNvSpPr txBox="1"/>
          <p:nvPr/>
        </p:nvSpPr>
        <p:spPr>
          <a:xfrm>
            <a:off x="325375" y="1313709"/>
            <a:ext cx="7680308" cy="907941"/>
          </a:xfrm>
          <a:prstGeom prst="rect">
            <a:avLst/>
          </a:prstGeom>
          <a:noFill/>
        </p:spPr>
        <p:txBody>
          <a:bodyPr wrap="none" rtlCol="0">
            <a:spAutoFit/>
          </a:bodyPr>
          <a:lstStyle/>
          <a:p>
            <a:r>
              <a:rPr lang="en-US" sz="2400" dirty="0"/>
              <a:t>The URL always starts with: </a:t>
            </a:r>
            <a:endParaRPr lang="en-US" sz="2400" dirty="0">
              <a:solidFill>
                <a:srgbClr val="0432FF"/>
              </a:solidFill>
            </a:endParaRPr>
          </a:p>
          <a:p>
            <a:pPr>
              <a:spcBef>
                <a:spcPts val="600"/>
              </a:spcBef>
            </a:pPr>
            <a:r>
              <a:rPr lang="en-US" sz="2400" dirty="0">
                <a:solidFill>
                  <a:srgbClr val="0432FF"/>
                </a:solidFill>
              </a:rPr>
              <a:t>http://service.iris.edu/mustang/measurements/1/query?</a:t>
            </a:r>
            <a:endParaRPr lang="en-US" sz="2400" dirty="0"/>
          </a:p>
        </p:txBody>
      </p:sp>
      <p:sp>
        <p:nvSpPr>
          <p:cNvPr id="2" name="Rectangle 1">
            <a:extLst>
              <a:ext uri="{FF2B5EF4-FFF2-40B4-BE49-F238E27FC236}">
                <a16:creationId xmlns:a16="http://schemas.microsoft.com/office/drawing/2014/main" id="{AD12F747-9046-724B-A2BF-76A8F22FA246}"/>
              </a:ext>
            </a:extLst>
          </p:cNvPr>
          <p:cNvSpPr/>
          <p:nvPr/>
        </p:nvSpPr>
        <p:spPr>
          <a:xfrm>
            <a:off x="325375" y="2395063"/>
            <a:ext cx="9143999" cy="2169825"/>
          </a:xfrm>
          <a:prstGeom prst="rect">
            <a:avLst/>
          </a:prstGeom>
        </p:spPr>
        <p:txBody>
          <a:bodyPr wrap="square">
            <a:spAutoFit/>
          </a:bodyPr>
          <a:lstStyle/>
          <a:p>
            <a:r>
              <a:rPr lang="en-US" sz="2400" dirty="0"/>
              <a:t>What is the nodata option?</a:t>
            </a:r>
          </a:p>
          <a:p>
            <a:pPr>
              <a:spcBef>
                <a:spcPts val="600"/>
              </a:spcBef>
            </a:pPr>
            <a:r>
              <a:rPr lang="en-US" sz="2400" dirty="0">
                <a:solidFill>
                  <a:srgbClr val="0432FF"/>
                </a:solidFill>
              </a:rPr>
              <a:t>.../query?metric=sample_mean&amp;target=TA.109C..BHZ.M</a:t>
            </a:r>
          </a:p>
          <a:p>
            <a:pPr>
              <a:spcBef>
                <a:spcPts val="600"/>
              </a:spcBef>
            </a:pPr>
            <a:r>
              <a:rPr lang="en-US" sz="2400" dirty="0">
                <a:solidFill>
                  <a:srgbClr val="0432FF"/>
                </a:solidFill>
              </a:rPr>
              <a:t>               &amp;start=2018-07-01&amp;end=2018-01-01&amp;format=text</a:t>
            </a:r>
          </a:p>
          <a:p>
            <a:pPr>
              <a:spcBef>
                <a:spcPts val="600"/>
              </a:spcBef>
            </a:pPr>
            <a:r>
              <a:rPr lang="en-US" sz="2400" dirty="0">
                <a:solidFill>
                  <a:srgbClr val="0432FF"/>
                </a:solidFill>
              </a:rPr>
              <a:t>               </a:t>
            </a:r>
            <a:r>
              <a:rPr lang="en-US" sz="2400" b="1" dirty="0">
                <a:solidFill>
                  <a:srgbClr val="0432FF"/>
                </a:solidFill>
              </a:rPr>
              <a:t>&amp;nodata=404</a:t>
            </a:r>
          </a:p>
          <a:p>
            <a:r>
              <a:rPr lang="en-US" sz="2400" dirty="0">
                <a:solidFill>
                  <a:srgbClr val="0432FF"/>
                </a:solidFill>
              </a:rPr>
              <a:t>        </a:t>
            </a:r>
            <a:endParaRPr lang="en-US" sz="2400" dirty="0"/>
          </a:p>
        </p:txBody>
      </p:sp>
      <p:sp>
        <p:nvSpPr>
          <p:cNvPr id="3" name="TextBox 2">
            <a:extLst>
              <a:ext uri="{FF2B5EF4-FFF2-40B4-BE49-F238E27FC236}">
                <a16:creationId xmlns:a16="http://schemas.microsoft.com/office/drawing/2014/main" id="{7D521441-430C-C749-BB74-EE670E51C31D}"/>
              </a:ext>
            </a:extLst>
          </p:cNvPr>
          <p:cNvSpPr txBox="1"/>
          <p:nvPr/>
        </p:nvSpPr>
        <p:spPr>
          <a:xfrm>
            <a:off x="691675" y="4455975"/>
            <a:ext cx="7736267" cy="2031325"/>
          </a:xfrm>
          <a:prstGeom prst="rect">
            <a:avLst/>
          </a:prstGeom>
          <a:noFill/>
          <a:ln>
            <a:solidFill>
              <a:schemeClr val="tx1"/>
            </a:solidFill>
          </a:ln>
        </p:spPr>
        <p:txBody>
          <a:bodyPr wrap="square" rtlCol="0">
            <a:spAutoFit/>
          </a:bodyPr>
          <a:lstStyle/>
          <a:p>
            <a:r>
              <a:rPr lang="en-US" dirty="0"/>
              <a:t>When you make a request that has no results, the default http return code is 204 (No Content)</a:t>
            </a:r>
          </a:p>
          <a:p>
            <a:endParaRPr lang="en-US" dirty="0"/>
          </a:p>
          <a:p>
            <a:r>
              <a:rPr lang="en-US" dirty="0"/>
              <a:t>Some browsers will not refresh and it looks like nothing happened </a:t>
            </a:r>
          </a:p>
          <a:p>
            <a:endParaRPr lang="en-US" dirty="0"/>
          </a:p>
          <a:p>
            <a:r>
              <a:rPr lang="en-US" dirty="0"/>
              <a:t>Asking for a 404 (Not Found) code will result in some kind of return that depends on the format requested and/or the browser</a:t>
            </a:r>
          </a:p>
        </p:txBody>
      </p:sp>
      <p:sp>
        <p:nvSpPr>
          <p:cNvPr id="6" name="TextBox 5">
            <a:extLst>
              <a:ext uri="{FF2B5EF4-FFF2-40B4-BE49-F238E27FC236}">
                <a16:creationId xmlns:a16="http://schemas.microsoft.com/office/drawing/2014/main" id="{C02D9E39-A012-D34B-A883-DC3594C1ADD6}"/>
              </a:ext>
            </a:extLst>
          </p:cNvPr>
          <p:cNvSpPr txBox="1"/>
          <p:nvPr/>
        </p:nvSpPr>
        <p:spPr>
          <a:xfrm>
            <a:off x="1634592" y="182880"/>
            <a:ext cx="7509408" cy="584775"/>
          </a:xfrm>
          <a:prstGeom prst="rect">
            <a:avLst/>
          </a:prstGeom>
          <a:noFill/>
        </p:spPr>
        <p:txBody>
          <a:bodyPr wrap="square" rtlCol="0">
            <a:spAutoFit/>
          </a:bodyPr>
          <a:lstStyle/>
          <a:p>
            <a:pPr algn="r"/>
            <a:r>
              <a:rPr lang="en-US" sz="3200" dirty="0">
                <a:solidFill>
                  <a:schemeClr val="bg1"/>
                </a:solidFill>
              </a:rPr>
              <a:t>MUSTANG measurements queries</a:t>
            </a:r>
          </a:p>
        </p:txBody>
      </p:sp>
    </p:spTree>
    <p:extLst>
      <p:ext uri="{BB962C8B-B14F-4D97-AF65-F5344CB8AC3E}">
        <p14:creationId xmlns:p14="http://schemas.microsoft.com/office/powerpoint/2010/main" val="22724021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FECD51-1ED6-2B47-915A-3D42A3A925F7}"/>
              </a:ext>
            </a:extLst>
          </p:cNvPr>
          <p:cNvSpPr txBox="1"/>
          <p:nvPr/>
        </p:nvSpPr>
        <p:spPr>
          <a:xfrm>
            <a:off x="1634592" y="182880"/>
            <a:ext cx="7509408" cy="584775"/>
          </a:xfrm>
          <a:prstGeom prst="rect">
            <a:avLst/>
          </a:prstGeom>
          <a:noFill/>
        </p:spPr>
        <p:txBody>
          <a:bodyPr wrap="square" rtlCol="0">
            <a:spAutoFit/>
          </a:bodyPr>
          <a:lstStyle/>
          <a:p>
            <a:pPr algn="r"/>
            <a:r>
              <a:rPr lang="en-US" sz="3200" dirty="0">
                <a:solidFill>
                  <a:schemeClr val="bg1"/>
                </a:solidFill>
              </a:rPr>
              <a:t>MUSTANG measurements queries</a:t>
            </a:r>
          </a:p>
        </p:txBody>
      </p:sp>
      <p:grpSp>
        <p:nvGrpSpPr>
          <p:cNvPr id="9" name="Group 8">
            <a:extLst>
              <a:ext uri="{FF2B5EF4-FFF2-40B4-BE49-F238E27FC236}">
                <a16:creationId xmlns:a16="http://schemas.microsoft.com/office/drawing/2014/main" id="{D6AFE5D7-C241-D143-BCA7-6320CF4ACECD}"/>
              </a:ext>
            </a:extLst>
          </p:cNvPr>
          <p:cNvGrpSpPr/>
          <p:nvPr/>
        </p:nvGrpSpPr>
        <p:grpSpPr>
          <a:xfrm>
            <a:off x="597408" y="1634321"/>
            <a:ext cx="8339328" cy="1616937"/>
            <a:chOff x="597408" y="1634321"/>
            <a:chExt cx="8339328" cy="1616937"/>
          </a:xfrm>
        </p:grpSpPr>
        <p:sp>
          <p:nvSpPr>
            <p:cNvPr id="2" name="Rectangle 1">
              <a:extLst>
                <a:ext uri="{FF2B5EF4-FFF2-40B4-BE49-F238E27FC236}">
                  <a16:creationId xmlns:a16="http://schemas.microsoft.com/office/drawing/2014/main" id="{01E1E1C5-6777-2747-AD44-572CA9434B2C}"/>
                </a:ext>
              </a:extLst>
            </p:cNvPr>
            <p:cNvSpPr/>
            <p:nvPr/>
          </p:nvSpPr>
          <p:spPr>
            <a:xfrm>
              <a:off x="597408" y="2081707"/>
              <a:ext cx="8339328" cy="1169551"/>
            </a:xfrm>
            <a:prstGeom prst="rect">
              <a:avLst/>
            </a:prstGeom>
          </p:spPr>
          <p:txBody>
            <a:bodyPr wrap="square">
              <a:spAutoFit/>
            </a:bodyPr>
            <a:lstStyle/>
            <a:p>
              <a:pPr>
                <a:spcBef>
                  <a:spcPts val="600"/>
                </a:spcBef>
              </a:pPr>
              <a:r>
                <a:rPr lang="en-US" sz="2000" dirty="0">
                  <a:solidFill>
                    <a:srgbClr val="0432FF"/>
                  </a:solidFill>
                  <a:hlinkClick r:id="rId3"/>
                </a:rPr>
                <a:t>http://service.iris.edu/mustang/measurements/1/query?</a:t>
              </a:r>
            </a:p>
            <a:p>
              <a:pPr>
                <a:spcBef>
                  <a:spcPts val="600"/>
                </a:spcBef>
              </a:pPr>
              <a:r>
                <a:rPr lang="en-US" sz="2000" dirty="0">
                  <a:solidFill>
                    <a:srgbClr val="0432FF"/>
                  </a:solidFill>
                  <a:hlinkClick r:id="rId3"/>
                </a:rPr>
                <a:t>metric=sample_mean&amp;target=TA.109C..BHZ.M&amp;format=text</a:t>
              </a:r>
            </a:p>
            <a:p>
              <a:pPr>
                <a:spcBef>
                  <a:spcPts val="600"/>
                </a:spcBef>
              </a:pPr>
              <a:r>
                <a:rPr lang="en-US" sz="2000" dirty="0">
                  <a:solidFill>
                    <a:srgbClr val="0432FF"/>
                  </a:solidFill>
                  <a:hlinkClick r:id="rId3"/>
                </a:rPr>
                <a:t>&amp;start=2001-01-01&amp;end=2001-01-02&amp;nodata=204</a:t>
              </a:r>
              <a:endParaRPr lang="en-US" sz="2000" dirty="0"/>
            </a:p>
          </p:txBody>
        </p:sp>
        <p:sp>
          <p:nvSpPr>
            <p:cNvPr id="5" name="TextBox 4">
              <a:extLst>
                <a:ext uri="{FF2B5EF4-FFF2-40B4-BE49-F238E27FC236}">
                  <a16:creationId xmlns:a16="http://schemas.microsoft.com/office/drawing/2014/main" id="{BF81D933-333D-DF48-8D08-798C805FBFB4}"/>
                </a:ext>
              </a:extLst>
            </p:cNvPr>
            <p:cNvSpPr txBox="1"/>
            <p:nvPr/>
          </p:nvSpPr>
          <p:spPr>
            <a:xfrm>
              <a:off x="597408" y="1634321"/>
              <a:ext cx="7842211" cy="461665"/>
            </a:xfrm>
            <a:prstGeom prst="rect">
              <a:avLst/>
            </a:prstGeom>
            <a:noFill/>
          </p:spPr>
          <p:txBody>
            <a:bodyPr wrap="none" rtlCol="0">
              <a:spAutoFit/>
            </a:bodyPr>
            <a:lstStyle/>
            <a:p>
              <a:r>
                <a:rPr lang="en-US" sz="2400"/>
                <a:t>Example: &amp;nodata=204 for query that returns no results:</a:t>
              </a:r>
            </a:p>
          </p:txBody>
        </p:sp>
      </p:grpSp>
      <p:grpSp>
        <p:nvGrpSpPr>
          <p:cNvPr id="8" name="Group 7">
            <a:extLst>
              <a:ext uri="{FF2B5EF4-FFF2-40B4-BE49-F238E27FC236}">
                <a16:creationId xmlns:a16="http://schemas.microsoft.com/office/drawing/2014/main" id="{E38C3AD5-1954-704C-BE24-B248EC4ED0F1}"/>
              </a:ext>
            </a:extLst>
          </p:cNvPr>
          <p:cNvGrpSpPr/>
          <p:nvPr/>
        </p:nvGrpSpPr>
        <p:grpSpPr>
          <a:xfrm>
            <a:off x="597408" y="3780479"/>
            <a:ext cx="7842211" cy="1569661"/>
            <a:chOff x="597408" y="4138590"/>
            <a:chExt cx="7842211" cy="1569661"/>
          </a:xfrm>
        </p:grpSpPr>
        <p:sp>
          <p:nvSpPr>
            <p:cNvPr id="3" name="Rectangle 2">
              <a:extLst>
                <a:ext uri="{FF2B5EF4-FFF2-40B4-BE49-F238E27FC236}">
                  <a16:creationId xmlns:a16="http://schemas.microsoft.com/office/drawing/2014/main" id="{A059D6BA-ED95-364E-8436-ADB98A74C38A}"/>
                </a:ext>
              </a:extLst>
            </p:cNvPr>
            <p:cNvSpPr/>
            <p:nvPr/>
          </p:nvSpPr>
          <p:spPr>
            <a:xfrm>
              <a:off x="597408" y="4538700"/>
              <a:ext cx="7333488" cy="1169551"/>
            </a:xfrm>
            <a:prstGeom prst="rect">
              <a:avLst/>
            </a:prstGeom>
          </p:spPr>
          <p:txBody>
            <a:bodyPr wrap="square">
              <a:spAutoFit/>
            </a:bodyPr>
            <a:lstStyle/>
            <a:p>
              <a:pPr>
                <a:spcBef>
                  <a:spcPts val="600"/>
                </a:spcBef>
              </a:pPr>
              <a:r>
                <a:rPr lang="en-US" sz="2000" dirty="0">
                  <a:solidFill>
                    <a:srgbClr val="0432FF"/>
                  </a:solidFill>
                  <a:hlinkClick r:id="rId4"/>
                </a:rPr>
                <a:t>http://service.iris.edu/mustang/measurements/1/query?</a:t>
              </a:r>
            </a:p>
            <a:p>
              <a:pPr>
                <a:spcBef>
                  <a:spcPts val="600"/>
                </a:spcBef>
              </a:pPr>
              <a:r>
                <a:rPr lang="en-US" sz="2000" dirty="0">
                  <a:solidFill>
                    <a:srgbClr val="0432FF"/>
                  </a:solidFill>
                  <a:hlinkClick r:id="rId4"/>
                </a:rPr>
                <a:t>metric=sample_mean&amp;target=TA.109C..BHZ.M&amp;format=text</a:t>
              </a:r>
            </a:p>
            <a:p>
              <a:pPr>
                <a:spcBef>
                  <a:spcPts val="600"/>
                </a:spcBef>
              </a:pPr>
              <a:r>
                <a:rPr lang="en-US" sz="2000" dirty="0">
                  <a:solidFill>
                    <a:srgbClr val="0432FF"/>
                  </a:solidFill>
                  <a:hlinkClick r:id="rId4"/>
                </a:rPr>
                <a:t>&amp;start=2001-01-01&amp;end=2001-01-02&amp;nodata=404</a:t>
              </a:r>
              <a:endParaRPr lang="en-US" sz="2000" dirty="0"/>
            </a:p>
          </p:txBody>
        </p:sp>
        <p:sp>
          <p:nvSpPr>
            <p:cNvPr id="6" name="TextBox 5">
              <a:extLst>
                <a:ext uri="{FF2B5EF4-FFF2-40B4-BE49-F238E27FC236}">
                  <a16:creationId xmlns:a16="http://schemas.microsoft.com/office/drawing/2014/main" id="{5B0E5559-C9C9-8A4A-A85F-12F444471F7F}"/>
                </a:ext>
              </a:extLst>
            </p:cNvPr>
            <p:cNvSpPr txBox="1"/>
            <p:nvPr/>
          </p:nvSpPr>
          <p:spPr>
            <a:xfrm>
              <a:off x="597408" y="4138590"/>
              <a:ext cx="7842211" cy="461665"/>
            </a:xfrm>
            <a:prstGeom prst="rect">
              <a:avLst/>
            </a:prstGeom>
            <a:noFill/>
          </p:spPr>
          <p:txBody>
            <a:bodyPr wrap="none" rtlCol="0">
              <a:spAutoFit/>
            </a:bodyPr>
            <a:lstStyle/>
            <a:p>
              <a:r>
                <a:rPr lang="en-US" sz="2400"/>
                <a:t>Example: &amp;nodata=404 for query that returns no results:</a:t>
              </a:r>
            </a:p>
          </p:txBody>
        </p:sp>
      </p:grpSp>
    </p:spTree>
    <p:extLst>
      <p:ext uri="{BB962C8B-B14F-4D97-AF65-F5344CB8AC3E}">
        <p14:creationId xmlns:p14="http://schemas.microsoft.com/office/powerpoint/2010/main" val="25659115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A1552B6-2B7B-784A-B9D9-90857F27A4F1}"/>
              </a:ext>
            </a:extLst>
          </p:cNvPr>
          <p:cNvSpPr txBox="1"/>
          <p:nvPr/>
        </p:nvSpPr>
        <p:spPr>
          <a:xfrm>
            <a:off x="704088" y="1171985"/>
            <a:ext cx="7452681" cy="5596404"/>
          </a:xfrm>
          <a:prstGeom prst="rect">
            <a:avLst/>
          </a:prstGeom>
          <a:noFill/>
        </p:spPr>
        <p:txBody>
          <a:bodyPr wrap="none" rtlCol="0">
            <a:spAutoFit/>
          </a:bodyPr>
          <a:lstStyle/>
          <a:p>
            <a:r>
              <a:rPr lang="en-US" sz="2800" b="1" dirty="0"/>
              <a:t>Other Options:</a:t>
            </a:r>
          </a:p>
          <a:p>
            <a:endParaRPr lang="en-US" sz="2400" dirty="0"/>
          </a:p>
          <a:p>
            <a:r>
              <a:rPr lang="en-US" sz="2400" dirty="0"/>
              <a:t>Request metric values equal to, not equal to, </a:t>
            </a:r>
          </a:p>
          <a:p>
            <a:r>
              <a:rPr lang="en-US" sz="2400" dirty="0"/>
              <a:t>greater than, less than, etc.</a:t>
            </a:r>
          </a:p>
          <a:p>
            <a:endParaRPr lang="en-US" sz="2400" dirty="0"/>
          </a:p>
          <a:p>
            <a:r>
              <a:rPr lang="en-US" sz="2400" dirty="0">
                <a:solidFill>
                  <a:srgbClr val="0432FF"/>
                </a:solidFill>
              </a:rPr>
              <a:t>&amp;percent_availability=100</a:t>
            </a:r>
          </a:p>
          <a:p>
            <a:pPr>
              <a:spcBef>
                <a:spcPts val="1000"/>
              </a:spcBef>
            </a:pPr>
            <a:r>
              <a:rPr lang="en-US" sz="2400" dirty="0">
                <a:solidFill>
                  <a:srgbClr val="0432FF"/>
                </a:solidFill>
              </a:rPr>
              <a:t>&amp;</a:t>
            </a:r>
            <a:r>
              <a:rPr lang="en-US" sz="2400" dirty="0" err="1">
                <a:solidFill>
                  <a:srgbClr val="0432FF"/>
                </a:solidFill>
              </a:rPr>
              <a:t>percent_availability_eq</a:t>
            </a:r>
            <a:r>
              <a:rPr lang="en-US" sz="2400" dirty="0">
                <a:solidFill>
                  <a:srgbClr val="0432FF"/>
                </a:solidFill>
              </a:rPr>
              <a:t>=100</a:t>
            </a:r>
            <a:endParaRPr lang="en-US" sz="2400" dirty="0"/>
          </a:p>
          <a:p>
            <a:pPr>
              <a:spcBef>
                <a:spcPts val="1000"/>
              </a:spcBef>
            </a:pPr>
            <a:r>
              <a:rPr lang="en-US" sz="2400" dirty="0">
                <a:solidFill>
                  <a:srgbClr val="0432FF"/>
                </a:solidFill>
              </a:rPr>
              <a:t>&amp;</a:t>
            </a:r>
            <a:r>
              <a:rPr lang="en-US" sz="2400" dirty="0" err="1">
                <a:solidFill>
                  <a:srgbClr val="0432FF"/>
                </a:solidFill>
              </a:rPr>
              <a:t>sample_mean_gt</a:t>
            </a:r>
            <a:r>
              <a:rPr lang="en-US" sz="2400" dirty="0">
                <a:solidFill>
                  <a:srgbClr val="0432FF"/>
                </a:solidFill>
              </a:rPr>
              <a:t>=5000</a:t>
            </a:r>
          </a:p>
          <a:p>
            <a:pPr>
              <a:spcBef>
                <a:spcPts val="1000"/>
              </a:spcBef>
            </a:pPr>
            <a:endParaRPr lang="en-US" sz="2400" dirty="0">
              <a:solidFill>
                <a:srgbClr val="0432FF"/>
              </a:solidFill>
            </a:endParaRPr>
          </a:p>
          <a:p>
            <a:r>
              <a:rPr lang="en-US" sz="2400" dirty="0"/>
              <a:t>_eq = equal to              _ne = not equal to </a:t>
            </a:r>
          </a:p>
          <a:p>
            <a:pPr>
              <a:spcBef>
                <a:spcPts val="1000"/>
              </a:spcBef>
            </a:pPr>
            <a:r>
              <a:rPr lang="en-US" sz="2400" dirty="0"/>
              <a:t>_gt = greater than         _ge = greater than or equal to</a:t>
            </a:r>
          </a:p>
          <a:p>
            <a:pPr>
              <a:spcBef>
                <a:spcPts val="1000"/>
              </a:spcBef>
            </a:pPr>
            <a:r>
              <a:rPr lang="en-US" sz="2400" dirty="0"/>
              <a:t>_lt  = less than              _le  = less than or equal to</a:t>
            </a:r>
          </a:p>
          <a:p>
            <a:endParaRPr lang="en-US" sz="2400" dirty="0">
              <a:solidFill>
                <a:srgbClr val="0432FF"/>
              </a:solidFill>
            </a:endParaRPr>
          </a:p>
        </p:txBody>
      </p:sp>
      <p:sp>
        <p:nvSpPr>
          <p:cNvPr id="5" name="TextBox 4">
            <a:extLst>
              <a:ext uri="{FF2B5EF4-FFF2-40B4-BE49-F238E27FC236}">
                <a16:creationId xmlns:a16="http://schemas.microsoft.com/office/drawing/2014/main" id="{546AFBD3-2D6A-A94B-9D78-E470BBEB461E}"/>
              </a:ext>
            </a:extLst>
          </p:cNvPr>
          <p:cNvSpPr txBox="1"/>
          <p:nvPr/>
        </p:nvSpPr>
        <p:spPr>
          <a:xfrm>
            <a:off x="1634592" y="182880"/>
            <a:ext cx="7509408" cy="584775"/>
          </a:xfrm>
          <a:prstGeom prst="rect">
            <a:avLst/>
          </a:prstGeom>
          <a:noFill/>
        </p:spPr>
        <p:txBody>
          <a:bodyPr wrap="square" rtlCol="0">
            <a:spAutoFit/>
          </a:bodyPr>
          <a:lstStyle/>
          <a:p>
            <a:pPr algn="r"/>
            <a:r>
              <a:rPr lang="en-US" sz="3200" dirty="0">
                <a:solidFill>
                  <a:schemeClr val="bg1"/>
                </a:solidFill>
              </a:rPr>
              <a:t>MUSTANG measurements queries</a:t>
            </a:r>
          </a:p>
        </p:txBody>
      </p:sp>
    </p:spTree>
    <p:extLst>
      <p:ext uri="{BB962C8B-B14F-4D97-AF65-F5344CB8AC3E}">
        <p14:creationId xmlns:p14="http://schemas.microsoft.com/office/powerpoint/2010/main" val="4795491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A1552B6-2B7B-784A-B9D9-90857F27A4F1}"/>
              </a:ext>
            </a:extLst>
          </p:cNvPr>
          <p:cNvSpPr txBox="1"/>
          <p:nvPr/>
        </p:nvSpPr>
        <p:spPr>
          <a:xfrm>
            <a:off x="704088" y="1225689"/>
            <a:ext cx="8008924" cy="4729500"/>
          </a:xfrm>
          <a:prstGeom prst="rect">
            <a:avLst/>
          </a:prstGeom>
          <a:noFill/>
        </p:spPr>
        <p:txBody>
          <a:bodyPr wrap="none" rtlCol="0">
            <a:spAutoFit/>
          </a:bodyPr>
          <a:lstStyle/>
          <a:p>
            <a:r>
              <a:rPr lang="en-US" sz="2800" b="1" dirty="0"/>
              <a:t>Other Options:</a:t>
            </a:r>
          </a:p>
          <a:p>
            <a:endParaRPr lang="en-US" sz="2400" dirty="0"/>
          </a:p>
          <a:p>
            <a:r>
              <a:rPr lang="en-US" sz="2400" dirty="0"/>
              <a:t>Use lists and/or wildcards for station information</a:t>
            </a:r>
            <a:endParaRPr lang="en-US" sz="2400" dirty="0">
              <a:solidFill>
                <a:srgbClr val="0432FF"/>
              </a:solidFill>
            </a:endParaRPr>
          </a:p>
          <a:p>
            <a:pPr>
              <a:spcBef>
                <a:spcPts val="1000"/>
              </a:spcBef>
            </a:pPr>
            <a:r>
              <a:rPr lang="en-US" sz="2400" dirty="0">
                <a:solidFill>
                  <a:srgbClr val="0432FF"/>
                </a:solidFill>
              </a:rPr>
              <a:t>&amp;station=???K,*L,TUL1</a:t>
            </a:r>
          </a:p>
          <a:p>
            <a:pPr>
              <a:spcBef>
                <a:spcPts val="1000"/>
              </a:spcBef>
            </a:pPr>
            <a:r>
              <a:rPr lang="en-US" sz="2400" dirty="0">
                <a:solidFill>
                  <a:srgbClr val="0432FF"/>
                </a:solidFill>
              </a:rPr>
              <a:t>&amp;channel=BHZ,HHZ</a:t>
            </a:r>
          </a:p>
          <a:p>
            <a:endParaRPr lang="en-US" sz="2400" dirty="0">
              <a:solidFill>
                <a:srgbClr val="0432FF"/>
              </a:solidFill>
            </a:endParaRPr>
          </a:p>
          <a:p>
            <a:endParaRPr lang="en-US" sz="2400" dirty="0">
              <a:solidFill>
                <a:srgbClr val="0432FF"/>
              </a:solidFill>
            </a:endParaRPr>
          </a:p>
          <a:p>
            <a:r>
              <a:rPr lang="en-US" sz="2400" dirty="0"/>
              <a:t>Sort order by output field name, ascending or descending</a:t>
            </a:r>
          </a:p>
          <a:p>
            <a:pPr>
              <a:spcBef>
                <a:spcPts val="1000"/>
              </a:spcBef>
            </a:pPr>
            <a:r>
              <a:rPr lang="en-US" sz="2400" dirty="0">
                <a:solidFill>
                  <a:srgbClr val="0432FF"/>
                </a:solidFill>
              </a:rPr>
              <a:t>&amp;orderby=value_desc</a:t>
            </a:r>
          </a:p>
          <a:p>
            <a:pPr>
              <a:spcBef>
                <a:spcPts val="1000"/>
              </a:spcBef>
            </a:pPr>
            <a:r>
              <a:rPr lang="en-US" sz="2400" dirty="0">
                <a:solidFill>
                  <a:srgbClr val="0432FF"/>
                </a:solidFill>
              </a:rPr>
              <a:t>&amp;orderby=target_asc,start_asc</a:t>
            </a:r>
          </a:p>
          <a:p>
            <a:endParaRPr lang="en-US" sz="2400" dirty="0">
              <a:solidFill>
                <a:srgbClr val="0432FF"/>
              </a:solidFill>
            </a:endParaRPr>
          </a:p>
        </p:txBody>
      </p:sp>
      <p:sp>
        <p:nvSpPr>
          <p:cNvPr id="5" name="TextBox 4">
            <a:extLst>
              <a:ext uri="{FF2B5EF4-FFF2-40B4-BE49-F238E27FC236}">
                <a16:creationId xmlns:a16="http://schemas.microsoft.com/office/drawing/2014/main" id="{2DE113B6-8608-3C4A-87CA-20584EEA68FE}"/>
              </a:ext>
            </a:extLst>
          </p:cNvPr>
          <p:cNvSpPr txBox="1"/>
          <p:nvPr/>
        </p:nvSpPr>
        <p:spPr>
          <a:xfrm>
            <a:off x="1634592" y="182880"/>
            <a:ext cx="7509408" cy="584775"/>
          </a:xfrm>
          <a:prstGeom prst="rect">
            <a:avLst/>
          </a:prstGeom>
          <a:noFill/>
        </p:spPr>
        <p:txBody>
          <a:bodyPr wrap="square" rtlCol="0">
            <a:spAutoFit/>
          </a:bodyPr>
          <a:lstStyle/>
          <a:p>
            <a:pPr algn="r"/>
            <a:r>
              <a:rPr lang="en-US" sz="3200" dirty="0">
                <a:solidFill>
                  <a:schemeClr val="bg1"/>
                </a:solidFill>
              </a:rPr>
              <a:t>MUSTANG measurements queries</a:t>
            </a:r>
          </a:p>
        </p:txBody>
      </p:sp>
    </p:spTree>
    <p:extLst>
      <p:ext uri="{BB962C8B-B14F-4D97-AF65-F5344CB8AC3E}">
        <p14:creationId xmlns:p14="http://schemas.microsoft.com/office/powerpoint/2010/main" val="17556508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7A1428-1D02-2644-91E7-976F67797337}"/>
              </a:ext>
            </a:extLst>
          </p:cNvPr>
          <p:cNvSpPr/>
          <p:nvPr/>
        </p:nvSpPr>
        <p:spPr bwMode="auto">
          <a:xfrm>
            <a:off x="0" y="3108961"/>
            <a:ext cx="9144000" cy="3749039"/>
          </a:xfrm>
          <a:prstGeom prst="rect">
            <a:avLst/>
          </a:prstGeom>
          <a:solidFill>
            <a:schemeClr val="bg1"/>
          </a:solidFill>
          <a:ln w="1905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
        <p:nvSpPr>
          <p:cNvPr id="9" name="TextBox 8">
            <a:extLst>
              <a:ext uri="{FF2B5EF4-FFF2-40B4-BE49-F238E27FC236}">
                <a16:creationId xmlns:a16="http://schemas.microsoft.com/office/drawing/2014/main" id="{EA1552B6-2B7B-784A-B9D9-90857F27A4F1}"/>
              </a:ext>
            </a:extLst>
          </p:cNvPr>
          <p:cNvSpPr txBox="1"/>
          <p:nvPr/>
        </p:nvSpPr>
        <p:spPr>
          <a:xfrm>
            <a:off x="521208" y="896112"/>
            <a:ext cx="8086344" cy="830997"/>
          </a:xfrm>
          <a:prstGeom prst="rect">
            <a:avLst/>
          </a:prstGeom>
          <a:solidFill>
            <a:schemeClr val="accent1">
              <a:lumMod val="20000"/>
              <a:lumOff val="80000"/>
            </a:schemeClr>
          </a:solidFill>
          <a:ln>
            <a:solidFill>
              <a:schemeClr val="accent1"/>
            </a:solidFill>
          </a:ln>
        </p:spPr>
        <p:txBody>
          <a:bodyPr wrap="square" rtlCol="0">
            <a:spAutoFit/>
          </a:bodyPr>
          <a:lstStyle/>
          <a:p>
            <a:r>
              <a:rPr lang="en-US" sz="2400" dirty="0"/>
              <a:t>All IU stations that have signal-to-noise-ratio &gt; 10 for the 2018-03-25 20:14:47 Mw=6.4 Banda Sea event</a:t>
            </a:r>
          </a:p>
        </p:txBody>
      </p:sp>
      <p:sp>
        <p:nvSpPr>
          <p:cNvPr id="5" name="TextBox 4">
            <a:extLst>
              <a:ext uri="{FF2B5EF4-FFF2-40B4-BE49-F238E27FC236}">
                <a16:creationId xmlns:a16="http://schemas.microsoft.com/office/drawing/2014/main" id="{2DE113B6-8608-3C4A-87CA-20584EEA68FE}"/>
              </a:ext>
            </a:extLst>
          </p:cNvPr>
          <p:cNvSpPr txBox="1"/>
          <p:nvPr/>
        </p:nvSpPr>
        <p:spPr>
          <a:xfrm>
            <a:off x="1634592" y="182880"/>
            <a:ext cx="7509408" cy="584775"/>
          </a:xfrm>
          <a:prstGeom prst="rect">
            <a:avLst/>
          </a:prstGeom>
          <a:noFill/>
        </p:spPr>
        <p:txBody>
          <a:bodyPr wrap="square" rtlCol="0">
            <a:spAutoFit/>
          </a:bodyPr>
          <a:lstStyle/>
          <a:p>
            <a:pPr algn="r"/>
            <a:r>
              <a:rPr lang="en-US" sz="3200" dirty="0">
                <a:solidFill>
                  <a:schemeClr val="bg1"/>
                </a:solidFill>
              </a:rPr>
              <a:t>Measurement query example</a:t>
            </a:r>
          </a:p>
        </p:txBody>
      </p:sp>
      <p:sp>
        <p:nvSpPr>
          <p:cNvPr id="2" name="TextBox 1">
            <a:extLst>
              <a:ext uri="{FF2B5EF4-FFF2-40B4-BE49-F238E27FC236}">
                <a16:creationId xmlns:a16="http://schemas.microsoft.com/office/drawing/2014/main" id="{047D0662-EFA1-5A47-B954-3B6CCEA614F0}"/>
              </a:ext>
            </a:extLst>
          </p:cNvPr>
          <p:cNvSpPr txBox="1"/>
          <p:nvPr/>
        </p:nvSpPr>
        <p:spPr>
          <a:xfrm>
            <a:off x="260604" y="1839552"/>
            <a:ext cx="8622792" cy="1169551"/>
          </a:xfrm>
          <a:prstGeom prst="rect">
            <a:avLst/>
          </a:prstGeom>
          <a:noFill/>
        </p:spPr>
        <p:txBody>
          <a:bodyPr wrap="square" rtlCol="0">
            <a:spAutoFit/>
          </a:bodyPr>
          <a:lstStyle/>
          <a:p>
            <a:pPr>
              <a:spcBef>
                <a:spcPts val="1200"/>
              </a:spcBef>
            </a:pPr>
            <a:r>
              <a:rPr lang="en-US" sz="2000" dirty="0">
                <a:hlinkClick r:id="rId3"/>
              </a:rPr>
              <a:t>http://service.iris.edu/mustang/measurements/1/query?metric=sample_snr</a:t>
            </a:r>
          </a:p>
          <a:p>
            <a:pPr>
              <a:spcBef>
                <a:spcPts val="600"/>
              </a:spcBef>
            </a:pPr>
            <a:r>
              <a:rPr lang="en-US" sz="2000" dirty="0">
                <a:hlinkClick r:id="rId3"/>
              </a:rPr>
              <a:t>&amp;net=IU&amp;cha=BHZ&amp;format=text&amp;startafter=2018-03-25T20:14:17</a:t>
            </a:r>
          </a:p>
          <a:p>
            <a:pPr>
              <a:spcBef>
                <a:spcPts val="600"/>
              </a:spcBef>
            </a:pPr>
            <a:r>
              <a:rPr lang="en-US" sz="2000" dirty="0">
                <a:hlinkClick r:id="rId3"/>
              </a:rPr>
              <a:t>&amp;startbefore=2018-03-25T20:34:47&amp;value_gt=10&amp;orderby=value_desc</a:t>
            </a:r>
            <a:endParaRPr lang="en-US" sz="2000" dirty="0"/>
          </a:p>
        </p:txBody>
      </p:sp>
      <p:pic>
        <p:nvPicPr>
          <p:cNvPr id="4" name="Picture 3">
            <a:extLst>
              <a:ext uri="{FF2B5EF4-FFF2-40B4-BE49-F238E27FC236}">
                <a16:creationId xmlns:a16="http://schemas.microsoft.com/office/drawing/2014/main" id="{A5C129CD-9C64-1C42-9FCF-778B2FC078B1}"/>
              </a:ext>
            </a:extLst>
          </p:cNvPr>
          <p:cNvPicPr>
            <a:picLocks noChangeAspect="1"/>
          </p:cNvPicPr>
          <p:nvPr/>
        </p:nvPicPr>
        <p:blipFill>
          <a:blip r:embed="rId4"/>
          <a:stretch>
            <a:fillRect/>
          </a:stretch>
        </p:blipFill>
        <p:spPr>
          <a:xfrm>
            <a:off x="158540" y="3108961"/>
            <a:ext cx="8811679" cy="3749039"/>
          </a:xfrm>
          <a:prstGeom prst="rect">
            <a:avLst/>
          </a:prstGeom>
        </p:spPr>
      </p:pic>
    </p:spTree>
    <p:extLst>
      <p:ext uri="{BB962C8B-B14F-4D97-AF65-F5344CB8AC3E}">
        <p14:creationId xmlns:p14="http://schemas.microsoft.com/office/powerpoint/2010/main" val="37875100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437AFF-5FCC-1E46-BEDF-A0070490BD52}"/>
              </a:ext>
            </a:extLst>
          </p:cNvPr>
          <p:cNvSpPr txBox="1"/>
          <p:nvPr/>
        </p:nvSpPr>
        <p:spPr>
          <a:xfrm>
            <a:off x="1088697" y="194209"/>
            <a:ext cx="8055303" cy="523220"/>
          </a:xfrm>
          <a:prstGeom prst="rect">
            <a:avLst/>
          </a:prstGeom>
          <a:noFill/>
        </p:spPr>
        <p:txBody>
          <a:bodyPr wrap="square" rtlCol="0">
            <a:spAutoFit/>
          </a:bodyPr>
          <a:lstStyle/>
          <a:p>
            <a:pPr algn="r"/>
            <a:r>
              <a:rPr lang="en-US" sz="2800" dirty="0">
                <a:solidFill>
                  <a:schemeClr val="bg1"/>
                </a:solidFill>
              </a:rPr>
              <a:t>http://service.iris.edu/mustang/measurements/1/</a:t>
            </a:r>
          </a:p>
        </p:txBody>
      </p:sp>
      <p:pic>
        <p:nvPicPr>
          <p:cNvPr id="8" name="Picture 7">
            <a:hlinkClick r:id="rId3"/>
            <a:extLst>
              <a:ext uri="{FF2B5EF4-FFF2-40B4-BE49-F238E27FC236}">
                <a16:creationId xmlns:a16="http://schemas.microsoft.com/office/drawing/2014/main" id="{D58C2971-B808-DE44-BD5A-C14E39D87015}"/>
              </a:ext>
            </a:extLst>
          </p:cNvPr>
          <p:cNvPicPr>
            <a:picLocks noChangeAspect="1"/>
          </p:cNvPicPr>
          <p:nvPr/>
        </p:nvPicPr>
        <p:blipFill rotWithShape="1">
          <a:blip r:embed="rId4"/>
          <a:srcRect b="32489"/>
          <a:stretch/>
        </p:blipFill>
        <p:spPr>
          <a:xfrm>
            <a:off x="0" y="886966"/>
            <a:ext cx="9144000" cy="5971034"/>
          </a:xfrm>
          <a:prstGeom prst="rect">
            <a:avLst/>
          </a:prstGeom>
        </p:spPr>
      </p:pic>
    </p:spTree>
    <p:extLst>
      <p:ext uri="{BB962C8B-B14F-4D97-AF65-F5344CB8AC3E}">
        <p14:creationId xmlns:p14="http://schemas.microsoft.com/office/powerpoint/2010/main" val="2148134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6B8A97D-D5E2-A545-98DC-4695536516D1}"/>
              </a:ext>
            </a:extLst>
          </p:cNvPr>
          <p:cNvSpPr>
            <a:spLocks noGrp="1"/>
          </p:cNvSpPr>
          <p:nvPr>
            <p:ph idx="1"/>
          </p:nvPr>
        </p:nvSpPr>
        <p:spPr>
          <a:xfrm>
            <a:off x="168428" y="1005840"/>
            <a:ext cx="2572783" cy="5212080"/>
          </a:xfrm>
          <a:ln w="19050">
            <a:solidFill>
              <a:srgbClr val="7030A0"/>
            </a:solidFill>
          </a:ln>
        </p:spPr>
        <p:txBody>
          <a:bodyPr>
            <a:normAutofit/>
          </a:bodyPr>
          <a:lstStyle/>
          <a:p>
            <a:pPr marL="36576" indent="0">
              <a:buNone/>
            </a:pPr>
            <a:r>
              <a:rPr lang="en-US" sz="1600" b="1" dirty="0">
                <a:solidFill>
                  <a:srgbClr val="7030A0"/>
                </a:solidFill>
              </a:rPr>
              <a:t>MiniSEED Flag Counts</a:t>
            </a:r>
          </a:p>
          <a:p>
            <a:pPr marL="36576" indent="0">
              <a:spcBef>
                <a:spcPts val="300"/>
              </a:spcBef>
              <a:buNone/>
            </a:pPr>
            <a:r>
              <a:rPr lang="en-US" sz="1600" dirty="0"/>
              <a:t>amplifier saturation</a:t>
            </a:r>
          </a:p>
          <a:p>
            <a:pPr marL="36576" indent="0">
              <a:spcBef>
                <a:spcPts val="300"/>
              </a:spcBef>
              <a:buNone/>
            </a:pPr>
            <a:r>
              <a:rPr lang="en-US" sz="1600" dirty="0"/>
              <a:t>calibration signal</a:t>
            </a:r>
          </a:p>
          <a:p>
            <a:pPr marL="36576" indent="0">
              <a:spcBef>
                <a:spcPts val="300"/>
              </a:spcBef>
              <a:buNone/>
            </a:pPr>
            <a:r>
              <a:rPr lang="en-US" sz="1600" dirty="0"/>
              <a:t>clock locked</a:t>
            </a:r>
          </a:p>
          <a:p>
            <a:pPr marL="36576" indent="0">
              <a:spcBef>
                <a:spcPts val="300"/>
              </a:spcBef>
              <a:buNone/>
            </a:pPr>
            <a:r>
              <a:rPr lang="en-US" sz="1600" dirty="0"/>
              <a:t>digital filter charging</a:t>
            </a:r>
          </a:p>
          <a:p>
            <a:pPr marL="36576" indent="0">
              <a:spcBef>
                <a:spcPts val="300"/>
              </a:spcBef>
              <a:buNone/>
            </a:pPr>
            <a:r>
              <a:rPr lang="en-US" sz="1600" dirty="0"/>
              <a:t>digitizer clipping</a:t>
            </a:r>
          </a:p>
          <a:p>
            <a:pPr marL="36576" indent="0">
              <a:spcBef>
                <a:spcPts val="300"/>
              </a:spcBef>
              <a:buNone/>
            </a:pPr>
            <a:r>
              <a:rPr lang="en-US" sz="1600" dirty="0"/>
              <a:t>event begin/end</a:t>
            </a:r>
          </a:p>
          <a:p>
            <a:pPr marL="36576" indent="0">
              <a:spcBef>
                <a:spcPts val="300"/>
              </a:spcBef>
              <a:buNone/>
            </a:pPr>
            <a:r>
              <a:rPr lang="en-US" sz="1600" dirty="0"/>
              <a:t>event in progress</a:t>
            </a:r>
          </a:p>
          <a:p>
            <a:pPr marL="36576" indent="0">
              <a:buNone/>
            </a:pPr>
            <a:r>
              <a:rPr lang="en-US" sz="1600" dirty="0"/>
              <a:t>glitches</a:t>
            </a:r>
          </a:p>
          <a:p>
            <a:pPr marL="36576" indent="0">
              <a:buNone/>
            </a:pPr>
            <a:r>
              <a:rPr lang="en-US" sz="1600" dirty="0"/>
              <a:t>missing padded data</a:t>
            </a:r>
          </a:p>
          <a:p>
            <a:pPr marL="36576" indent="0">
              <a:buNone/>
            </a:pPr>
            <a:r>
              <a:rPr lang="en-US" sz="1600" dirty="0"/>
              <a:t>spikes</a:t>
            </a:r>
          </a:p>
          <a:p>
            <a:pPr marL="36576" indent="0">
              <a:buNone/>
            </a:pPr>
            <a:r>
              <a:rPr lang="en-US" sz="1600" dirty="0"/>
              <a:t>suspect time tag</a:t>
            </a:r>
          </a:p>
          <a:p>
            <a:pPr marL="36576" indent="0">
              <a:buNone/>
            </a:pPr>
            <a:r>
              <a:rPr lang="en-US" sz="1600" dirty="0"/>
              <a:t>telemetry sync error</a:t>
            </a:r>
          </a:p>
          <a:p>
            <a:pPr marL="36576" indent="0">
              <a:buNone/>
            </a:pPr>
            <a:r>
              <a:rPr lang="en-US" sz="1600" dirty="0"/>
              <a:t>timing correction</a:t>
            </a:r>
          </a:p>
          <a:p>
            <a:pPr marL="36576" indent="0">
              <a:buNone/>
            </a:pPr>
            <a:endParaRPr lang="en-US" sz="800" dirty="0"/>
          </a:p>
          <a:p>
            <a:pPr marL="36576" indent="0">
              <a:buNone/>
            </a:pPr>
            <a:r>
              <a:rPr lang="en-US" sz="1600" b="1" dirty="0">
                <a:solidFill>
                  <a:srgbClr val="7030A0"/>
                </a:solidFill>
              </a:rPr>
              <a:t>Other</a:t>
            </a:r>
          </a:p>
          <a:p>
            <a:pPr marL="36576" indent="0">
              <a:buNone/>
            </a:pPr>
            <a:r>
              <a:rPr lang="en-US" sz="1600" dirty="0"/>
              <a:t>timing quality </a:t>
            </a:r>
            <a:r>
              <a:rPr lang="en-US" sz="1200" dirty="0"/>
              <a:t>(blockette 1001)</a:t>
            </a:r>
          </a:p>
          <a:p>
            <a:pPr marL="36576" indent="0">
              <a:buNone/>
            </a:pPr>
            <a:r>
              <a:rPr lang="en-US" sz="1600" dirty="0"/>
              <a:t>metric error</a:t>
            </a:r>
          </a:p>
        </p:txBody>
      </p:sp>
      <p:sp>
        <p:nvSpPr>
          <p:cNvPr id="6" name="TextBox 5">
            <a:extLst>
              <a:ext uri="{FF2B5EF4-FFF2-40B4-BE49-F238E27FC236}">
                <a16:creationId xmlns:a16="http://schemas.microsoft.com/office/drawing/2014/main" id="{A58B5BBF-533C-4048-A77B-AACC08697D48}"/>
              </a:ext>
            </a:extLst>
          </p:cNvPr>
          <p:cNvSpPr txBox="1"/>
          <p:nvPr/>
        </p:nvSpPr>
        <p:spPr>
          <a:xfrm>
            <a:off x="2909639" y="1005840"/>
            <a:ext cx="2489200" cy="5212080"/>
          </a:xfrm>
          <a:prstGeom prst="rect">
            <a:avLst/>
          </a:prstGeom>
          <a:noFill/>
          <a:ln w="19050">
            <a:solidFill>
              <a:srgbClr val="7030A0"/>
            </a:solidFill>
          </a:ln>
        </p:spPr>
        <p:txBody>
          <a:bodyPr wrap="square" rtlCol="0">
            <a:spAutoFit/>
          </a:bodyPr>
          <a:lstStyle/>
          <a:p>
            <a:r>
              <a:rPr lang="en-US" sz="1600" b="1" dirty="0">
                <a:solidFill>
                  <a:srgbClr val="7030A0"/>
                </a:solidFill>
              </a:rPr>
              <a:t>Data Latency</a:t>
            </a:r>
          </a:p>
          <a:p>
            <a:pPr>
              <a:spcBef>
                <a:spcPts val="100"/>
              </a:spcBef>
            </a:pPr>
            <a:r>
              <a:rPr lang="en-US" sz="1600" dirty="0"/>
              <a:t>real time data latency</a:t>
            </a:r>
          </a:p>
          <a:p>
            <a:pPr>
              <a:spcBef>
                <a:spcPts val="100"/>
              </a:spcBef>
            </a:pPr>
            <a:r>
              <a:rPr lang="en-US" sz="1600" dirty="0"/>
              <a:t>real time feed latency</a:t>
            </a:r>
          </a:p>
          <a:p>
            <a:pPr>
              <a:spcBef>
                <a:spcPts val="100"/>
              </a:spcBef>
            </a:pPr>
            <a:r>
              <a:rPr lang="en-US" sz="1600" dirty="0"/>
              <a:t>real time total latency</a:t>
            </a:r>
          </a:p>
          <a:p>
            <a:endParaRPr lang="en-US" sz="1600" dirty="0"/>
          </a:p>
          <a:p>
            <a:r>
              <a:rPr lang="en-US" sz="1600" b="1" dirty="0">
                <a:solidFill>
                  <a:srgbClr val="7030A0"/>
                </a:solidFill>
              </a:rPr>
              <a:t>Data Availability</a:t>
            </a:r>
          </a:p>
          <a:p>
            <a:pPr>
              <a:spcBef>
                <a:spcPts val="100"/>
              </a:spcBef>
            </a:pPr>
            <a:r>
              <a:rPr lang="en-US" sz="1600" dirty="0"/>
              <a:t>percent available</a:t>
            </a:r>
            <a:endParaRPr lang="en-US" sz="1600" dirty="0">
              <a:solidFill>
                <a:srgbClr val="FFC000"/>
              </a:solidFill>
            </a:endParaRPr>
          </a:p>
          <a:p>
            <a:pPr>
              <a:spcBef>
                <a:spcPts val="100"/>
              </a:spcBef>
            </a:pPr>
            <a:r>
              <a:rPr lang="en-US" sz="1600" dirty="0"/>
              <a:t>channel up time</a:t>
            </a:r>
          </a:p>
          <a:p>
            <a:pPr>
              <a:spcBef>
                <a:spcPts val="100"/>
              </a:spcBef>
            </a:pPr>
            <a:r>
              <a:rPr lang="en-US" sz="1600" dirty="0"/>
              <a:t>maximum gap length</a:t>
            </a:r>
          </a:p>
          <a:p>
            <a:pPr>
              <a:spcBef>
                <a:spcPts val="100"/>
              </a:spcBef>
            </a:pPr>
            <a:r>
              <a:rPr lang="en-US" sz="1600" dirty="0"/>
              <a:t>maximum overlap length</a:t>
            </a:r>
          </a:p>
          <a:p>
            <a:pPr>
              <a:spcBef>
                <a:spcPts val="100"/>
              </a:spcBef>
            </a:pPr>
            <a:r>
              <a:rPr lang="en-US" sz="1600" dirty="0"/>
              <a:t>number of gaps</a:t>
            </a:r>
          </a:p>
          <a:p>
            <a:pPr>
              <a:spcBef>
                <a:spcPts val="100"/>
              </a:spcBef>
            </a:pPr>
            <a:r>
              <a:rPr lang="en-US" sz="1600" dirty="0"/>
              <a:t>number of overlaps</a:t>
            </a:r>
          </a:p>
          <a:p>
            <a:endParaRPr lang="en-US" sz="1600" dirty="0"/>
          </a:p>
          <a:p>
            <a:r>
              <a:rPr lang="en-US" sz="1600" b="1" dirty="0">
                <a:solidFill>
                  <a:srgbClr val="7030A0"/>
                </a:solidFill>
              </a:rPr>
              <a:t>Simple Data Statistics</a:t>
            </a:r>
          </a:p>
          <a:p>
            <a:pPr>
              <a:spcBef>
                <a:spcPts val="100"/>
              </a:spcBef>
            </a:pPr>
            <a:r>
              <a:rPr lang="en-US" sz="1600" dirty="0"/>
              <a:t>maximum sample value</a:t>
            </a:r>
          </a:p>
          <a:p>
            <a:pPr>
              <a:spcBef>
                <a:spcPts val="100"/>
              </a:spcBef>
            </a:pPr>
            <a:r>
              <a:rPr lang="en-US" sz="1600" dirty="0"/>
              <a:t>minimum sample value</a:t>
            </a:r>
          </a:p>
          <a:p>
            <a:pPr>
              <a:spcBef>
                <a:spcPts val="100"/>
              </a:spcBef>
            </a:pPr>
            <a:r>
              <a:rPr lang="en-US" sz="1600" dirty="0"/>
              <a:t>median sample value</a:t>
            </a:r>
          </a:p>
          <a:p>
            <a:pPr>
              <a:spcBef>
                <a:spcPts val="100"/>
              </a:spcBef>
            </a:pPr>
            <a:r>
              <a:rPr lang="en-US" sz="1600" dirty="0"/>
              <a:t>mean sample value</a:t>
            </a:r>
          </a:p>
          <a:p>
            <a:pPr>
              <a:spcBef>
                <a:spcPts val="100"/>
              </a:spcBef>
            </a:pPr>
            <a:r>
              <a:rPr lang="en-US" sz="1600" dirty="0"/>
              <a:t>sample rms variance</a:t>
            </a:r>
          </a:p>
          <a:p>
            <a:pPr>
              <a:spcBef>
                <a:spcPts val="100"/>
              </a:spcBef>
            </a:pPr>
            <a:r>
              <a:rPr lang="en-US" sz="1600" dirty="0"/>
              <a:t>unique sample count</a:t>
            </a:r>
          </a:p>
        </p:txBody>
      </p:sp>
      <p:sp>
        <p:nvSpPr>
          <p:cNvPr id="7" name="TextBox 6">
            <a:extLst>
              <a:ext uri="{FF2B5EF4-FFF2-40B4-BE49-F238E27FC236}">
                <a16:creationId xmlns:a16="http://schemas.microsoft.com/office/drawing/2014/main" id="{A2E6671D-962B-DD46-B3A9-79B82313DB70}"/>
              </a:ext>
            </a:extLst>
          </p:cNvPr>
          <p:cNvSpPr txBox="1"/>
          <p:nvPr/>
        </p:nvSpPr>
        <p:spPr>
          <a:xfrm>
            <a:off x="5567267" y="1005839"/>
            <a:ext cx="3408305" cy="5212080"/>
          </a:xfrm>
          <a:prstGeom prst="rect">
            <a:avLst/>
          </a:prstGeom>
          <a:noFill/>
          <a:ln w="19050">
            <a:solidFill>
              <a:srgbClr val="7030A0"/>
            </a:solidFill>
          </a:ln>
        </p:spPr>
        <p:txBody>
          <a:bodyPr wrap="none" rtlCol="0">
            <a:spAutoFit/>
          </a:bodyPr>
          <a:lstStyle/>
          <a:p>
            <a:pPr>
              <a:spcBef>
                <a:spcPts val="200"/>
              </a:spcBef>
            </a:pPr>
            <a:r>
              <a:rPr lang="en-US" sz="1600" b="1" dirty="0">
                <a:solidFill>
                  <a:srgbClr val="7030A0"/>
                </a:solidFill>
              </a:rPr>
              <a:t>Noise Analysis</a:t>
            </a:r>
          </a:p>
          <a:p>
            <a:pPr>
              <a:spcBef>
                <a:spcPts val="200"/>
              </a:spcBef>
            </a:pPr>
            <a:r>
              <a:rPr lang="en-US" sz="1600" dirty="0"/>
              <a:t>Power Spectral Density (PSD)</a:t>
            </a:r>
            <a:r>
              <a:rPr lang="en-US" sz="1600" dirty="0">
                <a:solidFill>
                  <a:srgbClr val="7030A0"/>
                </a:solidFill>
              </a:rPr>
              <a:t>*</a:t>
            </a:r>
          </a:p>
          <a:p>
            <a:pPr>
              <a:spcBef>
                <a:spcPts val="200"/>
              </a:spcBef>
            </a:pPr>
            <a:r>
              <a:rPr lang="en-US" sz="1600" dirty="0"/>
              <a:t>Probability Density Function (PDF)</a:t>
            </a:r>
            <a:r>
              <a:rPr lang="en-US" sz="1600" dirty="0">
                <a:solidFill>
                  <a:srgbClr val="7030A0"/>
                </a:solidFill>
              </a:rPr>
              <a:t>*</a:t>
            </a:r>
          </a:p>
          <a:p>
            <a:pPr>
              <a:spcBef>
                <a:spcPts val="200"/>
              </a:spcBef>
            </a:pPr>
            <a:r>
              <a:rPr lang="en-US" sz="1600" dirty="0"/>
              <a:t>PSD/PDF statistics</a:t>
            </a:r>
            <a:r>
              <a:rPr lang="en-US" sz="1600" dirty="0">
                <a:solidFill>
                  <a:srgbClr val="7030A0"/>
                </a:solidFill>
              </a:rPr>
              <a:t>*</a:t>
            </a:r>
          </a:p>
          <a:p>
            <a:pPr>
              <a:spcBef>
                <a:spcPts val="200"/>
              </a:spcBef>
            </a:pPr>
            <a:r>
              <a:rPr lang="en-US" sz="1600" dirty="0"/>
              <a:t>percent above high noise model</a:t>
            </a:r>
          </a:p>
          <a:p>
            <a:pPr>
              <a:spcBef>
                <a:spcPts val="200"/>
              </a:spcBef>
            </a:pPr>
            <a:r>
              <a:rPr lang="en-US" sz="1600" dirty="0"/>
              <a:t>percent below low noise model</a:t>
            </a:r>
          </a:p>
          <a:p>
            <a:pPr>
              <a:spcBef>
                <a:spcPts val="200"/>
              </a:spcBef>
            </a:pPr>
            <a:r>
              <a:rPr lang="en-US" sz="1600" dirty="0"/>
              <a:t>dead channel indicators</a:t>
            </a:r>
          </a:p>
          <a:p>
            <a:pPr>
              <a:spcBef>
                <a:spcPts val="200"/>
              </a:spcBef>
            </a:pPr>
            <a:endParaRPr lang="en-US" sz="1000" dirty="0"/>
          </a:p>
          <a:p>
            <a:r>
              <a:rPr lang="en-US" sz="1600" b="1" dirty="0">
                <a:solidFill>
                  <a:srgbClr val="7030A0"/>
                </a:solidFill>
              </a:rPr>
              <a:t>Signal Anomalies</a:t>
            </a:r>
          </a:p>
          <a:p>
            <a:pPr>
              <a:spcBef>
                <a:spcPts val="200"/>
              </a:spcBef>
            </a:pPr>
            <a:r>
              <a:rPr lang="en-US" sz="1600" dirty="0"/>
              <a:t>cross talk</a:t>
            </a:r>
          </a:p>
          <a:p>
            <a:pPr>
              <a:spcBef>
                <a:spcPts val="200"/>
              </a:spcBef>
            </a:pPr>
            <a:r>
              <a:rPr lang="en-US" sz="1600" dirty="0"/>
              <a:t>DC offset change</a:t>
            </a:r>
          </a:p>
          <a:p>
            <a:pPr>
              <a:spcBef>
                <a:spcPts val="200"/>
              </a:spcBef>
            </a:pPr>
            <a:r>
              <a:rPr lang="en-US" sz="1600" dirty="0"/>
              <a:t>signal-to-noise ratio</a:t>
            </a:r>
          </a:p>
          <a:p>
            <a:pPr>
              <a:spcBef>
                <a:spcPts val="200"/>
              </a:spcBef>
            </a:pPr>
            <a:r>
              <a:rPr lang="en-US" sz="1600" dirty="0"/>
              <a:t>maximum STA/LTA</a:t>
            </a:r>
          </a:p>
          <a:p>
            <a:pPr>
              <a:spcBef>
                <a:spcPts val="200"/>
              </a:spcBef>
            </a:pPr>
            <a:r>
              <a:rPr lang="en-US" sz="1600" dirty="0"/>
              <a:t>number of spikes</a:t>
            </a:r>
          </a:p>
          <a:p>
            <a:pPr>
              <a:spcBef>
                <a:spcPts val="200"/>
              </a:spcBef>
            </a:pPr>
            <a:r>
              <a:rPr lang="en-US" sz="1600" dirty="0"/>
              <a:t>pressure effects</a:t>
            </a:r>
          </a:p>
          <a:p>
            <a:pPr>
              <a:spcBef>
                <a:spcPts val="200"/>
              </a:spcBef>
            </a:pPr>
            <a:endParaRPr lang="en-US" sz="1000" dirty="0"/>
          </a:p>
          <a:p>
            <a:r>
              <a:rPr lang="en-US" sz="1600" b="1" dirty="0">
                <a:solidFill>
                  <a:srgbClr val="7030A0"/>
                </a:solidFill>
              </a:rPr>
              <a:t>Metadata Checks</a:t>
            </a:r>
          </a:p>
          <a:p>
            <a:pPr>
              <a:spcBef>
                <a:spcPts val="200"/>
              </a:spcBef>
            </a:pPr>
            <a:r>
              <a:rPr lang="en-US" sz="1600" dirty="0"/>
              <a:t>orientation check</a:t>
            </a:r>
          </a:p>
          <a:p>
            <a:pPr>
              <a:spcBef>
                <a:spcPts val="200"/>
              </a:spcBef>
            </a:pPr>
            <a:r>
              <a:rPr lang="en-US" sz="1600" dirty="0"/>
              <a:t>polarity check</a:t>
            </a:r>
          </a:p>
          <a:p>
            <a:pPr>
              <a:spcBef>
                <a:spcPts val="200"/>
              </a:spcBef>
            </a:pPr>
            <a:r>
              <a:rPr lang="en-US" sz="1600" dirty="0"/>
              <a:t>transfer function</a:t>
            </a:r>
          </a:p>
        </p:txBody>
      </p:sp>
      <p:sp>
        <p:nvSpPr>
          <p:cNvPr id="9" name="TextBox 8">
            <a:extLst>
              <a:ext uri="{FF2B5EF4-FFF2-40B4-BE49-F238E27FC236}">
                <a16:creationId xmlns:a16="http://schemas.microsoft.com/office/drawing/2014/main" id="{AE1F1AC5-F9A1-B64F-A8B7-0F7DD25E655D}"/>
              </a:ext>
            </a:extLst>
          </p:cNvPr>
          <p:cNvSpPr txBox="1"/>
          <p:nvPr/>
        </p:nvSpPr>
        <p:spPr>
          <a:xfrm>
            <a:off x="817296" y="6309360"/>
            <a:ext cx="7509408" cy="461665"/>
          </a:xfrm>
          <a:prstGeom prst="rect">
            <a:avLst/>
          </a:prstGeom>
          <a:noFill/>
        </p:spPr>
        <p:txBody>
          <a:bodyPr wrap="square" rtlCol="0">
            <a:spAutoFit/>
          </a:bodyPr>
          <a:lstStyle/>
          <a:p>
            <a:pPr algn="ctr"/>
            <a:r>
              <a:rPr lang="en-US" sz="2400" dirty="0">
                <a:solidFill>
                  <a:srgbClr val="0432FF"/>
                </a:solidFill>
                <a:hlinkClick r:id="rId2"/>
              </a:rPr>
              <a:t>http://service.iris.edu/mustang/measurements/1/</a:t>
            </a:r>
            <a:endParaRPr lang="en-US" sz="2400" dirty="0">
              <a:solidFill>
                <a:srgbClr val="0432FF"/>
              </a:solidFill>
            </a:endParaRPr>
          </a:p>
        </p:txBody>
      </p:sp>
      <p:sp>
        <p:nvSpPr>
          <p:cNvPr id="10" name="TextBox 9">
            <a:extLst>
              <a:ext uri="{FF2B5EF4-FFF2-40B4-BE49-F238E27FC236}">
                <a16:creationId xmlns:a16="http://schemas.microsoft.com/office/drawing/2014/main" id="{48DE9670-0897-CE44-BFBD-1A9983117BB6}"/>
              </a:ext>
            </a:extLst>
          </p:cNvPr>
          <p:cNvSpPr txBox="1"/>
          <p:nvPr/>
        </p:nvSpPr>
        <p:spPr>
          <a:xfrm>
            <a:off x="2377403" y="182880"/>
            <a:ext cx="6766597" cy="584775"/>
          </a:xfrm>
          <a:prstGeom prst="rect">
            <a:avLst/>
          </a:prstGeom>
          <a:noFill/>
        </p:spPr>
        <p:txBody>
          <a:bodyPr wrap="none" rtlCol="0">
            <a:spAutoFit/>
          </a:bodyPr>
          <a:lstStyle/>
          <a:p>
            <a:pPr algn="r"/>
            <a:r>
              <a:rPr lang="en-US" sz="3200" dirty="0">
                <a:solidFill>
                  <a:schemeClr val="bg1"/>
                </a:solidFill>
              </a:rPr>
              <a:t>What kinds of metrics are available?</a:t>
            </a:r>
          </a:p>
        </p:txBody>
      </p:sp>
    </p:spTree>
    <p:extLst>
      <p:ext uri="{BB962C8B-B14F-4D97-AF65-F5344CB8AC3E}">
        <p14:creationId xmlns:p14="http://schemas.microsoft.com/office/powerpoint/2010/main" val="40336231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A7AB8B-927F-5140-920B-3698ACD9E142}"/>
              </a:ext>
            </a:extLst>
          </p:cNvPr>
          <p:cNvSpPr txBox="1"/>
          <p:nvPr/>
        </p:nvSpPr>
        <p:spPr>
          <a:xfrm>
            <a:off x="1454586" y="177115"/>
            <a:ext cx="7689414" cy="523220"/>
          </a:xfrm>
          <a:prstGeom prst="rect">
            <a:avLst/>
          </a:prstGeom>
          <a:noFill/>
        </p:spPr>
        <p:txBody>
          <a:bodyPr wrap="none" rtlCol="0">
            <a:spAutoFit/>
          </a:bodyPr>
          <a:lstStyle/>
          <a:p>
            <a:pPr algn="r"/>
            <a:r>
              <a:rPr lang="en-US" sz="2800" dirty="0">
                <a:solidFill>
                  <a:schemeClr val="bg1"/>
                </a:solidFill>
              </a:rPr>
              <a:t>Hands-on with the measurements URL Builder </a:t>
            </a:r>
          </a:p>
        </p:txBody>
      </p:sp>
      <p:sp>
        <p:nvSpPr>
          <p:cNvPr id="3" name="TextBox 2">
            <a:extLst>
              <a:ext uri="{FF2B5EF4-FFF2-40B4-BE49-F238E27FC236}">
                <a16:creationId xmlns:a16="http://schemas.microsoft.com/office/drawing/2014/main" id="{D55083E2-AAAA-B945-A353-2A6D4AFA42A4}"/>
              </a:ext>
            </a:extLst>
          </p:cNvPr>
          <p:cNvSpPr txBox="1"/>
          <p:nvPr/>
        </p:nvSpPr>
        <p:spPr>
          <a:xfrm>
            <a:off x="369517" y="1340767"/>
            <a:ext cx="8411228" cy="3913892"/>
          </a:xfrm>
          <a:prstGeom prst="rect">
            <a:avLst/>
          </a:prstGeom>
          <a:noFill/>
        </p:spPr>
        <p:txBody>
          <a:bodyPr wrap="square" rtlCol="0">
            <a:spAutoFit/>
          </a:bodyPr>
          <a:lstStyle/>
          <a:p>
            <a:pPr marL="457200" indent="-457200">
              <a:spcBef>
                <a:spcPts val="1000"/>
              </a:spcBef>
              <a:buFont typeface="+mj-lt"/>
              <a:buAutoNum type="arabicPeriod"/>
            </a:pPr>
            <a:r>
              <a:rPr lang="en-US" sz="2400" dirty="0"/>
              <a:t>How many stations in network II had at least one BH1, BH2, or BHZ channel that returned no data on July 4, 2018? (use percent_availability metric) </a:t>
            </a:r>
            <a:br>
              <a:rPr lang="en-US" sz="2400" dirty="0"/>
            </a:br>
            <a:br>
              <a:rPr lang="en-US" sz="2400" dirty="0"/>
            </a:br>
            <a:r>
              <a:rPr lang="en-US" sz="2400" dirty="0"/>
              <a:t>How many BHZ channels had 100% data return for 2018-to-date? (use ts_percent_availability_total metric)</a:t>
            </a:r>
            <a:br>
              <a:rPr lang="en-US" sz="2400" dirty="0"/>
            </a:br>
            <a:endParaRPr lang="en-US" sz="2400" dirty="0"/>
          </a:p>
          <a:p>
            <a:pPr marL="457200" indent="-457200">
              <a:spcBef>
                <a:spcPts val="1000"/>
              </a:spcBef>
              <a:buFont typeface="+mj-lt"/>
              <a:buAutoNum type="arabicPeriod"/>
            </a:pPr>
            <a:r>
              <a:rPr lang="en-US" sz="2400" dirty="0"/>
              <a:t>What was the largest signal-to-noise ratio value for your network for the 07-06-2018 Kamchatka event, origin time 01:40:08 UTC? (use sample_snr metric) </a:t>
            </a:r>
          </a:p>
        </p:txBody>
      </p:sp>
      <p:sp>
        <p:nvSpPr>
          <p:cNvPr id="4" name="Rectangle 3">
            <a:extLst>
              <a:ext uri="{FF2B5EF4-FFF2-40B4-BE49-F238E27FC236}">
                <a16:creationId xmlns:a16="http://schemas.microsoft.com/office/drawing/2014/main" id="{05A11920-DBF3-934D-B7A8-2DE2AC459753}"/>
              </a:ext>
            </a:extLst>
          </p:cNvPr>
          <p:cNvSpPr/>
          <p:nvPr/>
        </p:nvSpPr>
        <p:spPr>
          <a:xfrm>
            <a:off x="837286" y="6127460"/>
            <a:ext cx="7475690" cy="461665"/>
          </a:xfrm>
          <a:prstGeom prst="rect">
            <a:avLst/>
          </a:prstGeom>
        </p:spPr>
        <p:txBody>
          <a:bodyPr wrap="square">
            <a:spAutoFit/>
          </a:bodyPr>
          <a:lstStyle/>
          <a:p>
            <a:pPr algn="ctr"/>
            <a:r>
              <a:rPr lang="en-US" sz="2400" dirty="0">
                <a:solidFill>
                  <a:srgbClr val="0432FF"/>
                </a:solidFill>
                <a:hlinkClick r:id="rId2"/>
              </a:rPr>
              <a:t>http://service.iris.edu/mustang/measurements/1</a:t>
            </a:r>
            <a:r>
              <a:rPr lang="en-US" sz="2400" dirty="0">
                <a:solidFill>
                  <a:schemeClr val="bg1"/>
                </a:solidFill>
              </a:rPr>
              <a:t>/</a:t>
            </a:r>
          </a:p>
        </p:txBody>
      </p:sp>
    </p:spTree>
    <p:extLst>
      <p:ext uri="{BB962C8B-B14F-4D97-AF65-F5344CB8AC3E}">
        <p14:creationId xmlns:p14="http://schemas.microsoft.com/office/powerpoint/2010/main" val="37249479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AA633-3323-AE4A-BF6D-288F90E2657A}"/>
              </a:ext>
            </a:extLst>
          </p:cNvPr>
          <p:cNvSpPr txBox="1"/>
          <p:nvPr/>
        </p:nvSpPr>
        <p:spPr>
          <a:xfrm>
            <a:off x="2423891" y="182880"/>
            <a:ext cx="6720109" cy="584775"/>
          </a:xfrm>
          <a:prstGeom prst="rect">
            <a:avLst/>
          </a:prstGeom>
          <a:noFill/>
        </p:spPr>
        <p:txBody>
          <a:bodyPr wrap="none" rtlCol="0">
            <a:spAutoFit/>
          </a:bodyPr>
          <a:lstStyle/>
          <a:p>
            <a:pPr algn="r"/>
            <a:r>
              <a:rPr lang="en-US" sz="3200" dirty="0">
                <a:solidFill>
                  <a:schemeClr val="bg1"/>
                </a:solidFill>
              </a:rPr>
              <a:t>What if measurements are missing?</a:t>
            </a:r>
          </a:p>
        </p:txBody>
      </p:sp>
      <p:sp>
        <p:nvSpPr>
          <p:cNvPr id="3" name="TextBox 2">
            <a:extLst>
              <a:ext uri="{FF2B5EF4-FFF2-40B4-BE49-F238E27FC236}">
                <a16:creationId xmlns:a16="http://schemas.microsoft.com/office/drawing/2014/main" id="{36A47EAB-3D67-524A-B98E-273AC54914BA}"/>
              </a:ext>
            </a:extLst>
          </p:cNvPr>
          <p:cNvSpPr txBox="1"/>
          <p:nvPr/>
        </p:nvSpPr>
        <p:spPr>
          <a:xfrm>
            <a:off x="445258" y="1263751"/>
            <a:ext cx="8346885" cy="5083443"/>
          </a:xfrm>
          <a:prstGeom prst="rect">
            <a:avLst/>
          </a:prstGeom>
          <a:noFill/>
        </p:spPr>
        <p:txBody>
          <a:bodyPr wrap="square" rtlCol="0">
            <a:spAutoFit/>
          </a:bodyPr>
          <a:lstStyle/>
          <a:p>
            <a:pPr marL="342900" indent="-342900">
              <a:buFont typeface="Wingdings" pitchFamily="2" charset="2"/>
              <a:buChar char="Ø"/>
            </a:pPr>
            <a:r>
              <a:rPr lang="en-US" sz="2400" dirty="0"/>
              <a:t>Does the metric run on this channel type? If in doubt, check the metric documentation</a:t>
            </a:r>
          </a:p>
          <a:p>
            <a:pPr marL="342900" indent="-342900">
              <a:buFont typeface="Wingdings" pitchFamily="2" charset="2"/>
              <a:buChar char="Ø"/>
            </a:pPr>
            <a:endParaRPr lang="en-US" sz="2400" dirty="0"/>
          </a:p>
          <a:p>
            <a:pPr marL="342900" indent="-342900">
              <a:spcBef>
                <a:spcPts val="1000"/>
              </a:spcBef>
              <a:buFont typeface="Wingdings" pitchFamily="2" charset="2"/>
              <a:buChar char="Ø"/>
            </a:pPr>
            <a:r>
              <a:rPr lang="en-US" sz="2400" dirty="0"/>
              <a:t>Did MUSTANG try to run the metric and record an error code? </a:t>
            </a:r>
          </a:p>
          <a:p>
            <a:pPr marL="344488"/>
            <a:r>
              <a:rPr lang="en-US" sz="2000" dirty="0">
                <a:hlinkClick r:id="rId2"/>
              </a:rPr>
              <a:t>http://service.iris.edu/mustang/metrics/docs/1/desc/metric_error/</a:t>
            </a:r>
            <a:endParaRPr lang="en-US" sz="2000" dirty="0"/>
          </a:p>
          <a:p>
            <a:pPr marL="230188"/>
            <a:endParaRPr lang="en-US" sz="2000" dirty="0"/>
          </a:p>
          <a:p>
            <a:pPr marL="230188"/>
            <a:endParaRPr lang="en-US" sz="2000" dirty="0"/>
          </a:p>
          <a:p>
            <a:pPr marL="350838" indent="-342900">
              <a:buFont typeface="Wingdings" pitchFamily="2" charset="2"/>
              <a:buChar char="Ø"/>
            </a:pPr>
            <a:r>
              <a:rPr lang="en-US" sz="2400" dirty="0"/>
              <a:t>Post a message to the IRIS Message Center </a:t>
            </a:r>
            <a:br>
              <a:rPr lang="en-US" sz="2400" dirty="0"/>
            </a:br>
            <a:r>
              <a:rPr lang="en-US" sz="2400" dirty="0"/>
              <a:t>"MUSTANG QA" group</a:t>
            </a:r>
          </a:p>
          <a:p>
            <a:pPr marL="344488"/>
            <a:r>
              <a:rPr lang="en-US" sz="2400" dirty="0">
                <a:hlinkClick r:id="rId3"/>
              </a:rPr>
              <a:t>http://ds.iris.edu/message-center/topic/mustang-qa/</a:t>
            </a:r>
            <a:endParaRPr lang="en-US" sz="2400" dirty="0"/>
          </a:p>
          <a:p>
            <a:pPr marL="230188"/>
            <a:endParaRPr lang="en-US" sz="2000" dirty="0"/>
          </a:p>
          <a:p>
            <a:pPr marL="230188"/>
            <a:endParaRPr lang="en-US" sz="2000" dirty="0"/>
          </a:p>
          <a:p>
            <a:pPr marL="350838" indent="-342900">
              <a:buFont typeface="Wingdings" pitchFamily="2" charset="2"/>
              <a:buChar char="Ø"/>
            </a:pPr>
            <a:r>
              <a:rPr lang="en-US" sz="2400" dirty="0"/>
              <a:t>Email us directly: </a:t>
            </a:r>
            <a:r>
              <a:rPr lang="en-US" sz="2400" dirty="0">
                <a:hlinkClick r:id="rId4"/>
              </a:rPr>
              <a:t>dmc_qa@iris.washington.edu</a:t>
            </a:r>
            <a:endParaRPr lang="en-US" sz="2400" dirty="0"/>
          </a:p>
        </p:txBody>
      </p:sp>
    </p:spTree>
    <p:extLst>
      <p:ext uri="{BB962C8B-B14F-4D97-AF65-F5344CB8AC3E}">
        <p14:creationId xmlns:p14="http://schemas.microsoft.com/office/powerpoint/2010/main" val="14385061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AA633-3323-AE4A-BF6D-288F90E2657A}"/>
              </a:ext>
            </a:extLst>
          </p:cNvPr>
          <p:cNvSpPr txBox="1"/>
          <p:nvPr/>
        </p:nvSpPr>
        <p:spPr>
          <a:xfrm>
            <a:off x="2991546" y="182880"/>
            <a:ext cx="6152454" cy="584775"/>
          </a:xfrm>
          <a:prstGeom prst="rect">
            <a:avLst/>
          </a:prstGeom>
          <a:noFill/>
        </p:spPr>
        <p:txBody>
          <a:bodyPr wrap="none" rtlCol="0">
            <a:spAutoFit/>
          </a:bodyPr>
          <a:lstStyle/>
          <a:p>
            <a:pPr algn="r"/>
            <a:r>
              <a:rPr lang="en-US" sz="3200" dirty="0">
                <a:solidFill>
                  <a:schemeClr val="bg1"/>
                </a:solidFill>
              </a:rPr>
              <a:t>IRIS Message Center QA groups</a:t>
            </a:r>
          </a:p>
        </p:txBody>
      </p:sp>
      <p:sp>
        <p:nvSpPr>
          <p:cNvPr id="3" name="TextBox 2">
            <a:extLst>
              <a:ext uri="{FF2B5EF4-FFF2-40B4-BE49-F238E27FC236}">
                <a16:creationId xmlns:a16="http://schemas.microsoft.com/office/drawing/2014/main" id="{36A47EAB-3D67-524A-B98E-273AC54914BA}"/>
              </a:ext>
            </a:extLst>
          </p:cNvPr>
          <p:cNvSpPr txBox="1"/>
          <p:nvPr/>
        </p:nvSpPr>
        <p:spPr>
          <a:xfrm>
            <a:off x="1132597" y="1193692"/>
            <a:ext cx="6878806" cy="646331"/>
          </a:xfrm>
          <a:prstGeom prst="rect">
            <a:avLst/>
          </a:prstGeom>
          <a:noFill/>
        </p:spPr>
        <p:txBody>
          <a:bodyPr wrap="none" rtlCol="0">
            <a:spAutoFit/>
          </a:bodyPr>
          <a:lstStyle/>
          <a:p>
            <a:r>
              <a:rPr lang="en-US" sz="3600" dirty="0">
                <a:hlinkClick r:id="rId2"/>
              </a:rPr>
              <a:t>http://ds.iris.edu/message-center</a:t>
            </a:r>
            <a:endParaRPr lang="en-US" sz="3600" dirty="0"/>
          </a:p>
        </p:txBody>
      </p:sp>
      <p:pic>
        <p:nvPicPr>
          <p:cNvPr id="5" name="Picture 4">
            <a:extLst>
              <a:ext uri="{FF2B5EF4-FFF2-40B4-BE49-F238E27FC236}">
                <a16:creationId xmlns:a16="http://schemas.microsoft.com/office/drawing/2014/main" id="{5D4C5277-BDFD-9B48-8580-43270CD56398}"/>
              </a:ext>
            </a:extLst>
          </p:cNvPr>
          <p:cNvPicPr>
            <a:picLocks noChangeAspect="1"/>
          </p:cNvPicPr>
          <p:nvPr/>
        </p:nvPicPr>
        <p:blipFill>
          <a:blip r:embed="rId3"/>
          <a:stretch>
            <a:fillRect/>
          </a:stretch>
        </p:blipFill>
        <p:spPr>
          <a:xfrm>
            <a:off x="0" y="2200403"/>
            <a:ext cx="9144000" cy="3315612"/>
          </a:xfrm>
          <a:prstGeom prst="rect">
            <a:avLst/>
          </a:prstGeom>
        </p:spPr>
      </p:pic>
    </p:spTree>
    <p:extLst>
      <p:ext uri="{BB962C8B-B14F-4D97-AF65-F5344CB8AC3E}">
        <p14:creationId xmlns:p14="http://schemas.microsoft.com/office/powerpoint/2010/main" val="868046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BEF4D-C80C-FD4D-AFE1-475BB50CFB9F}"/>
              </a:ext>
            </a:extLst>
          </p:cNvPr>
          <p:cNvSpPr>
            <a:spLocks noGrp="1"/>
          </p:cNvSpPr>
          <p:nvPr>
            <p:ph type="title"/>
          </p:nvPr>
        </p:nvSpPr>
        <p:spPr>
          <a:xfrm>
            <a:off x="685800" y="3017520"/>
            <a:ext cx="7772400" cy="1362075"/>
          </a:xfrm>
        </p:spPr>
        <p:txBody>
          <a:bodyPr/>
          <a:lstStyle/>
          <a:p>
            <a:r>
              <a:rPr lang="en-US" dirty="0"/>
              <a:t>INTRODUCTION to:</a:t>
            </a:r>
            <a:br>
              <a:rPr lang="en-US" dirty="0"/>
            </a:br>
            <a:r>
              <a:rPr lang="en-US" dirty="0"/>
              <a:t>PSD</a:t>
            </a:r>
            <a:r>
              <a:rPr lang="en-US" cap="none" dirty="0"/>
              <a:t>s and PDFs</a:t>
            </a:r>
            <a:br>
              <a:rPr lang="en-US" cap="none" dirty="0"/>
            </a:br>
            <a:endParaRPr lang="en-US" dirty="0"/>
          </a:p>
        </p:txBody>
      </p:sp>
    </p:spTree>
    <p:extLst>
      <p:ext uri="{BB962C8B-B14F-4D97-AF65-F5344CB8AC3E}">
        <p14:creationId xmlns:p14="http://schemas.microsoft.com/office/powerpoint/2010/main" val="38408892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0B2D836-8772-654F-9413-AB8FC36F8B0E}"/>
              </a:ext>
            </a:extLst>
          </p:cNvPr>
          <p:cNvPicPr>
            <a:picLocks noGrp="1" noChangeAspect="1"/>
          </p:cNvPicPr>
          <p:nvPr>
            <p:ph idx="1"/>
          </p:nvPr>
        </p:nvPicPr>
        <p:blipFill>
          <a:blip r:embed="rId3"/>
          <a:stretch>
            <a:fillRect/>
          </a:stretch>
        </p:blipFill>
        <p:spPr>
          <a:xfrm>
            <a:off x="1905000" y="2892973"/>
            <a:ext cx="5334000" cy="3810000"/>
          </a:xfrm>
          <a:ln>
            <a:solidFill>
              <a:srgbClr val="7030A0"/>
            </a:solidFill>
          </a:ln>
        </p:spPr>
      </p:pic>
      <p:sp>
        <p:nvSpPr>
          <p:cNvPr id="7" name="TextBox 6">
            <a:extLst>
              <a:ext uri="{FF2B5EF4-FFF2-40B4-BE49-F238E27FC236}">
                <a16:creationId xmlns:a16="http://schemas.microsoft.com/office/drawing/2014/main" id="{57BF0668-98EF-0547-8833-BE0A5926DED0}"/>
              </a:ext>
            </a:extLst>
          </p:cNvPr>
          <p:cNvSpPr txBox="1"/>
          <p:nvPr/>
        </p:nvSpPr>
        <p:spPr>
          <a:xfrm>
            <a:off x="2377440" y="91440"/>
            <a:ext cx="6724919" cy="646331"/>
          </a:xfrm>
          <a:prstGeom prst="rect">
            <a:avLst/>
          </a:prstGeom>
          <a:noFill/>
        </p:spPr>
        <p:txBody>
          <a:bodyPr wrap="none" rtlCol="0">
            <a:spAutoFit/>
          </a:bodyPr>
          <a:lstStyle/>
          <a:p>
            <a:pPr algn="r"/>
            <a:r>
              <a:rPr lang="en-US" sz="3600" dirty="0">
                <a:solidFill>
                  <a:schemeClr val="bg1"/>
                </a:solidFill>
              </a:rPr>
              <a:t>Power Spectral Densities (PSD)</a:t>
            </a:r>
          </a:p>
        </p:txBody>
      </p:sp>
      <p:pic>
        <p:nvPicPr>
          <p:cNvPr id="9" name="Picture 8">
            <a:extLst>
              <a:ext uri="{FF2B5EF4-FFF2-40B4-BE49-F238E27FC236}">
                <a16:creationId xmlns:a16="http://schemas.microsoft.com/office/drawing/2014/main" id="{07003F7D-C847-4243-9E11-5F583D055735}"/>
              </a:ext>
            </a:extLst>
          </p:cNvPr>
          <p:cNvPicPr>
            <a:picLocks noChangeAspect="1"/>
          </p:cNvPicPr>
          <p:nvPr/>
        </p:nvPicPr>
        <p:blipFill>
          <a:blip r:embed="rId4"/>
          <a:stretch>
            <a:fillRect/>
          </a:stretch>
        </p:blipFill>
        <p:spPr>
          <a:xfrm>
            <a:off x="1150883" y="1018452"/>
            <a:ext cx="6842234" cy="1796086"/>
          </a:xfrm>
          <a:prstGeom prst="rect">
            <a:avLst/>
          </a:prstGeom>
        </p:spPr>
      </p:pic>
    </p:spTree>
    <p:extLst>
      <p:ext uri="{BB962C8B-B14F-4D97-AF65-F5344CB8AC3E}">
        <p14:creationId xmlns:p14="http://schemas.microsoft.com/office/powerpoint/2010/main" val="27734761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0B2D836-8772-654F-9413-AB8FC36F8B0E}"/>
              </a:ext>
            </a:extLst>
          </p:cNvPr>
          <p:cNvPicPr>
            <a:picLocks noGrp="1" noChangeAspect="1"/>
          </p:cNvPicPr>
          <p:nvPr>
            <p:ph idx="1"/>
          </p:nvPr>
        </p:nvPicPr>
        <p:blipFill>
          <a:blip r:embed="rId3"/>
          <a:stretch>
            <a:fillRect/>
          </a:stretch>
        </p:blipFill>
        <p:spPr>
          <a:xfrm>
            <a:off x="180392" y="3013623"/>
            <a:ext cx="5120640" cy="3657600"/>
          </a:xfrm>
          <a:ln>
            <a:solidFill>
              <a:srgbClr val="7030A0"/>
            </a:solidFill>
          </a:ln>
        </p:spPr>
      </p:pic>
      <p:sp>
        <p:nvSpPr>
          <p:cNvPr id="7" name="TextBox 6">
            <a:extLst>
              <a:ext uri="{FF2B5EF4-FFF2-40B4-BE49-F238E27FC236}">
                <a16:creationId xmlns:a16="http://schemas.microsoft.com/office/drawing/2014/main" id="{57BF0668-98EF-0547-8833-BE0A5926DED0}"/>
              </a:ext>
            </a:extLst>
          </p:cNvPr>
          <p:cNvSpPr txBox="1"/>
          <p:nvPr/>
        </p:nvSpPr>
        <p:spPr>
          <a:xfrm>
            <a:off x="2377440" y="91440"/>
            <a:ext cx="6724919" cy="646331"/>
          </a:xfrm>
          <a:prstGeom prst="rect">
            <a:avLst/>
          </a:prstGeom>
          <a:noFill/>
        </p:spPr>
        <p:txBody>
          <a:bodyPr wrap="none" rtlCol="0">
            <a:spAutoFit/>
          </a:bodyPr>
          <a:lstStyle/>
          <a:p>
            <a:pPr algn="r"/>
            <a:r>
              <a:rPr lang="en-US" sz="3600" dirty="0">
                <a:solidFill>
                  <a:schemeClr val="bg1"/>
                </a:solidFill>
              </a:rPr>
              <a:t>Power Spectral Densities (PSD)</a:t>
            </a:r>
          </a:p>
        </p:txBody>
      </p:sp>
      <p:grpSp>
        <p:nvGrpSpPr>
          <p:cNvPr id="4" name="Group 3">
            <a:extLst>
              <a:ext uri="{FF2B5EF4-FFF2-40B4-BE49-F238E27FC236}">
                <a16:creationId xmlns:a16="http://schemas.microsoft.com/office/drawing/2014/main" id="{E6508861-C1AE-464E-BC11-99889BEC908E}"/>
              </a:ext>
            </a:extLst>
          </p:cNvPr>
          <p:cNvGrpSpPr/>
          <p:nvPr/>
        </p:nvGrpSpPr>
        <p:grpSpPr>
          <a:xfrm>
            <a:off x="1150883" y="1018452"/>
            <a:ext cx="6842234" cy="1796086"/>
            <a:chOff x="940676" y="1018452"/>
            <a:chExt cx="6842234" cy="1796086"/>
          </a:xfrm>
        </p:grpSpPr>
        <p:pic>
          <p:nvPicPr>
            <p:cNvPr id="9" name="Picture 8">
              <a:extLst>
                <a:ext uri="{FF2B5EF4-FFF2-40B4-BE49-F238E27FC236}">
                  <a16:creationId xmlns:a16="http://schemas.microsoft.com/office/drawing/2014/main" id="{07003F7D-C847-4243-9E11-5F583D055735}"/>
                </a:ext>
              </a:extLst>
            </p:cNvPr>
            <p:cNvPicPr>
              <a:picLocks noChangeAspect="1"/>
            </p:cNvPicPr>
            <p:nvPr/>
          </p:nvPicPr>
          <p:blipFill>
            <a:blip r:embed="rId4"/>
            <a:stretch>
              <a:fillRect/>
            </a:stretch>
          </p:blipFill>
          <p:spPr>
            <a:xfrm>
              <a:off x="940676" y="1018452"/>
              <a:ext cx="6842234" cy="1796086"/>
            </a:xfrm>
            <a:prstGeom prst="rect">
              <a:avLst/>
            </a:prstGeom>
          </p:spPr>
        </p:pic>
        <p:sp>
          <p:nvSpPr>
            <p:cNvPr id="2" name="Rectangle 1">
              <a:extLst>
                <a:ext uri="{FF2B5EF4-FFF2-40B4-BE49-F238E27FC236}">
                  <a16:creationId xmlns:a16="http://schemas.microsoft.com/office/drawing/2014/main" id="{3ACCF0D5-A357-7748-A373-F2400AE3E6B3}"/>
                </a:ext>
              </a:extLst>
            </p:cNvPr>
            <p:cNvSpPr/>
            <p:nvPr/>
          </p:nvSpPr>
          <p:spPr bwMode="auto">
            <a:xfrm>
              <a:off x="3409950" y="1606550"/>
              <a:ext cx="203200" cy="552450"/>
            </a:xfrm>
            <a:prstGeom prst="rect">
              <a:avLst/>
            </a:prstGeom>
            <a:solidFill>
              <a:schemeClr val="accent1">
                <a:alpha val="25000"/>
              </a:schemeClr>
            </a:solidFill>
            <a:ln w="19050" cap="flat" cmpd="sng" algn="ctr">
              <a:solidFill>
                <a:srgbClr val="0432FF"/>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109" charset="0"/>
              </a:endParaRPr>
            </a:p>
          </p:txBody>
        </p:sp>
        <p:sp>
          <p:nvSpPr>
            <p:cNvPr id="6" name="Rectangle 5">
              <a:extLst>
                <a:ext uri="{FF2B5EF4-FFF2-40B4-BE49-F238E27FC236}">
                  <a16:creationId xmlns:a16="http://schemas.microsoft.com/office/drawing/2014/main" id="{8A5549D1-CCCC-3148-9205-BA229C520727}"/>
                </a:ext>
              </a:extLst>
            </p:cNvPr>
            <p:cNvSpPr/>
            <p:nvPr/>
          </p:nvSpPr>
          <p:spPr bwMode="auto">
            <a:xfrm>
              <a:off x="3511550" y="1606550"/>
              <a:ext cx="203200" cy="552450"/>
            </a:xfrm>
            <a:prstGeom prst="rect">
              <a:avLst/>
            </a:prstGeom>
            <a:solidFill>
              <a:schemeClr val="accent1">
                <a:alpha val="25000"/>
              </a:schemeClr>
            </a:solidFill>
            <a:ln w="19050" cap="flat" cmpd="sng" algn="ctr">
              <a:solidFill>
                <a:srgbClr val="FF0000"/>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109" charset="0"/>
              </a:endParaRPr>
            </a:p>
          </p:txBody>
        </p:sp>
      </p:grpSp>
      <p:pic>
        <p:nvPicPr>
          <p:cNvPr id="8" name="Picture 7">
            <a:extLst>
              <a:ext uri="{FF2B5EF4-FFF2-40B4-BE49-F238E27FC236}">
                <a16:creationId xmlns:a16="http://schemas.microsoft.com/office/drawing/2014/main" id="{19E022F1-6648-6046-9C02-27034B26F088}"/>
              </a:ext>
            </a:extLst>
          </p:cNvPr>
          <p:cNvPicPr>
            <a:picLocks noChangeAspect="1"/>
          </p:cNvPicPr>
          <p:nvPr/>
        </p:nvPicPr>
        <p:blipFill>
          <a:blip r:embed="rId5"/>
          <a:stretch>
            <a:fillRect/>
          </a:stretch>
        </p:blipFill>
        <p:spPr>
          <a:xfrm>
            <a:off x="5481424" y="3013623"/>
            <a:ext cx="1649145" cy="3657600"/>
          </a:xfrm>
          <a:prstGeom prst="rect">
            <a:avLst/>
          </a:prstGeom>
          <a:ln>
            <a:solidFill>
              <a:srgbClr val="0432FF"/>
            </a:solidFill>
          </a:ln>
        </p:spPr>
      </p:pic>
      <p:pic>
        <p:nvPicPr>
          <p:cNvPr id="11" name="Picture 10">
            <a:extLst>
              <a:ext uri="{FF2B5EF4-FFF2-40B4-BE49-F238E27FC236}">
                <a16:creationId xmlns:a16="http://schemas.microsoft.com/office/drawing/2014/main" id="{CE156019-0ED8-EB4E-AC5B-6B073E1CE151}"/>
              </a:ext>
            </a:extLst>
          </p:cNvPr>
          <p:cNvPicPr>
            <a:picLocks noChangeAspect="1"/>
          </p:cNvPicPr>
          <p:nvPr/>
        </p:nvPicPr>
        <p:blipFill rotWithShape="1">
          <a:blip r:embed="rId6"/>
          <a:srcRect t="523"/>
          <a:stretch/>
        </p:blipFill>
        <p:spPr>
          <a:xfrm>
            <a:off x="7310961" y="3013623"/>
            <a:ext cx="1652646" cy="3657600"/>
          </a:xfrm>
          <a:prstGeom prst="rect">
            <a:avLst/>
          </a:prstGeom>
          <a:ln>
            <a:solidFill>
              <a:srgbClr val="FF0000"/>
            </a:solidFill>
          </a:ln>
        </p:spPr>
      </p:pic>
    </p:spTree>
    <p:extLst>
      <p:ext uri="{BB962C8B-B14F-4D97-AF65-F5344CB8AC3E}">
        <p14:creationId xmlns:p14="http://schemas.microsoft.com/office/powerpoint/2010/main" val="21144228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0B2D836-8772-654F-9413-AB8FC36F8B0E}"/>
              </a:ext>
            </a:extLst>
          </p:cNvPr>
          <p:cNvPicPr>
            <a:picLocks noGrp="1" noChangeAspect="1"/>
          </p:cNvPicPr>
          <p:nvPr>
            <p:ph idx="1"/>
          </p:nvPr>
        </p:nvPicPr>
        <p:blipFill>
          <a:blip r:embed="rId3"/>
          <a:stretch>
            <a:fillRect/>
          </a:stretch>
        </p:blipFill>
        <p:spPr>
          <a:xfrm>
            <a:off x="373104" y="3053605"/>
            <a:ext cx="4162759" cy="2973399"/>
          </a:xfrm>
          <a:ln>
            <a:solidFill>
              <a:schemeClr val="tx1"/>
            </a:solidFill>
          </a:ln>
        </p:spPr>
      </p:pic>
      <p:pic>
        <p:nvPicPr>
          <p:cNvPr id="9" name="Picture 8">
            <a:extLst>
              <a:ext uri="{FF2B5EF4-FFF2-40B4-BE49-F238E27FC236}">
                <a16:creationId xmlns:a16="http://schemas.microsoft.com/office/drawing/2014/main" id="{07003F7D-C847-4243-9E11-5F583D055735}"/>
              </a:ext>
            </a:extLst>
          </p:cNvPr>
          <p:cNvPicPr>
            <a:picLocks noChangeAspect="1"/>
          </p:cNvPicPr>
          <p:nvPr/>
        </p:nvPicPr>
        <p:blipFill>
          <a:blip r:embed="rId4"/>
          <a:stretch>
            <a:fillRect/>
          </a:stretch>
        </p:blipFill>
        <p:spPr>
          <a:xfrm>
            <a:off x="1114746" y="909817"/>
            <a:ext cx="6842234" cy="1796086"/>
          </a:xfrm>
          <a:prstGeom prst="rect">
            <a:avLst/>
          </a:prstGeom>
        </p:spPr>
      </p:pic>
      <p:pic>
        <p:nvPicPr>
          <p:cNvPr id="3" name="Picture 2">
            <a:extLst>
              <a:ext uri="{FF2B5EF4-FFF2-40B4-BE49-F238E27FC236}">
                <a16:creationId xmlns:a16="http://schemas.microsoft.com/office/drawing/2014/main" id="{702B964B-B03C-7748-A0B2-A2DD486EEF98}"/>
              </a:ext>
            </a:extLst>
          </p:cNvPr>
          <p:cNvPicPr>
            <a:picLocks noChangeAspect="1"/>
          </p:cNvPicPr>
          <p:nvPr/>
        </p:nvPicPr>
        <p:blipFill>
          <a:blip r:embed="rId5"/>
          <a:stretch>
            <a:fillRect/>
          </a:stretch>
        </p:blipFill>
        <p:spPr>
          <a:xfrm>
            <a:off x="4722477" y="3053605"/>
            <a:ext cx="4160519" cy="2971800"/>
          </a:xfrm>
          <a:prstGeom prst="rect">
            <a:avLst/>
          </a:prstGeom>
          <a:ln>
            <a:solidFill>
              <a:schemeClr val="tx1"/>
            </a:solidFill>
          </a:ln>
        </p:spPr>
      </p:pic>
      <p:sp>
        <p:nvSpPr>
          <p:cNvPr id="4" name="TextBox 3">
            <a:extLst>
              <a:ext uri="{FF2B5EF4-FFF2-40B4-BE49-F238E27FC236}">
                <a16:creationId xmlns:a16="http://schemas.microsoft.com/office/drawing/2014/main" id="{57754E48-32E2-7E4C-B9D9-5E0B3B3734E4}"/>
              </a:ext>
            </a:extLst>
          </p:cNvPr>
          <p:cNvSpPr txBox="1"/>
          <p:nvPr/>
        </p:nvSpPr>
        <p:spPr>
          <a:xfrm>
            <a:off x="2194560" y="2685063"/>
            <a:ext cx="659155" cy="369332"/>
          </a:xfrm>
          <a:prstGeom prst="rect">
            <a:avLst/>
          </a:prstGeom>
          <a:noFill/>
        </p:spPr>
        <p:txBody>
          <a:bodyPr wrap="none" rtlCol="0">
            <a:spAutoFit/>
          </a:bodyPr>
          <a:lstStyle/>
          <a:p>
            <a:r>
              <a:rPr lang="en-US" dirty="0"/>
              <a:t>PSD</a:t>
            </a:r>
          </a:p>
        </p:txBody>
      </p:sp>
      <p:sp>
        <p:nvSpPr>
          <p:cNvPr id="6" name="TextBox 5">
            <a:extLst>
              <a:ext uri="{FF2B5EF4-FFF2-40B4-BE49-F238E27FC236}">
                <a16:creationId xmlns:a16="http://schemas.microsoft.com/office/drawing/2014/main" id="{261F834A-6B67-9D46-AE93-03932313BC7D}"/>
              </a:ext>
            </a:extLst>
          </p:cNvPr>
          <p:cNvSpPr txBox="1"/>
          <p:nvPr/>
        </p:nvSpPr>
        <p:spPr>
          <a:xfrm>
            <a:off x="4940689" y="2685063"/>
            <a:ext cx="3724096" cy="369332"/>
          </a:xfrm>
          <a:prstGeom prst="rect">
            <a:avLst/>
          </a:prstGeom>
          <a:noFill/>
        </p:spPr>
        <p:txBody>
          <a:bodyPr wrap="none" rtlCol="0">
            <a:spAutoFit/>
          </a:bodyPr>
          <a:lstStyle/>
          <a:p>
            <a:r>
              <a:rPr lang="en-US" dirty="0"/>
              <a:t>Probability Density Function (PDF)</a:t>
            </a:r>
          </a:p>
        </p:txBody>
      </p:sp>
      <p:cxnSp>
        <p:nvCxnSpPr>
          <p:cNvPr id="10" name="Straight Arrow Connector 9">
            <a:extLst>
              <a:ext uri="{FF2B5EF4-FFF2-40B4-BE49-F238E27FC236}">
                <a16:creationId xmlns:a16="http://schemas.microsoft.com/office/drawing/2014/main" id="{8F53FDE8-8373-6F41-BBA1-786A5F99D0BF}"/>
              </a:ext>
            </a:extLst>
          </p:cNvPr>
          <p:cNvCxnSpPr/>
          <p:nvPr/>
        </p:nvCxnSpPr>
        <p:spPr bwMode="auto">
          <a:xfrm>
            <a:off x="3111889" y="2869729"/>
            <a:ext cx="1630018" cy="0"/>
          </a:xfrm>
          <a:prstGeom prst="straightConnector1">
            <a:avLst/>
          </a:prstGeom>
          <a:solidFill>
            <a:schemeClr val="accent1">
              <a:alpha val="25000"/>
            </a:schemeClr>
          </a:solidFill>
          <a:ln w="19050" cap="flat" cmpd="sng" algn="ctr">
            <a:solidFill>
              <a:schemeClr val="tx1"/>
            </a:solidFill>
            <a:prstDash val="solid"/>
            <a:round/>
            <a:headEnd type="none" w="med" len="med"/>
            <a:tailEnd type="triangle"/>
          </a:ln>
          <a:effectLst/>
        </p:spPr>
      </p:cxnSp>
      <p:sp>
        <p:nvSpPr>
          <p:cNvPr id="2" name="Rectangle 1">
            <a:extLst>
              <a:ext uri="{FF2B5EF4-FFF2-40B4-BE49-F238E27FC236}">
                <a16:creationId xmlns:a16="http://schemas.microsoft.com/office/drawing/2014/main" id="{691ECCF9-BEC7-E04B-ADE9-921C3244A165}"/>
              </a:ext>
            </a:extLst>
          </p:cNvPr>
          <p:cNvSpPr/>
          <p:nvPr/>
        </p:nvSpPr>
        <p:spPr>
          <a:xfrm>
            <a:off x="856004" y="6209280"/>
            <a:ext cx="7359717" cy="523220"/>
          </a:xfrm>
          <a:prstGeom prst="rect">
            <a:avLst/>
          </a:prstGeom>
        </p:spPr>
        <p:txBody>
          <a:bodyPr wrap="square">
            <a:spAutoFit/>
          </a:bodyPr>
          <a:lstStyle/>
          <a:p>
            <a:r>
              <a:rPr lang="en-US" sz="1400" dirty="0"/>
              <a:t>Algorithm described in </a:t>
            </a:r>
            <a:r>
              <a:rPr lang="en-US" sz="1400" dirty="0">
                <a:hlinkClick r:id="rId6"/>
              </a:rPr>
              <a:t>McNamara, D.E. and R.P. Buland, Ambient Noise Levels in the Continental United States, Bull. Seism. Soc. Am., 94, 4, 1517-1527, 2004</a:t>
            </a:r>
            <a:r>
              <a:rPr lang="en-US" sz="1400" dirty="0"/>
              <a:t>.</a:t>
            </a:r>
          </a:p>
        </p:txBody>
      </p:sp>
      <p:sp>
        <p:nvSpPr>
          <p:cNvPr id="11" name="TextBox 10">
            <a:extLst>
              <a:ext uri="{FF2B5EF4-FFF2-40B4-BE49-F238E27FC236}">
                <a16:creationId xmlns:a16="http://schemas.microsoft.com/office/drawing/2014/main" id="{E818E4F9-16F5-B347-9207-4BAB15D8A4C8}"/>
              </a:ext>
            </a:extLst>
          </p:cNvPr>
          <p:cNvSpPr txBox="1"/>
          <p:nvPr/>
        </p:nvSpPr>
        <p:spPr>
          <a:xfrm>
            <a:off x="5486400" y="91440"/>
            <a:ext cx="3544560" cy="646331"/>
          </a:xfrm>
          <a:prstGeom prst="rect">
            <a:avLst/>
          </a:prstGeom>
          <a:noFill/>
        </p:spPr>
        <p:txBody>
          <a:bodyPr wrap="none" rtlCol="0">
            <a:spAutoFit/>
          </a:bodyPr>
          <a:lstStyle/>
          <a:p>
            <a:pPr algn="r"/>
            <a:r>
              <a:rPr lang="en-US" sz="3600" dirty="0">
                <a:solidFill>
                  <a:schemeClr val="bg1"/>
                </a:solidFill>
              </a:rPr>
              <a:t>PSDs and PDFs</a:t>
            </a:r>
          </a:p>
        </p:txBody>
      </p:sp>
    </p:spTree>
    <p:extLst>
      <p:ext uri="{BB962C8B-B14F-4D97-AF65-F5344CB8AC3E}">
        <p14:creationId xmlns:p14="http://schemas.microsoft.com/office/powerpoint/2010/main" val="7668591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80B2D836-8772-654F-9413-AB8FC36F8B0E}"/>
              </a:ext>
            </a:extLst>
          </p:cNvPr>
          <p:cNvPicPr>
            <a:picLocks noGrp="1" noChangeAspect="1"/>
          </p:cNvPicPr>
          <p:nvPr>
            <p:ph idx="1"/>
          </p:nvPr>
        </p:nvPicPr>
        <p:blipFill>
          <a:blip r:embed="rId4"/>
          <a:stretch>
            <a:fillRect/>
          </a:stretch>
        </p:blipFill>
        <p:spPr>
          <a:xfrm>
            <a:off x="640080" y="1625704"/>
            <a:ext cx="5334000" cy="3810000"/>
          </a:xfrm>
          <a:ln>
            <a:solidFill>
              <a:srgbClr val="7030A0"/>
            </a:solidFill>
          </a:ln>
        </p:spPr>
      </p:pic>
      <p:sp>
        <p:nvSpPr>
          <p:cNvPr id="7" name="TextBox 6">
            <a:extLst>
              <a:ext uri="{FF2B5EF4-FFF2-40B4-BE49-F238E27FC236}">
                <a16:creationId xmlns:a16="http://schemas.microsoft.com/office/drawing/2014/main" id="{57BF0668-98EF-0547-8833-BE0A5926DED0}"/>
              </a:ext>
            </a:extLst>
          </p:cNvPr>
          <p:cNvSpPr txBox="1"/>
          <p:nvPr/>
        </p:nvSpPr>
        <p:spPr>
          <a:xfrm>
            <a:off x="1554480" y="91440"/>
            <a:ext cx="7494359" cy="646331"/>
          </a:xfrm>
          <a:prstGeom prst="rect">
            <a:avLst/>
          </a:prstGeom>
          <a:noFill/>
        </p:spPr>
        <p:txBody>
          <a:bodyPr wrap="none" rtlCol="0">
            <a:spAutoFit/>
          </a:bodyPr>
          <a:lstStyle/>
          <a:p>
            <a:pPr algn="r"/>
            <a:r>
              <a:rPr lang="en-US" sz="3600" dirty="0">
                <a:solidFill>
                  <a:schemeClr val="bg1"/>
                </a:solidFill>
              </a:rPr>
              <a:t>Probability Density Functions (PDF)</a:t>
            </a:r>
          </a:p>
        </p:txBody>
      </p:sp>
      <p:pic>
        <p:nvPicPr>
          <p:cNvPr id="3" name="Picture 2">
            <a:hlinkClick r:id="rId5"/>
            <a:extLst>
              <a:ext uri="{FF2B5EF4-FFF2-40B4-BE49-F238E27FC236}">
                <a16:creationId xmlns:a16="http://schemas.microsoft.com/office/drawing/2014/main" id="{3B19421F-AF9D-7E46-80E5-ED8746EAB3B1}"/>
              </a:ext>
            </a:extLst>
          </p:cNvPr>
          <p:cNvPicPr>
            <a:picLocks noChangeAspect="1"/>
          </p:cNvPicPr>
          <p:nvPr/>
        </p:nvPicPr>
        <p:blipFill rotWithShape="1">
          <a:blip r:embed="rId6"/>
          <a:srcRect b="17778"/>
          <a:stretch/>
        </p:blipFill>
        <p:spPr>
          <a:xfrm>
            <a:off x="6349693" y="1054100"/>
            <a:ext cx="2108813" cy="5638800"/>
          </a:xfrm>
          <a:prstGeom prst="rect">
            <a:avLst/>
          </a:prstGeom>
          <a:ln>
            <a:solidFill>
              <a:srgbClr val="7030A0"/>
            </a:solidFill>
          </a:ln>
        </p:spPr>
      </p:pic>
    </p:spTree>
    <p:extLst>
      <p:ext uri="{BB962C8B-B14F-4D97-AF65-F5344CB8AC3E}">
        <p14:creationId xmlns:p14="http://schemas.microsoft.com/office/powerpoint/2010/main" val="42056778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0B2D836-8772-654F-9413-AB8FC36F8B0E}"/>
              </a:ext>
            </a:extLst>
          </p:cNvPr>
          <p:cNvPicPr>
            <a:picLocks noGrp="1" noChangeAspect="1"/>
          </p:cNvPicPr>
          <p:nvPr>
            <p:ph idx="1"/>
          </p:nvPr>
        </p:nvPicPr>
        <p:blipFill>
          <a:blip r:embed="rId2"/>
          <a:stretch>
            <a:fillRect/>
          </a:stretch>
        </p:blipFill>
        <p:spPr>
          <a:xfrm>
            <a:off x="1924878" y="1524104"/>
            <a:ext cx="5334000" cy="3810000"/>
          </a:xfrm>
        </p:spPr>
      </p:pic>
      <p:sp>
        <p:nvSpPr>
          <p:cNvPr id="7" name="TextBox 6">
            <a:extLst>
              <a:ext uri="{FF2B5EF4-FFF2-40B4-BE49-F238E27FC236}">
                <a16:creationId xmlns:a16="http://schemas.microsoft.com/office/drawing/2014/main" id="{57BF0668-98EF-0547-8833-BE0A5926DED0}"/>
              </a:ext>
            </a:extLst>
          </p:cNvPr>
          <p:cNvSpPr txBox="1"/>
          <p:nvPr/>
        </p:nvSpPr>
        <p:spPr>
          <a:xfrm>
            <a:off x="1554480" y="91440"/>
            <a:ext cx="7494359" cy="646331"/>
          </a:xfrm>
          <a:prstGeom prst="rect">
            <a:avLst/>
          </a:prstGeom>
          <a:noFill/>
        </p:spPr>
        <p:txBody>
          <a:bodyPr wrap="none" rtlCol="0">
            <a:spAutoFit/>
          </a:bodyPr>
          <a:lstStyle/>
          <a:p>
            <a:pPr algn="r"/>
            <a:r>
              <a:rPr lang="en-US" sz="3600" dirty="0">
                <a:solidFill>
                  <a:schemeClr val="bg1"/>
                </a:solidFill>
              </a:rPr>
              <a:t>Probability Density Functions (PDF)</a:t>
            </a:r>
          </a:p>
        </p:txBody>
      </p:sp>
      <p:grpSp>
        <p:nvGrpSpPr>
          <p:cNvPr id="13" name="Group 12">
            <a:extLst>
              <a:ext uri="{FF2B5EF4-FFF2-40B4-BE49-F238E27FC236}">
                <a16:creationId xmlns:a16="http://schemas.microsoft.com/office/drawing/2014/main" id="{70A559C7-87F0-AE4E-89A4-B1FAEEF89BBF}"/>
              </a:ext>
            </a:extLst>
          </p:cNvPr>
          <p:cNvGrpSpPr/>
          <p:nvPr/>
        </p:nvGrpSpPr>
        <p:grpSpPr>
          <a:xfrm>
            <a:off x="2893561" y="2318048"/>
            <a:ext cx="3441968" cy="771984"/>
            <a:chOff x="5735295" y="3456424"/>
            <a:chExt cx="3441968" cy="771984"/>
          </a:xfrm>
          <a:solidFill>
            <a:schemeClr val="accent1">
              <a:lumMod val="60000"/>
              <a:lumOff val="40000"/>
            </a:schemeClr>
          </a:solidFill>
        </p:grpSpPr>
        <p:cxnSp>
          <p:nvCxnSpPr>
            <p:cNvPr id="3" name="Straight Arrow Connector 2">
              <a:extLst>
                <a:ext uri="{FF2B5EF4-FFF2-40B4-BE49-F238E27FC236}">
                  <a16:creationId xmlns:a16="http://schemas.microsoft.com/office/drawing/2014/main" id="{FA72C0E9-AC7A-554C-A2F1-13A950D09FD6}"/>
                </a:ext>
              </a:extLst>
            </p:cNvPr>
            <p:cNvCxnSpPr>
              <a:cxnSpLocks/>
            </p:cNvCxnSpPr>
            <p:nvPr/>
          </p:nvCxnSpPr>
          <p:spPr bwMode="auto">
            <a:xfrm>
              <a:off x="6637733" y="3825756"/>
              <a:ext cx="130064" cy="402652"/>
            </a:xfrm>
            <a:prstGeom prst="straightConnector1">
              <a:avLst/>
            </a:prstGeom>
            <a:grpFill/>
            <a:ln w="19050" cap="flat" cmpd="sng" algn="ctr">
              <a:solidFill>
                <a:schemeClr val="tx1"/>
              </a:solidFill>
              <a:prstDash val="solid"/>
              <a:round/>
              <a:headEnd type="none" w="med" len="med"/>
              <a:tailEnd type="triangle"/>
            </a:ln>
            <a:effectLst/>
          </p:spPr>
        </p:cxnSp>
        <p:sp>
          <p:nvSpPr>
            <p:cNvPr id="6" name="TextBox 5">
              <a:extLst>
                <a:ext uri="{FF2B5EF4-FFF2-40B4-BE49-F238E27FC236}">
                  <a16:creationId xmlns:a16="http://schemas.microsoft.com/office/drawing/2014/main" id="{FD455227-F482-EC40-BA98-5AA524836C02}"/>
                </a:ext>
              </a:extLst>
            </p:cNvPr>
            <p:cNvSpPr txBox="1"/>
            <p:nvPr/>
          </p:nvSpPr>
          <p:spPr>
            <a:xfrm>
              <a:off x="5735295" y="3456424"/>
              <a:ext cx="3441968" cy="369332"/>
            </a:xfrm>
            <a:prstGeom prst="rect">
              <a:avLst/>
            </a:prstGeom>
            <a:solidFill>
              <a:schemeClr val="accent1">
                <a:lumMod val="40000"/>
                <a:lumOff val="60000"/>
              </a:schemeClr>
            </a:solidFill>
            <a:ln>
              <a:solidFill>
                <a:schemeClr val="tx1"/>
              </a:solidFill>
            </a:ln>
          </p:spPr>
          <p:txBody>
            <a:bodyPr wrap="none" rtlCol="0">
              <a:spAutoFit/>
            </a:bodyPr>
            <a:lstStyle/>
            <a:p>
              <a:r>
                <a:rPr lang="en-US" dirty="0"/>
                <a:t>New High Noise Model (NHNM)</a:t>
              </a:r>
            </a:p>
          </p:txBody>
        </p:sp>
      </p:grpSp>
      <p:grpSp>
        <p:nvGrpSpPr>
          <p:cNvPr id="16" name="Group 15">
            <a:extLst>
              <a:ext uri="{FF2B5EF4-FFF2-40B4-BE49-F238E27FC236}">
                <a16:creationId xmlns:a16="http://schemas.microsoft.com/office/drawing/2014/main" id="{5CF87F8A-041B-C648-948C-883B24B3519A}"/>
              </a:ext>
            </a:extLst>
          </p:cNvPr>
          <p:cNvGrpSpPr/>
          <p:nvPr/>
        </p:nvGrpSpPr>
        <p:grpSpPr>
          <a:xfrm>
            <a:off x="5582778" y="4366576"/>
            <a:ext cx="3352200" cy="779236"/>
            <a:chOff x="5482070" y="5214174"/>
            <a:chExt cx="3352200" cy="779236"/>
          </a:xfrm>
        </p:grpSpPr>
        <p:cxnSp>
          <p:nvCxnSpPr>
            <p:cNvPr id="9" name="Straight Arrow Connector 8">
              <a:extLst>
                <a:ext uri="{FF2B5EF4-FFF2-40B4-BE49-F238E27FC236}">
                  <a16:creationId xmlns:a16="http://schemas.microsoft.com/office/drawing/2014/main" id="{878EA0A3-ADA8-6A49-BC7A-C00228729770}"/>
                </a:ext>
              </a:extLst>
            </p:cNvPr>
            <p:cNvCxnSpPr>
              <a:cxnSpLocks/>
            </p:cNvCxnSpPr>
            <p:nvPr/>
          </p:nvCxnSpPr>
          <p:spPr bwMode="auto">
            <a:xfrm flipH="1" flipV="1">
              <a:off x="6221896" y="5214174"/>
              <a:ext cx="476746" cy="409905"/>
            </a:xfrm>
            <a:prstGeom prst="straightConnector1">
              <a:avLst/>
            </a:prstGeom>
            <a:solidFill>
              <a:schemeClr val="accent1">
                <a:alpha val="25000"/>
              </a:schemeClr>
            </a:solidFill>
            <a:ln w="19050" cap="flat" cmpd="sng" algn="ctr">
              <a:solidFill>
                <a:schemeClr val="tx1"/>
              </a:solidFill>
              <a:prstDash val="solid"/>
              <a:round/>
              <a:headEnd type="none" w="med" len="med"/>
              <a:tailEnd type="triangle"/>
            </a:ln>
            <a:effectLst/>
          </p:spPr>
        </p:cxnSp>
        <p:sp>
          <p:nvSpPr>
            <p:cNvPr id="11" name="TextBox 10">
              <a:extLst>
                <a:ext uri="{FF2B5EF4-FFF2-40B4-BE49-F238E27FC236}">
                  <a16:creationId xmlns:a16="http://schemas.microsoft.com/office/drawing/2014/main" id="{A15A9BF8-70F6-3441-88ED-841BF400DB49}"/>
                </a:ext>
              </a:extLst>
            </p:cNvPr>
            <p:cNvSpPr txBox="1"/>
            <p:nvPr/>
          </p:nvSpPr>
          <p:spPr>
            <a:xfrm>
              <a:off x="5482070" y="5624078"/>
              <a:ext cx="3352200" cy="369332"/>
            </a:xfrm>
            <a:prstGeom prst="rect">
              <a:avLst/>
            </a:prstGeom>
            <a:solidFill>
              <a:schemeClr val="accent1">
                <a:lumMod val="40000"/>
                <a:lumOff val="60000"/>
              </a:schemeClr>
            </a:solidFill>
            <a:ln>
              <a:solidFill>
                <a:schemeClr val="tx1"/>
              </a:solidFill>
            </a:ln>
          </p:spPr>
          <p:txBody>
            <a:bodyPr wrap="none" rtlCol="0">
              <a:spAutoFit/>
            </a:bodyPr>
            <a:lstStyle/>
            <a:p>
              <a:r>
                <a:rPr lang="en-US" dirty="0"/>
                <a:t>New Low Noise Model (NLNM)</a:t>
              </a:r>
            </a:p>
          </p:txBody>
        </p:sp>
      </p:grpSp>
      <p:sp>
        <p:nvSpPr>
          <p:cNvPr id="12" name="TextBox 11">
            <a:extLst>
              <a:ext uri="{FF2B5EF4-FFF2-40B4-BE49-F238E27FC236}">
                <a16:creationId xmlns:a16="http://schemas.microsoft.com/office/drawing/2014/main" id="{45139C6D-4EC8-8145-89CA-28539807A387}"/>
              </a:ext>
            </a:extLst>
          </p:cNvPr>
          <p:cNvSpPr txBox="1"/>
          <p:nvPr/>
        </p:nvSpPr>
        <p:spPr>
          <a:xfrm>
            <a:off x="1046764" y="5857510"/>
            <a:ext cx="7622600" cy="646331"/>
          </a:xfrm>
          <a:prstGeom prst="rect">
            <a:avLst/>
          </a:prstGeom>
          <a:noFill/>
        </p:spPr>
        <p:txBody>
          <a:bodyPr wrap="none" rtlCol="0">
            <a:spAutoFit/>
          </a:bodyPr>
          <a:lstStyle/>
          <a:p>
            <a:r>
              <a:rPr lang="en-US" dirty="0"/>
              <a:t>Noise Models from </a:t>
            </a:r>
            <a:r>
              <a:rPr lang="en-US" dirty="0">
                <a:hlinkClick r:id="rId3"/>
              </a:rPr>
              <a:t>USGS Open File Report 93-322, 1993,</a:t>
            </a:r>
          </a:p>
          <a:p>
            <a:r>
              <a:rPr lang="en-US" dirty="0">
                <a:hlinkClick r:id="rId3"/>
              </a:rPr>
              <a:t>Observations and Modeling of Seismic Background Noise, Jon Peterson </a:t>
            </a:r>
            <a:endParaRPr lang="en-US" dirty="0"/>
          </a:p>
        </p:txBody>
      </p:sp>
    </p:spTree>
    <p:extLst>
      <p:ext uri="{BB962C8B-B14F-4D97-AF65-F5344CB8AC3E}">
        <p14:creationId xmlns:p14="http://schemas.microsoft.com/office/powerpoint/2010/main" val="6424989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0B2D836-8772-654F-9413-AB8FC36F8B0E}"/>
              </a:ext>
            </a:extLst>
          </p:cNvPr>
          <p:cNvPicPr>
            <a:picLocks noGrp="1" noChangeAspect="1"/>
          </p:cNvPicPr>
          <p:nvPr>
            <p:ph idx="1"/>
          </p:nvPr>
        </p:nvPicPr>
        <p:blipFill>
          <a:blip r:embed="rId2"/>
          <a:stretch>
            <a:fillRect/>
          </a:stretch>
        </p:blipFill>
        <p:spPr>
          <a:xfrm>
            <a:off x="1924878" y="1524104"/>
            <a:ext cx="5334000" cy="3810000"/>
          </a:xfrm>
        </p:spPr>
      </p:pic>
      <p:sp>
        <p:nvSpPr>
          <p:cNvPr id="7" name="TextBox 6">
            <a:extLst>
              <a:ext uri="{FF2B5EF4-FFF2-40B4-BE49-F238E27FC236}">
                <a16:creationId xmlns:a16="http://schemas.microsoft.com/office/drawing/2014/main" id="{57BF0668-98EF-0547-8833-BE0A5926DED0}"/>
              </a:ext>
            </a:extLst>
          </p:cNvPr>
          <p:cNvSpPr txBox="1"/>
          <p:nvPr/>
        </p:nvSpPr>
        <p:spPr>
          <a:xfrm>
            <a:off x="1554480" y="91440"/>
            <a:ext cx="7494359" cy="646331"/>
          </a:xfrm>
          <a:prstGeom prst="rect">
            <a:avLst/>
          </a:prstGeom>
          <a:noFill/>
        </p:spPr>
        <p:txBody>
          <a:bodyPr wrap="none" rtlCol="0">
            <a:spAutoFit/>
          </a:bodyPr>
          <a:lstStyle/>
          <a:p>
            <a:pPr algn="r"/>
            <a:r>
              <a:rPr lang="en-US" sz="3600" dirty="0">
                <a:solidFill>
                  <a:schemeClr val="bg1"/>
                </a:solidFill>
              </a:rPr>
              <a:t>Probability Density Functions (PDF)</a:t>
            </a:r>
          </a:p>
        </p:txBody>
      </p:sp>
      <p:cxnSp>
        <p:nvCxnSpPr>
          <p:cNvPr id="3" name="Straight Arrow Connector 2">
            <a:extLst>
              <a:ext uri="{FF2B5EF4-FFF2-40B4-BE49-F238E27FC236}">
                <a16:creationId xmlns:a16="http://schemas.microsoft.com/office/drawing/2014/main" id="{FA72C0E9-AC7A-554C-A2F1-13A950D09FD6}"/>
              </a:ext>
            </a:extLst>
          </p:cNvPr>
          <p:cNvCxnSpPr>
            <a:cxnSpLocks/>
          </p:cNvCxnSpPr>
          <p:nvPr/>
        </p:nvCxnSpPr>
        <p:spPr bwMode="auto">
          <a:xfrm flipV="1">
            <a:off x="3227105" y="3865217"/>
            <a:ext cx="101722" cy="359167"/>
          </a:xfrm>
          <a:prstGeom prst="straightConnector1">
            <a:avLst/>
          </a:prstGeom>
          <a:solidFill>
            <a:schemeClr val="accent1">
              <a:alpha val="25000"/>
            </a:schemeClr>
          </a:solidFill>
          <a:ln w="19050" cap="flat" cmpd="sng" algn="ctr">
            <a:solidFill>
              <a:schemeClr val="tx1"/>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878EA0A3-ADA8-6A49-BC7A-C00228729770}"/>
              </a:ext>
            </a:extLst>
          </p:cNvPr>
          <p:cNvCxnSpPr>
            <a:cxnSpLocks/>
          </p:cNvCxnSpPr>
          <p:nvPr/>
        </p:nvCxnSpPr>
        <p:spPr bwMode="auto">
          <a:xfrm flipH="1" flipV="1">
            <a:off x="5024285" y="2579751"/>
            <a:ext cx="372584" cy="332302"/>
          </a:xfrm>
          <a:prstGeom prst="straightConnector1">
            <a:avLst/>
          </a:prstGeom>
          <a:solidFill>
            <a:schemeClr val="accent1">
              <a:alpha val="25000"/>
            </a:schemeClr>
          </a:solidFill>
          <a:ln w="19050" cap="flat" cmpd="sng" algn="ctr">
            <a:solidFill>
              <a:schemeClr val="tx1"/>
            </a:solidFill>
            <a:prstDash val="solid"/>
            <a:round/>
            <a:headEnd type="none" w="med" len="med"/>
            <a:tailEnd type="triangle"/>
          </a:ln>
          <a:effectLst/>
        </p:spPr>
      </p:cxnSp>
      <p:sp>
        <p:nvSpPr>
          <p:cNvPr id="12" name="TextBox 11">
            <a:extLst>
              <a:ext uri="{FF2B5EF4-FFF2-40B4-BE49-F238E27FC236}">
                <a16:creationId xmlns:a16="http://schemas.microsoft.com/office/drawing/2014/main" id="{45139C6D-4EC8-8145-89CA-28539807A387}"/>
              </a:ext>
            </a:extLst>
          </p:cNvPr>
          <p:cNvSpPr txBox="1"/>
          <p:nvPr/>
        </p:nvSpPr>
        <p:spPr>
          <a:xfrm>
            <a:off x="1046764" y="5857510"/>
            <a:ext cx="7622600" cy="646331"/>
          </a:xfrm>
          <a:prstGeom prst="rect">
            <a:avLst/>
          </a:prstGeom>
          <a:noFill/>
        </p:spPr>
        <p:txBody>
          <a:bodyPr wrap="none" rtlCol="0">
            <a:spAutoFit/>
          </a:bodyPr>
          <a:lstStyle/>
          <a:p>
            <a:r>
              <a:rPr lang="en-US" dirty="0"/>
              <a:t>Noise Models from </a:t>
            </a:r>
            <a:r>
              <a:rPr lang="en-US" dirty="0">
                <a:hlinkClick r:id="rId3"/>
              </a:rPr>
              <a:t>USGS Open File Report 93-322, 1993,</a:t>
            </a:r>
          </a:p>
          <a:p>
            <a:r>
              <a:rPr lang="en-US" dirty="0">
                <a:hlinkClick r:id="rId3"/>
              </a:rPr>
              <a:t>Observations and Modeling of Seismic Background Noise, Jon Peterson </a:t>
            </a:r>
            <a:endParaRPr lang="en-US" dirty="0"/>
          </a:p>
        </p:txBody>
      </p:sp>
      <p:sp>
        <p:nvSpPr>
          <p:cNvPr id="4" name="TextBox 3">
            <a:extLst>
              <a:ext uri="{FF2B5EF4-FFF2-40B4-BE49-F238E27FC236}">
                <a16:creationId xmlns:a16="http://schemas.microsoft.com/office/drawing/2014/main" id="{E5530707-0839-0445-A716-F9ADA25AE99E}"/>
              </a:ext>
            </a:extLst>
          </p:cNvPr>
          <p:cNvSpPr txBox="1"/>
          <p:nvPr/>
        </p:nvSpPr>
        <p:spPr>
          <a:xfrm>
            <a:off x="5425916" y="2804424"/>
            <a:ext cx="1723549" cy="369332"/>
          </a:xfrm>
          <a:prstGeom prst="rect">
            <a:avLst/>
          </a:prstGeom>
          <a:solidFill>
            <a:schemeClr val="accent1">
              <a:lumMod val="40000"/>
              <a:lumOff val="60000"/>
            </a:schemeClr>
          </a:solidFill>
          <a:ln>
            <a:solidFill>
              <a:schemeClr val="tx1"/>
            </a:solidFill>
          </a:ln>
        </p:spPr>
        <p:txBody>
          <a:bodyPr wrap="none" rtlCol="0">
            <a:spAutoFit/>
          </a:bodyPr>
          <a:lstStyle/>
          <a:p>
            <a:r>
              <a:rPr lang="en-US" dirty="0"/>
              <a:t>Maximum PSD</a:t>
            </a:r>
          </a:p>
        </p:txBody>
      </p:sp>
      <p:sp>
        <p:nvSpPr>
          <p:cNvPr id="14" name="TextBox 13">
            <a:extLst>
              <a:ext uri="{FF2B5EF4-FFF2-40B4-BE49-F238E27FC236}">
                <a16:creationId xmlns:a16="http://schemas.microsoft.com/office/drawing/2014/main" id="{FB793D11-BF91-3B49-BCEF-B10F58156562}"/>
              </a:ext>
            </a:extLst>
          </p:cNvPr>
          <p:cNvSpPr txBox="1"/>
          <p:nvPr/>
        </p:nvSpPr>
        <p:spPr>
          <a:xfrm>
            <a:off x="2718497" y="4225246"/>
            <a:ext cx="1659429" cy="369332"/>
          </a:xfrm>
          <a:prstGeom prst="rect">
            <a:avLst/>
          </a:prstGeom>
          <a:solidFill>
            <a:schemeClr val="accent1">
              <a:lumMod val="40000"/>
              <a:lumOff val="60000"/>
            </a:schemeClr>
          </a:solidFill>
          <a:ln>
            <a:solidFill>
              <a:schemeClr val="tx1"/>
            </a:solidFill>
          </a:ln>
        </p:spPr>
        <p:txBody>
          <a:bodyPr wrap="none" rtlCol="0">
            <a:spAutoFit/>
          </a:bodyPr>
          <a:lstStyle/>
          <a:p>
            <a:r>
              <a:rPr lang="en-US" dirty="0"/>
              <a:t>Minimum PSD</a:t>
            </a:r>
          </a:p>
        </p:txBody>
      </p:sp>
      <p:cxnSp>
        <p:nvCxnSpPr>
          <p:cNvPr id="15" name="Straight Arrow Connector 14">
            <a:extLst>
              <a:ext uri="{FF2B5EF4-FFF2-40B4-BE49-F238E27FC236}">
                <a16:creationId xmlns:a16="http://schemas.microsoft.com/office/drawing/2014/main" id="{D7D735DE-8B7B-C146-81F0-EF323227D8B4}"/>
              </a:ext>
            </a:extLst>
          </p:cNvPr>
          <p:cNvCxnSpPr>
            <a:cxnSpLocks/>
          </p:cNvCxnSpPr>
          <p:nvPr/>
        </p:nvCxnSpPr>
        <p:spPr bwMode="auto">
          <a:xfrm>
            <a:off x="3753663" y="2954067"/>
            <a:ext cx="171065" cy="610753"/>
          </a:xfrm>
          <a:prstGeom prst="straightConnector1">
            <a:avLst/>
          </a:prstGeom>
          <a:solidFill>
            <a:schemeClr val="accent1">
              <a:alpha val="25000"/>
            </a:schemeClr>
          </a:solidFill>
          <a:ln w="19050" cap="flat" cmpd="sng" algn="ctr">
            <a:solidFill>
              <a:schemeClr val="tx1"/>
            </a:solidFill>
            <a:prstDash val="solid"/>
            <a:round/>
            <a:headEnd type="none" w="med" len="med"/>
            <a:tailEnd type="triangle"/>
          </a:ln>
          <a:effectLst/>
        </p:spPr>
      </p:cxnSp>
      <p:sp>
        <p:nvSpPr>
          <p:cNvPr id="17" name="TextBox 16">
            <a:extLst>
              <a:ext uri="{FF2B5EF4-FFF2-40B4-BE49-F238E27FC236}">
                <a16:creationId xmlns:a16="http://schemas.microsoft.com/office/drawing/2014/main" id="{575E0CF1-6D9A-6148-B447-9143F64FC77D}"/>
              </a:ext>
            </a:extLst>
          </p:cNvPr>
          <p:cNvSpPr txBox="1"/>
          <p:nvPr/>
        </p:nvSpPr>
        <p:spPr>
          <a:xfrm>
            <a:off x="2880391" y="2579751"/>
            <a:ext cx="1672253" cy="369332"/>
          </a:xfrm>
          <a:prstGeom prst="rect">
            <a:avLst/>
          </a:prstGeom>
          <a:solidFill>
            <a:schemeClr val="accent1">
              <a:lumMod val="40000"/>
              <a:lumOff val="60000"/>
            </a:schemeClr>
          </a:solidFill>
          <a:ln>
            <a:solidFill>
              <a:schemeClr val="tx1"/>
            </a:solidFill>
          </a:ln>
        </p:spPr>
        <p:txBody>
          <a:bodyPr wrap="none" rtlCol="0">
            <a:spAutoFit/>
          </a:bodyPr>
          <a:lstStyle/>
          <a:p>
            <a:r>
              <a:rPr lang="en-US" dirty="0"/>
              <a:t>Mode of PSDs</a:t>
            </a:r>
          </a:p>
        </p:txBody>
      </p:sp>
    </p:spTree>
    <p:extLst>
      <p:ext uri="{BB962C8B-B14F-4D97-AF65-F5344CB8AC3E}">
        <p14:creationId xmlns:p14="http://schemas.microsoft.com/office/powerpoint/2010/main" val="2535997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6B8A97D-D5E2-A545-98DC-4695536516D1}"/>
              </a:ext>
            </a:extLst>
          </p:cNvPr>
          <p:cNvSpPr>
            <a:spLocks noGrp="1"/>
          </p:cNvSpPr>
          <p:nvPr>
            <p:ph idx="1"/>
          </p:nvPr>
        </p:nvSpPr>
        <p:spPr>
          <a:xfrm>
            <a:off x="168428" y="1005840"/>
            <a:ext cx="2572783" cy="5212080"/>
          </a:xfrm>
          <a:ln w="19050">
            <a:solidFill>
              <a:srgbClr val="7030A0"/>
            </a:solidFill>
          </a:ln>
        </p:spPr>
        <p:txBody>
          <a:bodyPr>
            <a:normAutofit/>
          </a:bodyPr>
          <a:lstStyle/>
          <a:p>
            <a:pPr marL="36576" indent="0">
              <a:buNone/>
            </a:pPr>
            <a:r>
              <a:rPr lang="en-US" sz="1600" b="1" dirty="0">
                <a:solidFill>
                  <a:srgbClr val="7030A0"/>
                </a:solidFill>
              </a:rPr>
              <a:t>MiniSEED Flag Counts</a:t>
            </a:r>
          </a:p>
          <a:p>
            <a:pPr marL="36576" indent="0">
              <a:spcBef>
                <a:spcPts val="300"/>
              </a:spcBef>
              <a:buNone/>
            </a:pPr>
            <a:r>
              <a:rPr lang="en-US" sz="1600" dirty="0"/>
              <a:t>amplifier saturation</a:t>
            </a:r>
          </a:p>
          <a:p>
            <a:pPr marL="36576" indent="0">
              <a:spcBef>
                <a:spcPts val="300"/>
              </a:spcBef>
              <a:buNone/>
            </a:pPr>
            <a:r>
              <a:rPr lang="en-US" sz="1600" dirty="0"/>
              <a:t>calibration signal</a:t>
            </a:r>
          </a:p>
          <a:p>
            <a:pPr marL="36576" indent="0">
              <a:spcBef>
                <a:spcPts val="300"/>
              </a:spcBef>
              <a:buNone/>
            </a:pPr>
            <a:r>
              <a:rPr lang="en-US" sz="1600" dirty="0"/>
              <a:t>clock locked</a:t>
            </a:r>
          </a:p>
          <a:p>
            <a:pPr marL="36576" indent="0">
              <a:spcBef>
                <a:spcPts val="300"/>
              </a:spcBef>
              <a:buNone/>
            </a:pPr>
            <a:r>
              <a:rPr lang="en-US" sz="1600" dirty="0"/>
              <a:t>digital filter charging</a:t>
            </a:r>
          </a:p>
          <a:p>
            <a:pPr marL="36576" indent="0">
              <a:spcBef>
                <a:spcPts val="300"/>
              </a:spcBef>
              <a:buNone/>
            </a:pPr>
            <a:r>
              <a:rPr lang="en-US" sz="1600" dirty="0"/>
              <a:t>digitizer clipping</a:t>
            </a:r>
          </a:p>
          <a:p>
            <a:pPr marL="36576" indent="0">
              <a:spcBef>
                <a:spcPts val="300"/>
              </a:spcBef>
              <a:buNone/>
            </a:pPr>
            <a:r>
              <a:rPr lang="en-US" sz="1600" dirty="0"/>
              <a:t>event begin/end</a:t>
            </a:r>
          </a:p>
          <a:p>
            <a:pPr marL="36576" indent="0">
              <a:spcBef>
                <a:spcPts val="300"/>
              </a:spcBef>
              <a:buNone/>
            </a:pPr>
            <a:r>
              <a:rPr lang="en-US" sz="1600" dirty="0"/>
              <a:t>event in progress</a:t>
            </a:r>
          </a:p>
          <a:p>
            <a:pPr marL="36576" indent="0">
              <a:buNone/>
            </a:pPr>
            <a:r>
              <a:rPr lang="en-US" sz="1600" dirty="0"/>
              <a:t>glitches</a:t>
            </a:r>
          </a:p>
          <a:p>
            <a:pPr marL="36576" indent="0">
              <a:buNone/>
            </a:pPr>
            <a:r>
              <a:rPr lang="en-US" sz="1600" dirty="0"/>
              <a:t>missing padded data</a:t>
            </a:r>
          </a:p>
          <a:p>
            <a:pPr marL="36576" indent="0">
              <a:buNone/>
            </a:pPr>
            <a:r>
              <a:rPr lang="en-US" sz="1600" dirty="0"/>
              <a:t>spikes</a:t>
            </a:r>
          </a:p>
          <a:p>
            <a:pPr marL="36576" indent="0">
              <a:buNone/>
            </a:pPr>
            <a:r>
              <a:rPr lang="en-US" sz="1600" dirty="0"/>
              <a:t>suspect time tag</a:t>
            </a:r>
          </a:p>
          <a:p>
            <a:pPr marL="36576" indent="0">
              <a:buNone/>
            </a:pPr>
            <a:r>
              <a:rPr lang="en-US" sz="1600" dirty="0"/>
              <a:t>telemetry sync error</a:t>
            </a:r>
          </a:p>
          <a:p>
            <a:pPr marL="36576" indent="0">
              <a:buNone/>
            </a:pPr>
            <a:r>
              <a:rPr lang="en-US" sz="1600" dirty="0"/>
              <a:t>timing correction</a:t>
            </a:r>
          </a:p>
          <a:p>
            <a:pPr marL="36576" indent="0">
              <a:buNone/>
            </a:pPr>
            <a:endParaRPr lang="en-US" sz="800" dirty="0"/>
          </a:p>
          <a:p>
            <a:pPr marL="36576" indent="0">
              <a:buNone/>
            </a:pPr>
            <a:r>
              <a:rPr lang="en-US" sz="1600" b="1" dirty="0">
                <a:solidFill>
                  <a:srgbClr val="7030A0"/>
                </a:solidFill>
              </a:rPr>
              <a:t>Other</a:t>
            </a:r>
          </a:p>
          <a:p>
            <a:pPr marL="36576" indent="0">
              <a:buNone/>
            </a:pPr>
            <a:r>
              <a:rPr lang="en-US" sz="1600" dirty="0"/>
              <a:t>timing quality </a:t>
            </a:r>
            <a:r>
              <a:rPr lang="en-US" sz="1200" dirty="0"/>
              <a:t>(blockette 1001)</a:t>
            </a:r>
          </a:p>
          <a:p>
            <a:pPr marL="36576" indent="0">
              <a:buNone/>
            </a:pPr>
            <a:r>
              <a:rPr lang="en-US" sz="1600" dirty="0"/>
              <a:t>metric error</a:t>
            </a:r>
          </a:p>
        </p:txBody>
      </p:sp>
      <p:sp>
        <p:nvSpPr>
          <p:cNvPr id="6" name="TextBox 5">
            <a:extLst>
              <a:ext uri="{FF2B5EF4-FFF2-40B4-BE49-F238E27FC236}">
                <a16:creationId xmlns:a16="http://schemas.microsoft.com/office/drawing/2014/main" id="{A58B5BBF-533C-4048-A77B-AACC08697D48}"/>
              </a:ext>
            </a:extLst>
          </p:cNvPr>
          <p:cNvSpPr txBox="1"/>
          <p:nvPr/>
        </p:nvSpPr>
        <p:spPr>
          <a:xfrm>
            <a:off x="2909639" y="1005840"/>
            <a:ext cx="2489200" cy="5212080"/>
          </a:xfrm>
          <a:prstGeom prst="rect">
            <a:avLst/>
          </a:prstGeom>
          <a:noFill/>
          <a:ln w="19050">
            <a:solidFill>
              <a:srgbClr val="7030A0"/>
            </a:solidFill>
          </a:ln>
        </p:spPr>
        <p:txBody>
          <a:bodyPr wrap="square" rtlCol="0">
            <a:spAutoFit/>
          </a:bodyPr>
          <a:lstStyle/>
          <a:p>
            <a:r>
              <a:rPr lang="en-US" sz="1600" b="1" dirty="0">
                <a:solidFill>
                  <a:srgbClr val="7030A0"/>
                </a:solidFill>
              </a:rPr>
              <a:t>Data Latency</a:t>
            </a:r>
          </a:p>
          <a:p>
            <a:pPr>
              <a:spcBef>
                <a:spcPts val="100"/>
              </a:spcBef>
            </a:pPr>
            <a:r>
              <a:rPr lang="en-US" sz="1600" dirty="0"/>
              <a:t>real time data latency</a:t>
            </a:r>
          </a:p>
          <a:p>
            <a:pPr>
              <a:spcBef>
                <a:spcPts val="100"/>
              </a:spcBef>
            </a:pPr>
            <a:r>
              <a:rPr lang="en-US" sz="1600" dirty="0"/>
              <a:t>real time feed latency</a:t>
            </a:r>
          </a:p>
          <a:p>
            <a:pPr>
              <a:spcBef>
                <a:spcPts val="100"/>
              </a:spcBef>
            </a:pPr>
            <a:r>
              <a:rPr lang="en-US" sz="1600" dirty="0"/>
              <a:t>real time total latency</a:t>
            </a:r>
          </a:p>
          <a:p>
            <a:endParaRPr lang="en-US" sz="1600" dirty="0"/>
          </a:p>
          <a:p>
            <a:r>
              <a:rPr lang="en-US" sz="1600" b="1" dirty="0">
                <a:solidFill>
                  <a:srgbClr val="7030A0"/>
                </a:solidFill>
              </a:rPr>
              <a:t>Data Availability</a:t>
            </a:r>
          </a:p>
          <a:p>
            <a:pPr>
              <a:spcBef>
                <a:spcPts val="100"/>
              </a:spcBef>
            </a:pPr>
            <a:r>
              <a:rPr lang="en-US" sz="1600" dirty="0"/>
              <a:t>percent available</a:t>
            </a:r>
            <a:endParaRPr lang="en-US" sz="1600" dirty="0">
              <a:solidFill>
                <a:srgbClr val="FFC000"/>
              </a:solidFill>
            </a:endParaRPr>
          </a:p>
          <a:p>
            <a:pPr>
              <a:spcBef>
                <a:spcPts val="100"/>
              </a:spcBef>
            </a:pPr>
            <a:r>
              <a:rPr lang="en-US" sz="1600" dirty="0"/>
              <a:t>channel up time</a:t>
            </a:r>
          </a:p>
          <a:p>
            <a:pPr>
              <a:spcBef>
                <a:spcPts val="100"/>
              </a:spcBef>
            </a:pPr>
            <a:r>
              <a:rPr lang="en-US" sz="1600" dirty="0"/>
              <a:t>maximum gap length</a:t>
            </a:r>
          </a:p>
          <a:p>
            <a:pPr>
              <a:spcBef>
                <a:spcPts val="100"/>
              </a:spcBef>
            </a:pPr>
            <a:r>
              <a:rPr lang="en-US" sz="1600" dirty="0"/>
              <a:t>maximum overlap length</a:t>
            </a:r>
          </a:p>
          <a:p>
            <a:pPr>
              <a:spcBef>
                <a:spcPts val="100"/>
              </a:spcBef>
            </a:pPr>
            <a:r>
              <a:rPr lang="en-US" sz="1600" dirty="0"/>
              <a:t>number of gaps</a:t>
            </a:r>
          </a:p>
          <a:p>
            <a:pPr>
              <a:spcBef>
                <a:spcPts val="100"/>
              </a:spcBef>
            </a:pPr>
            <a:r>
              <a:rPr lang="en-US" sz="1600" dirty="0"/>
              <a:t>number of overlaps</a:t>
            </a:r>
          </a:p>
          <a:p>
            <a:endParaRPr lang="en-US" sz="1600" dirty="0"/>
          </a:p>
          <a:p>
            <a:r>
              <a:rPr lang="en-US" sz="1600" b="1" dirty="0">
                <a:solidFill>
                  <a:srgbClr val="7030A0"/>
                </a:solidFill>
              </a:rPr>
              <a:t>Simple Data Statistics</a:t>
            </a:r>
          </a:p>
          <a:p>
            <a:pPr>
              <a:spcBef>
                <a:spcPts val="100"/>
              </a:spcBef>
            </a:pPr>
            <a:r>
              <a:rPr lang="en-US" sz="1600" dirty="0"/>
              <a:t>maximum sample value</a:t>
            </a:r>
          </a:p>
          <a:p>
            <a:pPr>
              <a:spcBef>
                <a:spcPts val="100"/>
              </a:spcBef>
            </a:pPr>
            <a:r>
              <a:rPr lang="en-US" sz="1600" dirty="0"/>
              <a:t>minimum sample value</a:t>
            </a:r>
          </a:p>
          <a:p>
            <a:pPr>
              <a:spcBef>
                <a:spcPts val="100"/>
              </a:spcBef>
            </a:pPr>
            <a:r>
              <a:rPr lang="en-US" sz="1600" dirty="0"/>
              <a:t>median sample value</a:t>
            </a:r>
          </a:p>
          <a:p>
            <a:pPr>
              <a:spcBef>
                <a:spcPts val="100"/>
              </a:spcBef>
            </a:pPr>
            <a:r>
              <a:rPr lang="en-US" sz="1600" dirty="0"/>
              <a:t>mean sample value</a:t>
            </a:r>
          </a:p>
          <a:p>
            <a:pPr>
              <a:spcBef>
                <a:spcPts val="100"/>
              </a:spcBef>
            </a:pPr>
            <a:r>
              <a:rPr lang="en-US" sz="1600" dirty="0"/>
              <a:t>sample rms variance</a:t>
            </a:r>
          </a:p>
          <a:p>
            <a:pPr>
              <a:spcBef>
                <a:spcPts val="100"/>
              </a:spcBef>
            </a:pPr>
            <a:r>
              <a:rPr lang="en-US" sz="1600" dirty="0"/>
              <a:t>unique sample count</a:t>
            </a:r>
          </a:p>
        </p:txBody>
      </p:sp>
      <p:sp>
        <p:nvSpPr>
          <p:cNvPr id="7" name="TextBox 6">
            <a:extLst>
              <a:ext uri="{FF2B5EF4-FFF2-40B4-BE49-F238E27FC236}">
                <a16:creationId xmlns:a16="http://schemas.microsoft.com/office/drawing/2014/main" id="{A2E6671D-962B-DD46-B3A9-79B82313DB70}"/>
              </a:ext>
            </a:extLst>
          </p:cNvPr>
          <p:cNvSpPr txBox="1"/>
          <p:nvPr/>
        </p:nvSpPr>
        <p:spPr>
          <a:xfrm>
            <a:off x="5567267" y="1005839"/>
            <a:ext cx="3408305" cy="5212080"/>
          </a:xfrm>
          <a:prstGeom prst="rect">
            <a:avLst/>
          </a:prstGeom>
          <a:noFill/>
          <a:ln w="19050">
            <a:solidFill>
              <a:srgbClr val="7030A0"/>
            </a:solidFill>
          </a:ln>
        </p:spPr>
        <p:txBody>
          <a:bodyPr wrap="none" rtlCol="0">
            <a:spAutoFit/>
          </a:bodyPr>
          <a:lstStyle/>
          <a:p>
            <a:pPr>
              <a:spcBef>
                <a:spcPts val="200"/>
              </a:spcBef>
            </a:pPr>
            <a:r>
              <a:rPr lang="en-US" sz="1600" b="1" dirty="0">
                <a:solidFill>
                  <a:srgbClr val="7030A0"/>
                </a:solidFill>
              </a:rPr>
              <a:t>Noise Analysis</a:t>
            </a:r>
          </a:p>
          <a:p>
            <a:pPr>
              <a:spcBef>
                <a:spcPts val="200"/>
              </a:spcBef>
            </a:pPr>
            <a:r>
              <a:rPr lang="en-US" sz="1600" dirty="0"/>
              <a:t>Power Spectral Density (PSD)</a:t>
            </a:r>
            <a:r>
              <a:rPr lang="en-US" sz="1600" dirty="0">
                <a:solidFill>
                  <a:srgbClr val="7030A0"/>
                </a:solidFill>
              </a:rPr>
              <a:t>*</a:t>
            </a:r>
          </a:p>
          <a:p>
            <a:pPr>
              <a:spcBef>
                <a:spcPts val="200"/>
              </a:spcBef>
            </a:pPr>
            <a:r>
              <a:rPr lang="en-US" sz="1600" dirty="0"/>
              <a:t>Probability Density Function (PDF)</a:t>
            </a:r>
            <a:r>
              <a:rPr lang="en-US" sz="1600" dirty="0">
                <a:solidFill>
                  <a:srgbClr val="7030A0"/>
                </a:solidFill>
              </a:rPr>
              <a:t>*</a:t>
            </a:r>
          </a:p>
          <a:p>
            <a:pPr>
              <a:spcBef>
                <a:spcPts val="200"/>
              </a:spcBef>
            </a:pPr>
            <a:r>
              <a:rPr lang="en-US" sz="1600" dirty="0"/>
              <a:t>PSD/PDF statistics</a:t>
            </a:r>
            <a:r>
              <a:rPr lang="en-US" sz="1600" dirty="0">
                <a:solidFill>
                  <a:srgbClr val="7030A0"/>
                </a:solidFill>
              </a:rPr>
              <a:t>*</a:t>
            </a:r>
          </a:p>
          <a:p>
            <a:pPr>
              <a:spcBef>
                <a:spcPts val="200"/>
              </a:spcBef>
            </a:pPr>
            <a:r>
              <a:rPr lang="en-US" sz="1600" dirty="0"/>
              <a:t>percent above high noise model</a:t>
            </a:r>
          </a:p>
          <a:p>
            <a:pPr>
              <a:spcBef>
                <a:spcPts val="200"/>
              </a:spcBef>
            </a:pPr>
            <a:r>
              <a:rPr lang="en-US" sz="1600" dirty="0"/>
              <a:t>percent below low noise model</a:t>
            </a:r>
          </a:p>
          <a:p>
            <a:pPr>
              <a:spcBef>
                <a:spcPts val="200"/>
              </a:spcBef>
            </a:pPr>
            <a:r>
              <a:rPr lang="en-US" sz="1600" dirty="0"/>
              <a:t>dead channel indicators</a:t>
            </a:r>
          </a:p>
          <a:p>
            <a:pPr>
              <a:spcBef>
                <a:spcPts val="200"/>
              </a:spcBef>
            </a:pPr>
            <a:endParaRPr lang="en-US" sz="1000" dirty="0"/>
          </a:p>
          <a:p>
            <a:r>
              <a:rPr lang="en-US" sz="1600" b="1" dirty="0">
                <a:solidFill>
                  <a:srgbClr val="7030A0"/>
                </a:solidFill>
              </a:rPr>
              <a:t>Signal Anomalies</a:t>
            </a:r>
          </a:p>
          <a:p>
            <a:pPr>
              <a:spcBef>
                <a:spcPts val="200"/>
              </a:spcBef>
            </a:pPr>
            <a:r>
              <a:rPr lang="en-US" sz="1600" dirty="0"/>
              <a:t>cross talk</a:t>
            </a:r>
          </a:p>
          <a:p>
            <a:pPr>
              <a:spcBef>
                <a:spcPts val="200"/>
              </a:spcBef>
            </a:pPr>
            <a:r>
              <a:rPr lang="en-US" sz="1600" dirty="0"/>
              <a:t>DC offset change</a:t>
            </a:r>
          </a:p>
          <a:p>
            <a:pPr>
              <a:spcBef>
                <a:spcPts val="200"/>
              </a:spcBef>
            </a:pPr>
            <a:r>
              <a:rPr lang="en-US" sz="1600" dirty="0"/>
              <a:t>signal-to-noise ratio</a:t>
            </a:r>
          </a:p>
          <a:p>
            <a:pPr>
              <a:spcBef>
                <a:spcPts val="200"/>
              </a:spcBef>
            </a:pPr>
            <a:r>
              <a:rPr lang="en-US" sz="1600" dirty="0"/>
              <a:t>maximum STA/LTA</a:t>
            </a:r>
          </a:p>
          <a:p>
            <a:pPr>
              <a:spcBef>
                <a:spcPts val="200"/>
              </a:spcBef>
            </a:pPr>
            <a:r>
              <a:rPr lang="en-US" sz="1600" dirty="0"/>
              <a:t>number of spikes</a:t>
            </a:r>
          </a:p>
          <a:p>
            <a:pPr>
              <a:spcBef>
                <a:spcPts val="200"/>
              </a:spcBef>
            </a:pPr>
            <a:r>
              <a:rPr lang="en-US" sz="1600" dirty="0"/>
              <a:t>pressure effects</a:t>
            </a:r>
          </a:p>
          <a:p>
            <a:pPr>
              <a:spcBef>
                <a:spcPts val="200"/>
              </a:spcBef>
            </a:pPr>
            <a:endParaRPr lang="en-US" sz="1000" dirty="0"/>
          </a:p>
          <a:p>
            <a:r>
              <a:rPr lang="en-US" sz="1600" b="1" dirty="0">
                <a:solidFill>
                  <a:srgbClr val="7030A0"/>
                </a:solidFill>
              </a:rPr>
              <a:t>Metadata Checks</a:t>
            </a:r>
          </a:p>
          <a:p>
            <a:pPr>
              <a:spcBef>
                <a:spcPts val="200"/>
              </a:spcBef>
            </a:pPr>
            <a:r>
              <a:rPr lang="en-US" sz="1600" dirty="0"/>
              <a:t>orientation check</a:t>
            </a:r>
          </a:p>
          <a:p>
            <a:pPr>
              <a:spcBef>
                <a:spcPts val="200"/>
              </a:spcBef>
            </a:pPr>
            <a:r>
              <a:rPr lang="en-US" sz="1600" dirty="0"/>
              <a:t>polarity check</a:t>
            </a:r>
          </a:p>
          <a:p>
            <a:pPr>
              <a:spcBef>
                <a:spcPts val="200"/>
              </a:spcBef>
            </a:pPr>
            <a:r>
              <a:rPr lang="en-US" sz="1600" dirty="0"/>
              <a:t>transfer function</a:t>
            </a:r>
          </a:p>
        </p:txBody>
      </p:sp>
      <p:sp>
        <p:nvSpPr>
          <p:cNvPr id="9" name="TextBox 8">
            <a:extLst>
              <a:ext uri="{FF2B5EF4-FFF2-40B4-BE49-F238E27FC236}">
                <a16:creationId xmlns:a16="http://schemas.microsoft.com/office/drawing/2014/main" id="{AE1F1AC5-F9A1-B64F-A8B7-0F7DD25E655D}"/>
              </a:ext>
            </a:extLst>
          </p:cNvPr>
          <p:cNvSpPr txBox="1"/>
          <p:nvPr/>
        </p:nvSpPr>
        <p:spPr>
          <a:xfrm>
            <a:off x="817296" y="6309360"/>
            <a:ext cx="7509408" cy="461665"/>
          </a:xfrm>
          <a:prstGeom prst="rect">
            <a:avLst/>
          </a:prstGeom>
          <a:noFill/>
        </p:spPr>
        <p:txBody>
          <a:bodyPr wrap="square" rtlCol="0">
            <a:spAutoFit/>
          </a:bodyPr>
          <a:lstStyle/>
          <a:p>
            <a:pPr algn="ctr"/>
            <a:r>
              <a:rPr lang="en-US" sz="2400" dirty="0">
                <a:solidFill>
                  <a:srgbClr val="0432FF"/>
                </a:solidFill>
                <a:hlinkClick r:id="rId2"/>
              </a:rPr>
              <a:t>http://service.iris.edu/mustang/measurements/1/</a:t>
            </a:r>
            <a:endParaRPr lang="en-US" sz="2400" dirty="0">
              <a:solidFill>
                <a:srgbClr val="0432FF"/>
              </a:solidFill>
            </a:endParaRPr>
          </a:p>
        </p:txBody>
      </p:sp>
      <p:sp>
        <p:nvSpPr>
          <p:cNvPr id="10" name="TextBox 9">
            <a:extLst>
              <a:ext uri="{FF2B5EF4-FFF2-40B4-BE49-F238E27FC236}">
                <a16:creationId xmlns:a16="http://schemas.microsoft.com/office/drawing/2014/main" id="{48DE9670-0897-CE44-BFBD-1A9983117BB6}"/>
              </a:ext>
            </a:extLst>
          </p:cNvPr>
          <p:cNvSpPr txBox="1"/>
          <p:nvPr/>
        </p:nvSpPr>
        <p:spPr>
          <a:xfrm>
            <a:off x="2377403" y="182880"/>
            <a:ext cx="6766597" cy="584775"/>
          </a:xfrm>
          <a:prstGeom prst="rect">
            <a:avLst/>
          </a:prstGeom>
          <a:noFill/>
        </p:spPr>
        <p:txBody>
          <a:bodyPr wrap="none" rtlCol="0">
            <a:spAutoFit/>
          </a:bodyPr>
          <a:lstStyle/>
          <a:p>
            <a:pPr algn="r"/>
            <a:r>
              <a:rPr lang="en-US" sz="3200" dirty="0">
                <a:solidFill>
                  <a:schemeClr val="bg1"/>
                </a:solidFill>
              </a:rPr>
              <a:t>What kinds of metrics are available?</a:t>
            </a:r>
          </a:p>
        </p:txBody>
      </p:sp>
      <p:sp>
        <p:nvSpPr>
          <p:cNvPr id="8" name="Rectangle 7">
            <a:extLst>
              <a:ext uri="{FF2B5EF4-FFF2-40B4-BE49-F238E27FC236}">
                <a16:creationId xmlns:a16="http://schemas.microsoft.com/office/drawing/2014/main" id="{EF7DAE3C-AF8C-5C42-A864-932622506634}"/>
              </a:ext>
            </a:extLst>
          </p:cNvPr>
          <p:cNvSpPr/>
          <p:nvPr/>
        </p:nvSpPr>
        <p:spPr bwMode="auto">
          <a:xfrm>
            <a:off x="2909639" y="1005839"/>
            <a:ext cx="2489200" cy="1131718"/>
          </a:xfrm>
          <a:prstGeom prst="rect">
            <a:avLst/>
          </a:prstGeom>
          <a:noFill/>
          <a:ln w="50800" cap="flat" cmpd="sng" algn="ctr">
            <a:solidFill>
              <a:srgbClr val="FF0000"/>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Tree>
    <p:extLst>
      <p:ext uri="{BB962C8B-B14F-4D97-AF65-F5344CB8AC3E}">
        <p14:creationId xmlns:p14="http://schemas.microsoft.com/office/powerpoint/2010/main" val="1225216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0B2D836-8772-654F-9413-AB8FC36F8B0E}"/>
              </a:ext>
            </a:extLst>
          </p:cNvPr>
          <p:cNvPicPr>
            <a:picLocks noGrp="1" noChangeAspect="1"/>
          </p:cNvPicPr>
          <p:nvPr>
            <p:ph idx="1"/>
          </p:nvPr>
        </p:nvPicPr>
        <p:blipFill>
          <a:blip r:embed="rId2"/>
          <a:stretch>
            <a:fillRect/>
          </a:stretch>
        </p:blipFill>
        <p:spPr>
          <a:xfrm>
            <a:off x="1924878" y="1524104"/>
            <a:ext cx="5334000" cy="3810000"/>
          </a:xfrm>
        </p:spPr>
      </p:pic>
      <p:sp>
        <p:nvSpPr>
          <p:cNvPr id="7" name="TextBox 6">
            <a:extLst>
              <a:ext uri="{FF2B5EF4-FFF2-40B4-BE49-F238E27FC236}">
                <a16:creationId xmlns:a16="http://schemas.microsoft.com/office/drawing/2014/main" id="{57BF0668-98EF-0547-8833-BE0A5926DED0}"/>
              </a:ext>
            </a:extLst>
          </p:cNvPr>
          <p:cNvSpPr txBox="1"/>
          <p:nvPr/>
        </p:nvSpPr>
        <p:spPr>
          <a:xfrm>
            <a:off x="1554480" y="91440"/>
            <a:ext cx="7494359" cy="646331"/>
          </a:xfrm>
          <a:prstGeom prst="rect">
            <a:avLst/>
          </a:prstGeom>
          <a:noFill/>
        </p:spPr>
        <p:txBody>
          <a:bodyPr wrap="none" rtlCol="0">
            <a:spAutoFit/>
          </a:bodyPr>
          <a:lstStyle/>
          <a:p>
            <a:pPr algn="r"/>
            <a:r>
              <a:rPr lang="en-US" sz="3600" dirty="0">
                <a:solidFill>
                  <a:schemeClr val="bg1"/>
                </a:solidFill>
              </a:rPr>
              <a:t>Probability Density Functions (PDF)</a:t>
            </a:r>
          </a:p>
        </p:txBody>
      </p:sp>
      <p:cxnSp>
        <p:nvCxnSpPr>
          <p:cNvPr id="3" name="Straight Arrow Connector 2">
            <a:extLst>
              <a:ext uri="{FF2B5EF4-FFF2-40B4-BE49-F238E27FC236}">
                <a16:creationId xmlns:a16="http://schemas.microsoft.com/office/drawing/2014/main" id="{FA72C0E9-AC7A-554C-A2F1-13A950D09FD6}"/>
              </a:ext>
            </a:extLst>
          </p:cNvPr>
          <p:cNvCxnSpPr>
            <a:cxnSpLocks/>
          </p:cNvCxnSpPr>
          <p:nvPr/>
        </p:nvCxnSpPr>
        <p:spPr bwMode="auto">
          <a:xfrm flipV="1">
            <a:off x="3227105" y="3865217"/>
            <a:ext cx="101722" cy="359167"/>
          </a:xfrm>
          <a:prstGeom prst="straightConnector1">
            <a:avLst/>
          </a:prstGeom>
          <a:solidFill>
            <a:schemeClr val="accent1">
              <a:alpha val="25000"/>
            </a:schemeClr>
          </a:solidFill>
          <a:ln w="19050" cap="flat" cmpd="sng" algn="ctr">
            <a:solidFill>
              <a:schemeClr val="tx1"/>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878EA0A3-ADA8-6A49-BC7A-C00228729770}"/>
              </a:ext>
            </a:extLst>
          </p:cNvPr>
          <p:cNvCxnSpPr>
            <a:cxnSpLocks/>
          </p:cNvCxnSpPr>
          <p:nvPr/>
        </p:nvCxnSpPr>
        <p:spPr bwMode="auto">
          <a:xfrm flipH="1" flipV="1">
            <a:off x="5154913" y="2703558"/>
            <a:ext cx="372584" cy="332302"/>
          </a:xfrm>
          <a:prstGeom prst="straightConnector1">
            <a:avLst/>
          </a:prstGeom>
          <a:solidFill>
            <a:schemeClr val="accent1">
              <a:alpha val="25000"/>
            </a:schemeClr>
          </a:solidFill>
          <a:ln w="19050" cap="flat" cmpd="sng" algn="ctr">
            <a:solidFill>
              <a:schemeClr val="tx1"/>
            </a:solidFill>
            <a:prstDash val="solid"/>
            <a:round/>
            <a:headEnd type="none" w="med" len="med"/>
            <a:tailEnd type="triangle"/>
          </a:ln>
          <a:effectLst/>
        </p:spPr>
      </p:cxnSp>
      <p:sp>
        <p:nvSpPr>
          <p:cNvPr id="12" name="TextBox 11">
            <a:extLst>
              <a:ext uri="{FF2B5EF4-FFF2-40B4-BE49-F238E27FC236}">
                <a16:creationId xmlns:a16="http://schemas.microsoft.com/office/drawing/2014/main" id="{45139C6D-4EC8-8145-89CA-28539807A387}"/>
              </a:ext>
            </a:extLst>
          </p:cNvPr>
          <p:cNvSpPr txBox="1"/>
          <p:nvPr/>
        </p:nvSpPr>
        <p:spPr>
          <a:xfrm>
            <a:off x="1046764" y="5857510"/>
            <a:ext cx="7622600" cy="646331"/>
          </a:xfrm>
          <a:prstGeom prst="rect">
            <a:avLst/>
          </a:prstGeom>
          <a:noFill/>
        </p:spPr>
        <p:txBody>
          <a:bodyPr wrap="none" rtlCol="0">
            <a:spAutoFit/>
          </a:bodyPr>
          <a:lstStyle/>
          <a:p>
            <a:r>
              <a:rPr lang="en-US" dirty="0"/>
              <a:t>Noise Models from </a:t>
            </a:r>
            <a:r>
              <a:rPr lang="en-US" dirty="0">
                <a:hlinkClick r:id="rId3"/>
              </a:rPr>
              <a:t>USGS Open File Report 93-322, 1993,</a:t>
            </a:r>
          </a:p>
          <a:p>
            <a:r>
              <a:rPr lang="en-US" dirty="0">
                <a:hlinkClick r:id="rId3"/>
              </a:rPr>
              <a:t>Observations and Modeling of Seismic Background Noise, Jon Peterson</a:t>
            </a:r>
            <a:r>
              <a:rPr lang="en-US" dirty="0"/>
              <a:t> </a:t>
            </a:r>
          </a:p>
        </p:txBody>
      </p:sp>
      <p:sp>
        <p:nvSpPr>
          <p:cNvPr id="4" name="TextBox 3">
            <a:extLst>
              <a:ext uri="{FF2B5EF4-FFF2-40B4-BE49-F238E27FC236}">
                <a16:creationId xmlns:a16="http://schemas.microsoft.com/office/drawing/2014/main" id="{E5530707-0839-0445-A716-F9ADA25AE99E}"/>
              </a:ext>
            </a:extLst>
          </p:cNvPr>
          <p:cNvSpPr txBox="1"/>
          <p:nvPr/>
        </p:nvSpPr>
        <p:spPr>
          <a:xfrm>
            <a:off x="5535329" y="2949083"/>
            <a:ext cx="1723549" cy="369332"/>
          </a:xfrm>
          <a:prstGeom prst="rect">
            <a:avLst/>
          </a:prstGeom>
          <a:solidFill>
            <a:schemeClr val="accent1">
              <a:lumMod val="40000"/>
              <a:lumOff val="60000"/>
            </a:schemeClr>
          </a:solidFill>
          <a:ln>
            <a:solidFill>
              <a:schemeClr val="tx1"/>
            </a:solidFill>
          </a:ln>
        </p:spPr>
        <p:txBody>
          <a:bodyPr wrap="none" rtlCol="0">
            <a:spAutoFit/>
          </a:bodyPr>
          <a:lstStyle/>
          <a:p>
            <a:r>
              <a:rPr lang="en-US" dirty="0"/>
              <a:t>Maximum PSD</a:t>
            </a:r>
          </a:p>
        </p:txBody>
      </p:sp>
      <p:sp>
        <p:nvSpPr>
          <p:cNvPr id="14" name="TextBox 13">
            <a:extLst>
              <a:ext uri="{FF2B5EF4-FFF2-40B4-BE49-F238E27FC236}">
                <a16:creationId xmlns:a16="http://schemas.microsoft.com/office/drawing/2014/main" id="{FB793D11-BF91-3B49-BCEF-B10F58156562}"/>
              </a:ext>
            </a:extLst>
          </p:cNvPr>
          <p:cNvSpPr txBox="1"/>
          <p:nvPr/>
        </p:nvSpPr>
        <p:spPr>
          <a:xfrm>
            <a:off x="2718497" y="4225246"/>
            <a:ext cx="1659429" cy="369332"/>
          </a:xfrm>
          <a:prstGeom prst="rect">
            <a:avLst/>
          </a:prstGeom>
          <a:solidFill>
            <a:schemeClr val="accent1">
              <a:lumMod val="40000"/>
              <a:lumOff val="60000"/>
            </a:schemeClr>
          </a:solidFill>
          <a:ln>
            <a:solidFill>
              <a:schemeClr val="tx1"/>
            </a:solidFill>
          </a:ln>
        </p:spPr>
        <p:txBody>
          <a:bodyPr wrap="none" rtlCol="0">
            <a:spAutoFit/>
          </a:bodyPr>
          <a:lstStyle/>
          <a:p>
            <a:r>
              <a:rPr lang="en-US" dirty="0"/>
              <a:t>Minimum PSD</a:t>
            </a:r>
          </a:p>
        </p:txBody>
      </p:sp>
      <p:cxnSp>
        <p:nvCxnSpPr>
          <p:cNvPr id="15" name="Straight Arrow Connector 14">
            <a:extLst>
              <a:ext uri="{FF2B5EF4-FFF2-40B4-BE49-F238E27FC236}">
                <a16:creationId xmlns:a16="http://schemas.microsoft.com/office/drawing/2014/main" id="{D7D735DE-8B7B-C146-81F0-EF323227D8B4}"/>
              </a:ext>
            </a:extLst>
          </p:cNvPr>
          <p:cNvCxnSpPr>
            <a:cxnSpLocks/>
          </p:cNvCxnSpPr>
          <p:nvPr/>
        </p:nvCxnSpPr>
        <p:spPr bwMode="auto">
          <a:xfrm>
            <a:off x="3753663" y="2954067"/>
            <a:ext cx="171065" cy="610753"/>
          </a:xfrm>
          <a:prstGeom prst="straightConnector1">
            <a:avLst/>
          </a:prstGeom>
          <a:solidFill>
            <a:schemeClr val="accent1">
              <a:alpha val="25000"/>
            </a:schemeClr>
          </a:solidFill>
          <a:ln w="19050" cap="flat" cmpd="sng" algn="ctr">
            <a:solidFill>
              <a:schemeClr val="tx1"/>
            </a:solidFill>
            <a:prstDash val="solid"/>
            <a:round/>
            <a:headEnd type="none" w="med" len="med"/>
            <a:tailEnd type="triangle"/>
          </a:ln>
          <a:effectLst/>
        </p:spPr>
      </p:cxnSp>
      <p:sp>
        <p:nvSpPr>
          <p:cNvPr id="17" name="TextBox 16">
            <a:extLst>
              <a:ext uri="{FF2B5EF4-FFF2-40B4-BE49-F238E27FC236}">
                <a16:creationId xmlns:a16="http://schemas.microsoft.com/office/drawing/2014/main" id="{575E0CF1-6D9A-6148-B447-9143F64FC77D}"/>
              </a:ext>
            </a:extLst>
          </p:cNvPr>
          <p:cNvSpPr txBox="1"/>
          <p:nvPr/>
        </p:nvSpPr>
        <p:spPr>
          <a:xfrm>
            <a:off x="2880391" y="2579751"/>
            <a:ext cx="1672253" cy="369332"/>
          </a:xfrm>
          <a:prstGeom prst="rect">
            <a:avLst/>
          </a:prstGeom>
          <a:solidFill>
            <a:schemeClr val="accent1">
              <a:lumMod val="40000"/>
              <a:lumOff val="60000"/>
            </a:schemeClr>
          </a:solidFill>
          <a:ln>
            <a:solidFill>
              <a:schemeClr val="tx1"/>
            </a:solidFill>
          </a:ln>
        </p:spPr>
        <p:txBody>
          <a:bodyPr wrap="none" rtlCol="0">
            <a:spAutoFit/>
          </a:bodyPr>
          <a:lstStyle/>
          <a:p>
            <a:r>
              <a:rPr lang="en-US" dirty="0"/>
              <a:t>Mode of PSDs</a:t>
            </a:r>
          </a:p>
        </p:txBody>
      </p:sp>
    </p:spTree>
    <p:extLst>
      <p:ext uri="{BB962C8B-B14F-4D97-AF65-F5344CB8AC3E}">
        <p14:creationId xmlns:p14="http://schemas.microsoft.com/office/powerpoint/2010/main" val="32263925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6E4E4BD-3001-A742-A206-B04DCF2AB1AB}"/>
              </a:ext>
            </a:extLst>
          </p:cNvPr>
          <p:cNvPicPr>
            <a:picLocks noGrp="1" noChangeAspect="1"/>
          </p:cNvPicPr>
          <p:nvPr>
            <p:ph idx="1"/>
          </p:nvPr>
        </p:nvPicPr>
        <p:blipFill>
          <a:blip r:embed="rId3"/>
          <a:stretch>
            <a:fillRect/>
          </a:stretch>
        </p:blipFill>
        <p:spPr>
          <a:xfrm>
            <a:off x="192690" y="2339480"/>
            <a:ext cx="4261899" cy="3044214"/>
          </a:xfrm>
          <a:ln>
            <a:solidFill>
              <a:srgbClr val="7030A0"/>
            </a:solidFill>
          </a:ln>
        </p:spPr>
      </p:pic>
      <p:sp>
        <p:nvSpPr>
          <p:cNvPr id="6" name="TextBox 5">
            <a:extLst>
              <a:ext uri="{FF2B5EF4-FFF2-40B4-BE49-F238E27FC236}">
                <a16:creationId xmlns:a16="http://schemas.microsoft.com/office/drawing/2014/main" id="{7114AAB0-CE37-CC42-A5AC-23BD28901DF2}"/>
              </a:ext>
            </a:extLst>
          </p:cNvPr>
          <p:cNvSpPr txBox="1"/>
          <p:nvPr/>
        </p:nvSpPr>
        <p:spPr>
          <a:xfrm>
            <a:off x="1554480" y="91440"/>
            <a:ext cx="7494359" cy="646331"/>
          </a:xfrm>
          <a:prstGeom prst="rect">
            <a:avLst/>
          </a:prstGeom>
          <a:noFill/>
        </p:spPr>
        <p:txBody>
          <a:bodyPr wrap="none" rtlCol="0">
            <a:spAutoFit/>
          </a:bodyPr>
          <a:lstStyle/>
          <a:p>
            <a:pPr algn="r"/>
            <a:r>
              <a:rPr lang="en-US" sz="3600" dirty="0">
                <a:solidFill>
                  <a:schemeClr val="bg1"/>
                </a:solidFill>
              </a:rPr>
              <a:t>Probability Density Functions (PDF)</a:t>
            </a:r>
          </a:p>
        </p:txBody>
      </p:sp>
      <p:sp>
        <p:nvSpPr>
          <p:cNvPr id="8" name="TextBox 7">
            <a:extLst>
              <a:ext uri="{FF2B5EF4-FFF2-40B4-BE49-F238E27FC236}">
                <a16:creationId xmlns:a16="http://schemas.microsoft.com/office/drawing/2014/main" id="{3028C918-190A-4A4F-AEE2-E07F426015EF}"/>
              </a:ext>
            </a:extLst>
          </p:cNvPr>
          <p:cNvSpPr txBox="1"/>
          <p:nvPr/>
        </p:nvSpPr>
        <p:spPr>
          <a:xfrm>
            <a:off x="443959" y="1176512"/>
            <a:ext cx="3759362" cy="1077218"/>
          </a:xfrm>
          <a:prstGeom prst="rect">
            <a:avLst/>
          </a:prstGeom>
          <a:noFill/>
        </p:spPr>
        <p:txBody>
          <a:bodyPr wrap="none" rtlCol="0">
            <a:spAutoFit/>
          </a:bodyPr>
          <a:lstStyle/>
          <a:p>
            <a:pPr algn="ctr"/>
            <a:r>
              <a:rPr lang="en-US" sz="3200" dirty="0"/>
              <a:t>Example </a:t>
            </a:r>
          </a:p>
          <a:p>
            <a:r>
              <a:rPr lang="en-US" sz="3200" dirty="0"/>
              <a:t>Short period sensor</a:t>
            </a:r>
          </a:p>
        </p:txBody>
      </p:sp>
      <p:pic>
        <p:nvPicPr>
          <p:cNvPr id="7" name="Content Placeholder 4">
            <a:extLst>
              <a:ext uri="{FF2B5EF4-FFF2-40B4-BE49-F238E27FC236}">
                <a16:creationId xmlns:a16="http://schemas.microsoft.com/office/drawing/2014/main" id="{F114D151-30AE-2044-88E2-615A64309E59}"/>
              </a:ext>
            </a:extLst>
          </p:cNvPr>
          <p:cNvPicPr>
            <a:picLocks noChangeAspect="1"/>
          </p:cNvPicPr>
          <p:nvPr/>
        </p:nvPicPr>
        <p:blipFill>
          <a:blip r:embed="rId4"/>
          <a:stretch>
            <a:fillRect/>
          </a:stretch>
        </p:blipFill>
        <p:spPr bwMode="auto">
          <a:xfrm>
            <a:off x="4623683" y="2339480"/>
            <a:ext cx="4261899" cy="3044214"/>
          </a:xfrm>
          <a:prstGeom prst="rect">
            <a:avLst/>
          </a:prstGeom>
          <a:noFill/>
          <a:ln w="9525">
            <a:solidFill>
              <a:srgbClr val="7030A0"/>
            </a:solidFill>
            <a:miter lim="800000"/>
            <a:headEnd/>
            <a:tailEnd/>
          </a:ln>
        </p:spPr>
      </p:pic>
      <p:sp>
        <p:nvSpPr>
          <p:cNvPr id="9" name="TextBox 8">
            <a:extLst>
              <a:ext uri="{FF2B5EF4-FFF2-40B4-BE49-F238E27FC236}">
                <a16:creationId xmlns:a16="http://schemas.microsoft.com/office/drawing/2014/main" id="{E1BB01F4-3FB9-0C40-A890-39ECC33EEE97}"/>
              </a:ext>
            </a:extLst>
          </p:cNvPr>
          <p:cNvSpPr txBox="1"/>
          <p:nvPr/>
        </p:nvSpPr>
        <p:spPr>
          <a:xfrm>
            <a:off x="4715452" y="1176512"/>
            <a:ext cx="4078361" cy="1077218"/>
          </a:xfrm>
          <a:prstGeom prst="rect">
            <a:avLst/>
          </a:prstGeom>
          <a:noFill/>
        </p:spPr>
        <p:txBody>
          <a:bodyPr wrap="none" rtlCol="0">
            <a:spAutoFit/>
          </a:bodyPr>
          <a:lstStyle/>
          <a:p>
            <a:pPr algn="ctr"/>
            <a:r>
              <a:rPr lang="en-US" sz="3200" dirty="0"/>
              <a:t>Example </a:t>
            </a:r>
          </a:p>
          <a:p>
            <a:pPr algn="ctr"/>
            <a:r>
              <a:rPr lang="en-US" sz="3200" dirty="0"/>
              <a:t>Strong motion sensor</a:t>
            </a:r>
          </a:p>
        </p:txBody>
      </p:sp>
      <p:sp>
        <p:nvSpPr>
          <p:cNvPr id="2" name="TextBox 1">
            <a:extLst>
              <a:ext uri="{FF2B5EF4-FFF2-40B4-BE49-F238E27FC236}">
                <a16:creationId xmlns:a16="http://schemas.microsoft.com/office/drawing/2014/main" id="{9AC92871-9D58-F747-B79F-7F48ED2DBF79}"/>
              </a:ext>
            </a:extLst>
          </p:cNvPr>
          <p:cNvSpPr txBox="1"/>
          <p:nvPr/>
        </p:nvSpPr>
        <p:spPr>
          <a:xfrm>
            <a:off x="0" y="6361044"/>
            <a:ext cx="8020144" cy="369332"/>
          </a:xfrm>
          <a:prstGeom prst="rect">
            <a:avLst/>
          </a:prstGeom>
          <a:noFill/>
        </p:spPr>
        <p:txBody>
          <a:bodyPr wrap="none" rtlCol="0">
            <a:spAutoFit/>
          </a:bodyPr>
          <a:lstStyle/>
          <a:p>
            <a:r>
              <a:rPr lang="en-US" dirty="0"/>
              <a:t>* noise models plotted are not applicable to instruments with these responses</a:t>
            </a:r>
          </a:p>
        </p:txBody>
      </p:sp>
    </p:spTree>
    <p:extLst>
      <p:ext uri="{BB962C8B-B14F-4D97-AF65-F5344CB8AC3E}">
        <p14:creationId xmlns:p14="http://schemas.microsoft.com/office/powerpoint/2010/main" val="41812032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C9329A-E5FA-D74C-ADFB-DFE21ADABD8B}"/>
              </a:ext>
            </a:extLst>
          </p:cNvPr>
          <p:cNvSpPr txBox="1"/>
          <p:nvPr/>
        </p:nvSpPr>
        <p:spPr>
          <a:xfrm>
            <a:off x="1222365" y="2764062"/>
            <a:ext cx="7649512" cy="2923877"/>
          </a:xfrm>
          <a:prstGeom prst="rect">
            <a:avLst/>
          </a:prstGeom>
          <a:noFill/>
        </p:spPr>
        <p:txBody>
          <a:bodyPr wrap="square" rtlCol="0">
            <a:spAutoFit/>
          </a:bodyPr>
          <a:lstStyle/>
          <a:p>
            <a:pPr marL="342900" indent="-342900">
              <a:buFont typeface="Arial" panose="020B0604020202020204" pitchFamily="34" charset="0"/>
              <a:buChar char="•"/>
            </a:pPr>
            <a:r>
              <a:rPr lang="en-US" sz="3200" dirty="0"/>
              <a:t>Metadata problems</a:t>
            </a:r>
          </a:p>
          <a:p>
            <a:pPr marL="342900" indent="-342900">
              <a:buFont typeface="Arial" panose="020B0604020202020204" pitchFamily="34" charset="0"/>
              <a:buChar char="•"/>
            </a:pPr>
            <a:r>
              <a:rPr lang="en-US" sz="3200" dirty="0"/>
              <a:t>Sensor noise</a:t>
            </a:r>
          </a:p>
          <a:p>
            <a:pPr marL="342900" indent="-342900">
              <a:buFont typeface="Arial" panose="020B0604020202020204" pitchFamily="34" charset="0"/>
              <a:buChar char="•"/>
            </a:pPr>
            <a:r>
              <a:rPr lang="en-US" sz="3200" dirty="0"/>
              <a:t>Environmental noise</a:t>
            </a:r>
          </a:p>
          <a:p>
            <a:pPr marL="342900" indent="-342900">
              <a:buFont typeface="Arial" panose="020B0604020202020204" pitchFamily="34" charset="0"/>
              <a:buChar char="•"/>
            </a:pPr>
            <a:r>
              <a:rPr lang="en-US" sz="3200" dirty="0"/>
              <a:t>Digitizer noise or not recording signal</a:t>
            </a:r>
          </a:p>
          <a:p>
            <a:pPr marL="342900" indent="-342900">
              <a:buFont typeface="Arial" panose="020B0604020202020204" pitchFamily="34" charset="0"/>
              <a:buChar char="•"/>
            </a:pPr>
            <a:r>
              <a:rPr lang="en-US" sz="3200" dirty="0"/>
              <a:t>Gaps, calibrations, mass recenters</a:t>
            </a:r>
          </a:p>
          <a:p>
            <a:pPr marL="342900" indent="-342900">
              <a:buFont typeface="Arial" panose="020B0604020202020204" pitchFamily="34" charset="0"/>
              <a:buChar char="•"/>
            </a:pPr>
            <a:endParaRPr lang="en-US" sz="2400" dirty="0"/>
          </a:p>
        </p:txBody>
      </p:sp>
      <p:sp>
        <p:nvSpPr>
          <p:cNvPr id="3" name="TextBox 2">
            <a:extLst>
              <a:ext uri="{FF2B5EF4-FFF2-40B4-BE49-F238E27FC236}">
                <a16:creationId xmlns:a16="http://schemas.microsoft.com/office/drawing/2014/main" id="{B5AE0C1E-7A9F-0745-BBAF-C6D23E207833}"/>
              </a:ext>
            </a:extLst>
          </p:cNvPr>
          <p:cNvSpPr txBox="1"/>
          <p:nvPr/>
        </p:nvSpPr>
        <p:spPr>
          <a:xfrm>
            <a:off x="2377440" y="182880"/>
            <a:ext cx="6676829" cy="584775"/>
          </a:xfrm>
          <a:prstGeom prst="rect">
            <a:avLst/>
          </a:prstGeom>
          <a:noFill/>
        </p:spPr>
        <p:txBody>
          <a:bodyPr wrap="none" rtlCol="0">
            <a:spAutoFit/>
          </a:bodyPr>
          <a:lstStyle/>
          <a:p>
            <a:pPr algn="r"/>
            <a:r>
              <a:rPr lang="en-US" sz="3200" dirty="0">
                <a:solidFill>
                  <a:schemeClr val="bg1"/>
                </a:solidFill>
              </a:rPr>
              <a:t>Probability Density Functions (PDF)</a:t>
            </a:r>
          </a:p>
        </p:txBody>
      </p:sp>
      <p:sp>
        <p:nvSpPr>
          <p:cNvPr id="4" name="TextBox 3">
            <a:extLst>
              <a:ext uri="{FF2B5EF4-FFF2-40B4-BE49-F238E27FC236}">
                <a16:creationId xmlns:a16="http://schemas.microsoft.com/office/drawing/2014/main" id="{87D13B73-15C9-0342-901C-8C3E6637C790}"/>
              </a:ext>
            </a:extLst>
          </p:cNvPr>
          <p:cNvSpPr txBox="1"/>
          <p:nvPr/>
        </p:nvSpPr>
        <p:spPr>
          <a:xfrm>
            <a:off x="1222365" y="1334277"/>
            <a:ext cx="6699270" cy="1077218"/>
          </a:xfrm>
          <a:prstGeom prst="rect">
            <a:avLst/>
          </a:prstGeom>
          <a:solidFill>
            <a:schemeClr val="accent1">
              <a:lumMod val="20000"/>
              <a:lumOff val="80000"/>
            </a:schemeClr>
          </a:solidFill>
          <a:ln>
            <a:solidFill>
              <a:schemeClr val="accent1"/>
            </a:solidFill>
          </a:ln>
        </p:spPr>
        <p:txBody>
          <a:bodyPr wrap="none" rtlCol="0">
            <a:spAutoFit/>
          </a:bodyPr>
          <a:lstStyle/>
          <a:p>
            <a:r>
              <a:rPr lang="en-US" sz="3200" dirty="0"/>
              <a:t>What kinds of quality issues can be </a:t>
            </a:r>
          </a:p>
          <a:p>
            <a:r>
              <a:rPr lang="en-US" sz="3200" dirty="0"/>
              <a:t>observed in PDF plots?</a:t>
            </a:r>
          </a:p>
        </p:txBody>
      </p:sp>
    </p:spTree>
    <p:extLst>
      <p:ext uri="{BB962C8B-B14F-4D97-AF65-F5344CB8AC3E}">
        <p14:creationId xmlns:p14="http://schemas.microsoft.com/office/powerpoint/2010/main" val="38297948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1">
            <a:extLst>
              <a:ext uri="{FF2B5EF4-FFF2-40B4-BE49-F238E27FC236}">
                <a16:creationId xmlns:a16="http://schemas.microsoft.com/office/drawing/2014/main" id="{7761DF42-DF3E-1D4A-AD65-43E9D27AAD33}"/>
              </a:ext>
            </a:extLst>
          </p:cNvPr>
          <p:cNvPicPr>
            <a:picLocks noChangeArrowheads="1"/>
          </p:cNvPicPr>
          <p:nvPr/>
        </p:nvPicPr>
        <p:blipFill>
          <a:blip r:embed="rId3"/>
          <a:stretch>
            <a:fillRect/>
          </a:stretch>
        </p:blipFill>
        <p:spPr bwMode="auto">
          <a:xfrm>
            <a:off x="457200" y="982691"/>
            <a:ext cx="355002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4" name="Picture 2">
            <a:extLst>
              <a:ext uri="{FF2B5EF4-FFF2-40B4-BE49-F238E27FC236}">
                <a16:creationId xmlns:a16="http://schemas.microsoft.com/office/drawing/2014/main" id="{E1B5CC51-2C96-A944-ADFE-0E810057451B}"/>
              </a:ext>
            </a:extLst>
          </p:cNvPr>
          <p:cNvPicPr>
            <a:picLocks noChangeArrowheads="1"/>
          </p:cNvPicPr>
          <p:nvPr/>
        </p:nvPicPr>
        <p:blipFill>
          <a:blip r:embed="rId4"/>
          <a:stretch>
            <a:fillRect/>
          </a:stretch>
        </p:blipFill>
        <p:spPr bwMode="auto">
          <a:xfrm>
            <a:off x="457200" y="3876780"/>
            <a:ext cx="355002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5" name="Rectangle 3">
            <a:extLst>
              <a:ext uri="{FF2B5EF4-FFF2-40B4-BE49-F238E27FC236}">
                <a16:creationId xmlns:a16="http://schemas.microsoft.com/office/drawing/2014/main" id="{DEF4B5C4-B5EC-1E4A-A85B-901A12582377}"/>
              </a:ext>
            </a:extLst>
          </p:cNvPr>
          <p:cNvSpPr>
            <a:spLocks/>
          </p:cNvSpPr>
          <p:nvPr/>
        </p:nvSpPr>
        <p:spPr bwMode="auto">
          <a:xfrm>
            <a:off x="4389120" y="1246295"/>
            <a:ext cx="4370748"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40" bIns="0">
            <a:spAutoFit/>
          </a:bodyPr>
          <a:lstStyle>
            <a:lvl1pPr marL="44450">
              <a:spcBef>
                <a:spcPts val="800"/>
              </a:spcBef>
              <a:buSzPct val="100000"/>
              <a:buFont typeface="Lucida Grande" panose="020B0600040502020204" pitchFamily="34" charset="0"/>
              <a:buChar char="•"/>
              <a:defRPr sz="3400">
                <a:solidFill>
                  <a:schemeClr val="tx1"/>
                </a:solidFill>
                <a:latin typeface="Times" pitchFamily="2" charset="0"/>
                <a:ea typeface="ヒラギノ明朝 Pro W3" panose="02020300000000000000" pitchFamily="18" charset="-128"/>
                <a:sym typeface="Times" pitchFamily="2" charset="0"/>
              </a:defRPr>
            </a:lvl1pPr>
            <a:lvl2pPr marL="37931725" indent="-37474525">
              <a:spcBef>
                <a:spcPts val="800"/>
              </a:spcBef>
              <a:buSzPct val="100000"/>
              <a:buFont typeface="Lucida Grande" panose="020B0600040502020204" pitchFamily="34" charset="0"/>
              <a:buChar char="–"/>
              <a:defRPr sz="3000">
                <a:solidFill>
                  <a:schemeClr val="tx1"/>
                </a:solidFill>
                <a:latin typeface="Times" pitchFamily="2" charset="0"/>
                <a:ea typeface="ヒラギノ明朝 Pro W3" panose="02020300000000000000" pitchFamily="18" charset="-128"/>
                <a:sym typeface="Times" pitchFamily="2" charset="0"/>
              </a:defRPr>
            </a:lvl2pPr>
            <a:lvl3pPr marL="1263650" indent="-254000">
              <a:spcBef>
                <a:spcPts val="600"/>
              </a:spcBef>
              <a:buSzPct val="100000"/>
              <a:buFont typeface="Lucida Grande" panose="020B0600040502020204" pitchFamily="34" charset="0"/>
              <a:buChar char="•"/>
              <a:defRPr sz="2600">
                <a:solidFill>
                  <a:schemeClr val="tx1"/>
                </a:solidFill>
                <a:latin typeface="Times" pitchFamily="2" charset="0"/>
                <a:ea typeface="ヒラギノ明朝 Pro W3" panose="02020300000000000000" pitchFamily="18" charset="-128"/>
                <a:sym typeface="Times" pitchFamily="2" charset="0"/>
              </a:defRPr>
            </a:lvl3pPr>
            <a:lvl4pPr marL="1771650" indent="-254000">
              <a:spcBef>
                <a:spcPts val="500"/>
              </a:spcBef>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4pPr>
            <a:lvl5pPr marL="2279650" indent="-254000">
              <a:spcBef>
                <a:spcPts val="500"/>
              </a:spcBef>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5pPr>
            <a:lvl6pPr marL="2736850" indent="-254000" eaLnBrk="0" fontAlgn="base" hangingPunct="0">
              <a:spcBef>
                <a:spcPts val="500"/>
              </a:spcBef>
              <a:spcAft>
                <a:spcPct val="0"/>
              </a:spcAft>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6pPr>
            <a:lvl7pPr marL="3194050" indent="-254000" eaLnBrk="0" fontAlgn="base" hangingPunct="0">
              <a:spcBef>
                <a:spcPts val="500"/>
              </a:spcBef>
              <a:spcAft>
                <a:spcPct val="0"/>
              </a:spcAft>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7pPr>
            <a:lvl8pPr marL="3651250" indent="-254000" eaLnBrk="0" fontAlgn="base" hangingPunct="0">
              <a:spcBef>
                <a:spcPts val="500"/>
              </a:spcBef>
              <a:spcAft>
                <a:spcPct val="0"/>
              </a:spcAft>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8pPr>
            <a:lvl9pPr marL="4108450" indent="-254000" eaLnBrk="0" fontAlgn="base" hangingPunct="0">
              <a:spcBef>
                <a:spcPts val="500"/>
              </a:spcBef>
              <a:spcAft>
                <a:spcPct val="0"/>
              </a:spcAft>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9pPr>
          </a:lstStyle>
          <a:p>
            <a:pPr eaLnBrk="1" hangingPunct="1">
              <a:spcBef>
                <a:spcPct val="0"/>
              </a:spcBef>
              <a:buSzTx/>
              <a:buFontTx/>
              <a:buNone/>
            </a:pPr>
            <a:r>
              <a:rPr lang="en-US" altLang="en-US" sz="2400" dirty="0"/>
              <a:t>Bad gain for STS-2</a:t>
            </a:r>
          </a:p>
          <a:p>
            <a:pPr eaLnBrk="1" hangingPunct="1">
              <a:spcBef>
                <a:spcPct val="0"/>
              </a:spcBef>
              <a:buSzTx/>
              <a:buFontTx/>
              <a:buNone/>
            </a:pPr>
            <a:endParaRPr lang="en-US" altLang="en-US" sz="1200" dirty="0"/>
          </a:p>
          <a:p>
            <a:pPr eaLnBrk="1" hangingPunct="1">
              <a:spcBef>
                <a:spcPct val="0"/>
              </a:spcBef>
              <a:buSzTx/>
              <a:buFontTx/>
              <a:buNone/>
            </a:pPr>
            <a:r>
              <a:rPr lang="en-US" altLang="en-US" sz="2400" dirty="0"/>
              <a:t>Used 20,000 counts/volt</a:t>
            </a:r>
          </a:p>
          <a:p>
            <a:pPr eaLnBrk="1" hangingPunct="1">
              <a:spcBef>
                <a:spcPct val="0"/>
              </a:spcBef>
              <a:buSzTx/>
              <a:buFontTx/>
              <a:buNone/>
            </a:pPr>
            <a:r>
              <a:rPr lang="en-US" altLang="en-US" sz="2400" dirty="0"/>
              <a:t>instead of 1500 counts/volt</a:t>
            </a:r>
          </a:p>
          <a:p>
            <a:pPr eaLnBrk="1" hangingPunct="1">
              <a:spcBef>
                <a:spcPct val="0"/>
              </a:spcBef>
              <a:buSzTx/>
              <a:buFontTx/>
              <a:buNone/>
            </a:pPr>
            <a:endParaRPr lang="en-US" altLang="en-US" sz="1200" dirty="0"/>
          </a:p>
          <a:p>
            <a:pPr eaLnBrk="1" hangingPunct="1">
              <a:spcBef>
                <a:spcPct val="0"/>
              </a:spcBef>
              <a:buSzTx/>
              <a:buFontTx/>
              <a:buNone/>
            </a:pPr>
            <a:r>
              <a:rPr lang="en-US" altLang="en-US" sz="2400" dirty="0"/>
              <a:t>Results in low corrected amplitude</a:t>
            </a:r>
          </a:p>
          <a:p>
            <a:pPr eaLnBrk="1" hangingPunct="1">
              <a:spcBef>
                <a:spcPct val="0"/>
              </a:spcBef>
              <a:buSzTx/>
              <a:buFontTx/>
              <a:buNone/>
            </a:pPr>
            <a:r>
              <a:rPr lang="en-US" altLang="en-US" sz="2400" dirty="0"/>
              <a:t>across spectrum</a:t>
            </a:r>
          </a:p>
        </p:txBody>
      </p:sp>
      <p:sp>
        <p:nvSpPr>
          <p:cNvPr id="212996" name="Rectangle 4">
            <a:extLst>
              <a:ext uri="{FF2B5EF4-FFF2-40B4-BE49-F238E27FC236}">
                <a16:creationId xmlns:a16="http://schemas.microsoft.com/office/drawing/2014/main" id="{4ACD3835-5B00-5445-9BCD-7F61E0D67C18}"/>
              </a:ext>
            </a:extLst>
          </p:cNvPr>
          <p:cNvSpPr>
            <a:spLocks/>
          </p:cNvSpPr>
          <p:nvPr/>
        </p:nvSpPr>
        <p:spPr bwMode="auto">
          <a:xfrm>
            <a:off x="4389120" y="5063714"/>
            <a:ext cx="255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40" bIns="0">
            <a:spAutoFit/>
          </a:bodyPr>
          <a:lstStyle>
            <a:lvl1pPr marL="44450">
              <a:spcBef>
                <a:spcPts val="800"/>
              </a:spcBef>
              <a:buSzPct val="100000"/>
              <a:buFont typeface="Lucida Grande" panose="020B0600040502020204" pitchFamily="34" charset="0"/>
              <a:buChar char="•"/>
              <a:defRPr sz="3400">
                <a:solidFill>
                  <a:schemeClr val="tx1"/>
                </a:solidFill>
                <a:latin typeface="Times" pitchFamily="2" charset="0"/>
                <a:ea typeface="ヒラギノ明朝 Pro W3" panose="02020300000000000000" pitchFamily="18" charset="-128"/>
                <a:sym typeface="Times" pitchFamily="2" charset="0"/>
              </a:defRPr>
            </a:lvl1pPr>
            <a:lvl2pPr marL="37931725" indent="-37474525">
              <a:spcBef>
                <a:spcPts val="800"/>
              </a:spcBef>
              <a:buSzPct val="100000"/>
              <a:buFont typeface="Lucida Grande" panose="020B0600040502020204" pitchFamily="34" charset="0"/>
              <a:buChar char="–"/>
              <a:defRPr sz="3000">
                <a:solidFill>
                  <a:schemeClr val="tx1"/>
                </a:solidFill>
                <a:latin typeface="Times" pitchFamily="2" charset="0"/>
                <a:ea typeface="ヒラギノ明朝 Pro W3" panose="02020300000000000000" pitchFamily="18" charset="-128"/>
                <a:sym typeface="Times" pitchFamily="2" charset="0"/>
              </a:defRPr>
            </a:lvl2pPr>
            <a:lvl3pPr marL="1263650" indent="-254000">
              <a:spcBef>
                <a:spcPts val="600"/>
              </a:spcBef>
              <a:buSzPct val="100000"/>
              <a:buFont typeface="Lucida Grande" panose="020B0600040502020204" pitchFamily="34" charset="0"/>
              <a:buChar char="•"/>
              <a:defRPr sz="2600">
                <a:solidFill>
                  <a:schemeClr val="tx1"/>
                </a:solidFill>
                <a:latin typeface="Times" pitchFamily="2" charset="0"/>
                <a:ea typeface="ヒラギノ明朝 Pro W3" panose="02020300000000000000" pitchFamily="18" charset="-128"/>
                <a:sym typeface="Times" pitchFamily="2" charset="0"/>
              </a:defRPr>
            </a:lvl3pPr>
            <a:lvl4pPr marL="1771650" indent="-254000">
              <a:spcBef>
                <a:spcPts val="500"/>
              </a:spcBef>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4pPr>
            <a:lvl5pPr marL="2279650" indent="-254000">
              <a:spcBef>
                <a:spcPts val="500"/>
              </a:spcBef>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5pPr>
            <a:lvl6pPr marL="2736850" indent="-254000" eaLnBrk="0" fontAlgn="base" hangingPunct="0">
              <a:spcBef>
                <a:spcPts val="500"/>
              </a:spcBef>
              <a:spcAft>
                <a:spcPct val="0"/>
              </a:spcAft>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6pPr>
            <a:lvl7pPr marL="3194050" indent="-254000" eaLnBrk="0" fontAlgn="base" hangingPunct="0">
              <a:spcBef>
                <a:spcPts val="500"/>
              </a:spcBef>
              <a:spcAft>
                <a:spcPct val="0"/>
              </a:spcAft>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7pPr>
            <a:lvl8pPr marL="3651250" indent="-254000" eaLnBrk="0" fontAlgn="base" hangingPunct="0">
              <a:spcBef>
                <a:spcPts val="500"/>
              </a:spcBef>
              <a:spcAft>
                <a:spcPct val="0"/>
              </a:spcAft>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8pPr>
            <a:lvl9pPr marL="4108450" indent="-254000" eaLnBrk="0" fontAlgn="base" hangingPunct="0">
              <a:spcBef>
                <a:spcPts val="500"/>
              </a:spcBef>
              <a:spcAft>
                <a:spcPct val="0"/>
              </a:spcAft>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9pPr>
          </a:lstStyle>
          <a:p>
            <a:pPr eaLnBrk="1" hangingPunct="1">
              <a:spcBef>
                <a:spcPct val="0"/>
              </a:spcBef>
              <a:buSzTx/>
              <a:buFontTx/>
              <a:buNone/>
            </a:pPr>
            <a:r>
              <a:rPr lang="en-US" altLang="en-US" sz="2400"/>
              <a:t>Corrected Response</a:t>
            </a:r>
          </a:p>
        </p:txBody>
      </p:sp>
      <p:sp>
        <p:nvSpPr>
          <p:cNvPr id="3" name="TextBox 2">
            <a:extLst>
              <a:ext uri="{FF2B5EF4-FFF2-40B4-BE49-F238E27FC236}">
                <a16:creationId xmlns:a16="http://schemas.microsoft.com/office/drawing/2014/main" id="{F6273D84-3820-6143-A147-2240B5EF702C}"/>
              </a:ext>
            </a:extLst>
          </p:cNvPr>
          <p:cNvSpPr txBox="1"/>
          <p:nvPr/>
        </p:nvSpPr>
        <p:spPr>
          <a:xfrm>
            <a:off x="5327656" y="6281426"/>
            <a:ext cx="3615092" cy="338554"/>
          </a:xfrm>
          <a:prstGeom prst="rect">
            <a:avLst/>
          </a:prstGeom>
          <a:noFill/>
        </p:spPr>
        <p:txBody>
          <a:bodyPr wrap="none" rtlCol="0">
            <a:spAutoFit/>
          </a:bodyPr>
          <a:lstStyle/>
          <a:p>
            <a:r>
              <a:rPr lang="en-US" sz="1600"/>
              <a:t>*PDFs calculated with PQLX software</a:t>
            </a:r>
          </a:p>
        </p:txBody>
      </p:sp>
      <p:sp>
        <p:nvSpPr>
          <p:cNvPr id="4" name="TextBox 3">
            <a:extLst>
              <a:ext uri="{FF2B5EF4-FFF2-40B4-BE49-F238E27FC236}">
                <a16:creationId xmlns:a16="http://schemas.microsoft.com/office/drawing/2014/main" id="{8278A955-E4A4-F443-899E-B75A56DD373E}"/>
              </a:ext>
            </a:extLst>
          </p:cNvPr>
          <p:cNvSpPr txBox="1"/>
          <p:nvPr/>
        </p:nvSpPr>
        <p:spPr>
          <a:xfrm>
            <a:off x="4451688" y="165572"/>
            <a:ext cx="4645824" cy="584775"/>
          </a:xfrm>
          <a:prstGeom prst="rect">
            <a:avLst/>
          </a:prstGeom>
          <a:noFill/>
        </p:spPr>
        <p:txBody>
          <a:bodyPr wrap="none" rtlCol="0">
            <a:spAutoFit/>
          </a:bodyPr>
          <a:lstStyle/>
          <a:p>
            <a:pPr algn="r"/>
            <a:r>
              <a:rPr lang="en-US" sz="3200" dirty="0">
                <a:solidFill>
                  <a:schemeClr val="bg1"/>
                </a:solidFill>
              </a:rPr>
              <a:t>Metadata error example</a:t>
            </a:r>
          </a:p>
        </p:txBody>
      </p:sp>
    </p:spTree>
    <p:extLst>
      <p:ext uri="{BB962C8B-B14F-4D97-AF65-F5344CB8AC3E}">
        <p14:creationId xmlns:p14="http://schemas.microsoft.com/office/powerpoint/2010/main" val="4079460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a:extLst>
              <a:ext uri="{FF2B5EF4-FFF2-40B4-BE49-F238E27FC236}">
                <a16:creationId xmlns:a16="http://schemas.microsoft.com/office/drawing/2014/main" id="{129F5410-A11D-2247-84AE-031922CD6554}"/>
              </a:ext>
            </a:extLst>
          </p:cNvPr>
          <p:cNvPicPr>
            <a:picLocks noChangeArrowheads="1"/>
          </p:cNvPicPr>
          <p:nvPr/>
        </p:nvPicPr>
        <p:blipFill>
          <a:blip r:embed="rId2"/>
          <a:stretch>
            <a:fillRect/>
          </a:stretch>
        </p:blipFill>
        <p:spPr bwMode="auto">
          <a:xfrm>
            <a:off x="457200" y="1005840"/>
            <a:ext cx="355002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46" name="Picture 2">
            <a:extLst>
              <a:ext uri="{FF2B5EF4-FFF2-40B4-BE49-F238E27FC236}">
                <a16:creationId xmlns:a16="http://schemas.microsoft.com/office/drawing/2014/main" id="{A68FCD16-AED4-1442-8413-713C4B11A4BC}"/>
              </a:ext>
            </a:extLst>
          </p:cNvPr>
          <p:cNvPicPr>
            <a:picLocks noChangeArrowheads="1"/>
          </p:cNvPicPr>
          <p:nvPr/>
        </p:nvPicPr>
        <p:blipFill>
          <a:blip r:embed="rId3"/>
          <a:stretch>
            <a:fillRect/>
          </a:stretch>
        </p:blipFill>
        <p:spPr bwMode="auto">
          <a:xfrm>
            <a:off x="457200" y="3931920"/>
            <a:ext cx="355002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7" name="Rectangle 3">
            <a:extLst>
              <a:ext uri="{FF2B5EF4-FFF2-40B4-BE49-F238E27FC236}">
                <a16:creationId xmlns:a16="http://schemas.microsoft.com/office/drawing/2014/main" id="{7314B559-83DF-DC44-A5C8-644E13860216}"/>
              </a:ext>
            </a:extLst>
          </p:cNvPr>
          <p:cNvSpPr>
            <a:spLocks/>
          </p:cNvSpPr>
          <p:nvPr/>
        </p:nvSpPr>
        <p:spPr bwMode="auto">
          <a:xfrm>
            <a:off x="4389120" y="1082553"/>
            <a:ext cx="4708394" cy="2589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40" bIns="0"/>
          <a:lstStyle>
            <a:lvl1pPr marL="44450">
              <a:spcBef>
                <a:spcPts val="800"/>
              </a:spcBef>
              <a:buSzPct val="100000"/>
              <a:buFont typeface="Lucida Grande" panose="020B0600040502020204" pitchFamily="34" charset="0"/>
              <a:buChar char="•"/>
              <a:defRPr sz="3400">
                <a:solidFill>
                  <a:schemeClr val="tx1"/>
                </a:solidFill>
                <a:latin typeface="Times" pitchFamily="2" charset="0"/>
                <a:ea typeface="ヒラギノ明朝 Pro W3" panose="02020300000000000000" pitchFamily="18" charset="-128"/>
                <a:sym typeface="Times" pitchFamily="2" charset="0"/>
              </a:defRPr>
            </a:lvl1pPr>
            <a:lvl2pPr marL="37931725" indent="-37474525">
              <a:spcBef>
                <a:spcPts val="800"/>
              </a:spcBef>
              <a:buSzPct val="100000"/>
              <a:buFont typeface="Lucida Grande" panose="020B0600040502020204" pitchFamily="34" charset="0"/>
              <a:buChar char="–"/>
              <a:defRPr sz="3000">
                <a:solidFill>
                  <a:schemeClr val="tx1"/>
                </a:solidFill>
                <a:latin typeface="Times" pitchFamily="2" charset="0"/>
                <a:ea typeface="ヒラギノ明朝 Pro W3" panose="02020300000000000000" pitchFamily="18" charset="-128"/>
                <a:sym typeface="Times" pitchFamily="2" charset="0"/>
              </a:defRPr>
            </a:lvl2pPr>
            <a:lvl3pPr marL="1263650" indent="-254000">
              <a:spcBef>
                <a:spcPts val="600"/>
              </a:spcBef>
              <a:buSzPct val="100000"/>
              <a:buFont typeface="Lucida Grande" panose="020B0600040502020204" pitchFamily="34" charset="0"/>
              <a:buChar char="•"/>
              <a:defRPr sz="2600">
                <a:solidFill>
                  <a:schemeClr val="tx1"/>
                </a:solidFill>
                <a:latin typeface="Times" pitchFamily="2" charset="0"/>
                <a:ea typeface="ヒラギノ明朝 Pro W3" panose="02020300000000000000" pitchFamily="18" charset="-128"/>
                <a:sym typeface="Times" pitchFamily="2" charset="0"/>
              </a:defRPr>
            </a:lvl3pPr>
            <a:lvl4pPr marL="1771650" indent="-254000">
              <a:spcBef>
                <a:spcPts val="500"/>
              </a:spcBef>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4pPr>
            <a:lvl5pPr marL="2279650" indent="-254000">
              <a:spcBef>
                <a:spcPts val="500"/>
              </a:spcBef>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5pPr>
            <a:lvl6pPr marL="2736850" indent="-254000" eaLnBrk="0" fontAlgn="base" hangingPunct="0">
              <a:spcBef>
                <a:spcPts val="500"/>
              </a:spcBef>
              <a:spcAft>
                <a:spcPct val="0"/>
              </a:spcAft>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6pPr>
            <a:lvl7pPr marL="3194050" indent="-254000" eaLnBrk="0" fontAlgn="base" hangingPunct="0">
              <a:spcBef>
                <a:spcPts val="500"/>
              </a:spcBef>
              <a:spcAft>
                <a:spcPct val="0"/>
              </a:spcAft>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7pPr>
            <a:lvl8pPr marL="3651250" indent="-254000" eaLnBrk="0" fontAlgn="base" hangingPunct="0">
              <a:spcBef>
                <a:spcPts val="500"/>
              </a:spcBef>
              <a:spcAft>
                <a:spcPct val="0"/>
              </a:spcAft>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8pPr>
            <a:lvl9pPr marL="4108450" indent="-254000" eaLnBrk="0" fontAlgn="base" hangingPunct="0">
              <a:spcBef>
                <a:spcPts val="500"/>
              </a:spcBef>
              <a:spcAft>
                <a:spcPct val="0"/>
              </a:spcAft>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9pPr>
          </a:lstStyle>
          <a:p>
            <a:pPr eaLnBrk="1" hangingPunct="1">
              <a:spcBef>
                <a:spcPct val="0"/>
              </a:spcBef>
              <a:buSzTx/>
              <a:buFontTx/>
              <a:buNone/>
            </a:pPr>
            <a:r>
              <a:rPr lang="en-US" altLang="en-US" sz="2400" dirty="0"/>
              <a:t>Bad units for STS-1</a:t>
            </a:r>
          </a:p>
          <a:p>
            <a:pPr eaLnBrk="1" hangingPunct="1">
              <a:spcBef>
                <a:spcPct val="0"/>
              </a:spcBef>
              <a:buSzTx/>
              <a:buFontTx/>
              <a:buNone/>
            </a:pPr>
            <a:endParaRPr lang="en-US" altLang="en-US" sz="1000" dirty="0"/>
          </a:p>
          <a:p>
            <a:pPr eaLnBrk="1" hangingPunct="1">
              <a:spcBef>
                <a:spcPts val="0"/>
              </a:spcBef>
              <a:buSzTx/>
              <a:buFontTx/>
              <a:buNone/>
            </a:pPr>
            <a:r>
              <a:rPr lang="en-US" altLang="en-US" sz="2400" dirty="0"/>
              <a:t>Used acceleration input units </a:t>
            </a:r>
            <a:r>
              <a:rPr lang="en-US" altLang="en-US" sz="2000" dirty="0"/>
              <a:t>(M/S**2)</a:t>
            </a:r>
          </a:p>
          <a:p>
            <a:pPr>
              <a:spcBef>
                <a:spcPts val="1000"/>
              </a:spcBef>
              <a:buSzTx/>
              <a:buNone/>
            </a:pPr>
            <a:r>
              <a:rPr lang="en-US" altLang="en-US" sz="2400" dirty="0"/>
              <a:t>But the poles and zeros in the response are appropriate for velocity</a:t>
            </a:r>
          </a:p>
          <a:p>
            <a:pPr eaLnBrk="1" hangingPunct="1">
              <a:spcBef>
                <a:spcPct val="0"/>
              </a:spcBef>
              <a:buSzTx/>
              <a:buFontTx/>
              <a:buNone/>
            </a:pPr>
            <a:endParaRPr lang="en-US" altLang="en-US" sz="2000" dirty="0"/>
          </a:p>
          <a:p>
            <a:pPr eaLnBrk="1" hangingPunct="1">
              <a:spcBef>
                <a:spcPct val="0"/>
              </a:spcBef>
              <a:buSzTx/>
              <a:buFontTx/>
              <a:buNone/>
            </a:pPr>
            <a:r>
              <a:rPr lang="en-US" altLang="en-US" sz="2400" dirty="0"/>
              <a:t>Results in tilted PSD:</a:t>
            </a:r>
          </a:p>
          <a:p>
            <a:pPr eaLnBrk="1" hangingPunct="1">
              <a:spcBef>
                <a:spcPct val="0"/>
              </a:spcBef>
              <a:buSzTx/>
              <a:buFontTx/>
              <a:buNone/>
            </a:pPr>
            <a:r>
              <a:rPr lang="en-US" altLang="en-US" sz="2400" dirty="0"/>
              <a:t>      Low power at low period</a:t>
            </a:r>
          </a:p>
          <a:p>
            <a:pPr eaLnBrk="1" hangingPunct="1">
              <a:spcBef>
                <a:spcPct val="0"/>
              </a:spcBef>
              <a:buSzTx/>
              <a:buFontTx/>
              <a:buNone/>
            </a:pPr>
            <a:r>
              <a:rPr lang="en-US" altLang="en-US" sz="2400" dirty="0"/>
              <a:t>      High power at high period</a:t>
            </a:r>
          </a:p>
        </p:txBody>
      </p:sp>
      <p:sp>
        <p:nvSpPr>
          <p:cNvPr id="210948" name="Rectangle 4">
            <a:extLst>
              <a:ext uri="{FF2B5EF4-FFF2-40B4-BE49-F238E27FC236}">
                <a16:creationId xmlns:a16="http://schemas.microsoft.com/office/drawing/2014/main" id="{45676EA7-988E-CD4D-BA23-71FB2EAF8E36}"/>
              </a:ext>
            </a:extLst>
          </p:cNvPr>
          <p:cNvSpPr>
            <a:spLocks/>
          </p:cNvSpPr>
          <p:nvPr/>
        </p:nvSpPr>
        <p:spPr bwMode="auto">
          <a:xfrm>
            <a:off x="4389120" y="5118854"/>
            <a:ext cx="2554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40" bIns="0">
            <a:spAutoFit/>
          </a:bodyPr>
          <a:lstStyle>
            <a:lvl1pPr marL="44450">
              <a:spcBef>
                <a:spcPts val="800"/>
              </a:spcBef>
              <a:buSzPct val="100000"/>
              <a:buFont typeface="Lucida Grande" panose="020B0600040502020204" pitchFamily="34" charset="0"/>
              <a:buChar char="•"/>
              <a:defRPr sz="3400">
                <a:solidFill>
                  <a:schemeClr val="tx1"/>
                </a:solidFill>
                <a:latin typeface="Times" pitchFamily="2" charset="0"/>
                <a:ea typeface="ヒラギノ明朝 Pro W3" panose="02020300000000000000" pitchFamily="18" charset="-128"/>
                <a:sym typeface="Times" pitchFamily="2" charset="0"/>
              </a:defRPr>
            </a:lvl1pPr>
            <a:lvl2pPr marL="37931725" indent="-37474525">
              <a:spcBef>
                <a:spcPts val="800"/>
              </a:spcBef>
              <a:buSzPct val="100000"/>
              <a:buFont typeface="Lucida Grande" panose="020B0600040502020204" pitchFamily="34" charset="0"/>
              <a:buChar char="–"/>
              <a:defRPr sz="3000">
                <a:solidFill>
                  <a:schemeClr val="tx1"/>
                </a:solidFill>
                <a:latin typeface="Times" pitchFamily="2" charset="0"/>
                <a:ea typeface="ヒラギノ明朝 Pro W3" panose="02020300000000000000" pitchFamily="18" charset="-128"/>
                <a:sym typeface="Times" pitchFamily="2" charset="0"/>
              </a:defRPr>
            </a:lvl2pPr>
            <a:lvl3pPr marL="1263650" indent="-254000">
              <a:spcBef>
                <a:spcPts val="600"/>
              </a:spcBef>
              <a:buSzPct val="100000"/>
              <a:buFont typeface="Lucida Grande" panose="020B0600040502020204" pitchFamily="34" charset="0"/>
              <a:buChar char="•"/>
              <a:defRPr sz="2600">
                <a:solidFill>
                  <a:schemeClr val="tx1"/>
                </a:solidFill>
                <a:latin typeface="Times" pitchFamily="2" charset="0"/>
                <a:ea typeface="ヒラギノ明朝 Pro W3" panose="02020300000000000000" pitchFamily="18" charset="-128"/>
                <a:sym typeface="Times" pitchFamily="2" charset="0"/>
              </a:defRPr>
            </a:lvl3pPr>
            <a:lvl4pPr marL="1771650" indent="-254000">
              <a:spcBef>
                <a:spcPts val="500"/>
              </a:spcBef>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4pPr>
            <a:lvl5pPr marL="2279650" indent="-254000">
              <a:spcBef>
                <a:spcPts val="500"/>
              </a:spcBef>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5pPr>
            <a:lvl6pPr marL="2736850" indent="-254000" eaLnBrk="0" fontAlgn="base" hangingPunct="0">
              <a:spcBef>
                <a:spcPts val="500"/>
              </a:spcBef>
              <a:spcAft>
                <a:spcPct val="0"/>
              </a:spcAft>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6pPr>
            <a:lvl7pPr marL="3194050" indent="-254000" eaLnBrk="0" fontAlgn="base" hangingPunct="0">
              <a:spcBef>
                <a:spcPts val="500"/>
              </a:spcBef>
              <a:spcAft>
                <a:spcPct val="0"/>
              </a:spcAft>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7pPr>
            <a:lvl8pPr marL="3651250" indent="-254000" eaLnBrk="0" fontAlgn="base" hangingPunct="0">
              <a:spcBef>
                <a:spcPts val="500"/>
              </a:spcBef>
              <a:spcAft>
                <a:spcPct val="0"/>
              </a:spcAft>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8pPr>
            <a:lvl9pPr marL="4108450" indent="-254000" eaLnBrk="0" fontAlgn="base" hangingPunct="0">
              <a:spcBef>
                <a:spcPts val="500"/>
              </a:spcBef>
              <a:spcAft>
                <a:spcPct val="0"/>
              </a:spcAft>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9pPr>
          </a:lstStyle>
          <a:p>
            <a:pPr eaLnBrk="1" hangingPunct="1">
              <a:spcBef>
                <a:spcPct val="0"/>
              </a:spcBef>
              <a:buSzTx/>
              <a:buFontTx/>
              <a:buNone/>
            </a:pPr>
            <a:r>
              <a:rPr lang="en-US" altLang="en-US" sz="2400"/>
              <a:t>Corrected Response</a:t>
            </a:r>
          </a:p>
        </p:txBody>
      </p:sp>
      <p:sp>
        <p:nvSpPr>
          <p:cNvPr id="9" name="TextBox 8">
            <a:extLst>
              <a:ext uri="{FF2B5EF4-FFF2-40B4-BE49-F238E27FC236}">
                <a16:creationId xmlns:a16="http://schemas.microsoft.com/office/drawing/2014/main" id="{5675E28F-0C8A-8F4C-AF8C-79457C884DC8}"/>
              </a:ext>
            </a:extLst>
          </p:cNvPr>
          <p:cNvSpPr txBox="1"/>
          <p:nvPr/>
        </p:nvSpPr>
        <p:spPr>
          <a:xfrm>
            <a:off x="5329633" y="6336566"/>
            <a:ext cx="3615092" cy="338554"/>
          </a:xfrm>
          <a:prstGeom prst="rect">
            <a:avLst/>
          </a:prstGeom>
          <a:noFill/>
        </p:spPr>
        <p:txBody>
          <a:bodyPr wrap="none" rtlCol="0">
            <a:spAutoFit/>
          </a:bodyPr>
          <a:lstStyle/>
          <a:p>
            <a:r>
              <a:rPr lang="en-US" sz="1600"/>
              <a:t>*PDFs calculated with PQLX software</a:t>
            </a:r>
          </a:p>
        </p:txBody>
      </p:sp>
      <p:sp>
        <p:nvSpPr>
          <p:cNvPr id="10" name="TextBox 9">
            <a:extLst>
              <a:ext uri="{FF2B5EF4-FFF2-40B4-BE49-F238E27FC236}">
                <a16:creationId xmlns:a16="http://schemas.microsoft.com/office/drawing/2014/main" id="{01597E32-292A-7345-A42D-6BEC3F3AA10E}"/>
              </a:ext>
            </a:extLst>
          </p:cNvPr>
          <p:cNvSpPr txBox="1"/>
          <p:nvPr/>
        </p:nvSpPr>
        <p:spPr>
          <a:xfrm>
            <a:off x="4565504" y="165572"/>
            <a:ext cx="4532010" cy="584775"/>
          </a:xfrm>
          <a:prstGeom prst="rect">
            <a:avLst/>
          </a:prstGeom>
          <a:noFill/>
        </p:spPr>
        <p:txBody>
          <a:bodyPr wrap="none" rtlCol="0">
            <a:spAutoFit/>
          </a:bodyPr>
          <a:lstStyle/>
          <a:p>
            <a:pPr algn="r"/>
            <a:r>
              <a:rPr lang="en-US" sz="3200" dirty="0">
                <a:solidFill>
                  <a:schemeClr val="bg1"/>
                </a:solidFill>
              </a:rPr>
              <a:t>Metadata error example</a:t>
            </a:r>
          </a:p>
        </p:txBody>
      </p:sp>
    </p:spTree>
    <p:extLst>
      <p:ext uri="{BB962C8B-B14F-4D97-AF65-F5344CB8AC3E}">
        <p14:creationId xmlns:p14="http://schemas.microsoft.com/office/powerpoint/2010/main" val="36310820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1">
            <a:extLst>
              <a:ext uri="{FF2B5EF4-FFF2-40B4-BE49-F238E27FC236}">
                <a16:creationId xmlns:a16="http://schemas.microsoft.com/office/drawing/2014/main" id="{48A0DCC5-8782-6A44-ADEE-17F4D03939A8}"/>
              </a:ext>
            </a:extLst>
          </p:cNvPr>
          <p:cNvPicPr>
            <a:picLocks noChangeArrowheads="1"/>
          </p:cNvPicPr>
          <p:nvPr/>
        </p:nvPicPr>
        <p:blipFill>
          <a:blip r:embed="rId2"/>
          <a:stretch>
            <a:fillRect/>
          </a:stretch>
        </p:blipFill>
        <p:spPr bwMode="auto">
          <a:xfrm>
            <a:off x="457200" y="1005840"/>
            <a:ext cx="355002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0" name="Picture 2">
            <a:extLst>
              <a:ext uri="{FF2B5EF4-FFF2-40B4-BE49-F238E27FC236}">
                <a16:creationId xmlns:a16="http://schemas.microsoft.com/office/drawing/2014/main" id="{E22EBCBA-6EBA-6845-97BF-781BD3FB98BD}"/>
              </a:ext>
            </a:extLst>
          </p:cNvPr>
          <p:cNvPicPr>
            <a:picLocks noChangeArrowheads="1"/>
          </p:cNvPicPr>
          <p:nvPr/>
        </p:nvPicPr>
        <p:blipFill>
          <a:blip r:embed="rId3"/>
          <a:stretch>
            <a:fillRect/>
          </a:stretch>
        </p:blipFill>
        <p:spPr bwMode="auto">
          <a:xfrm>
            <a:off x="457200" y="3931920"/>
            <a:ext cx="355002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1" name="Rectangle 3">
            <a:extLst>
              <a:ext uri="{FF2B5EF4-FFF2-40B4-BE49-F238E27FC236}">
                <a16:creationId xmlns:a16="http://schemas.microsoft.com/office/drawing/2014/main" id="{C7C20ECD-F211-7145-8DFC-CA980B658722}"/>
              </a:ext>
            </a:extLst>
          </p:cNvPr>
          <p:cNvSpPr>
            <a:spLocks/>
          </p:cNvSpPr>
          <p:nvPr/>
        </p:nvSpPr>
        <p:spPr bwMode="auto">
          <a:xfrm>
            <a:off x="4389121" y="1097280"/>
            <a:ext cx="4556924" cy="3175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40640" bIns="0">
            <a:spAutoFit/>
          </a:bodyPr>
          <a:lstStyle>
            <a:lvl1pPr marL="44450">
              <a:spcBef>
                <a:spcPts val="800"/>
              </a:spcBef>
              <a:buSzPct val="100000"/>
              <a:buFont typeface="Lucida Grande" panose="020B0600040502020204" pitchFamily="34" charset="0"/>
              <a:buChar char="•"/>
              <a:defRPr sz="3400">
                <a:solidFill>
                  <a:schemeClr val="tx1"/>
                </a:solidFill>
                <a:latin typeface="Times" pitchFamily="2" charset="0"/>
                <a:ea typeface="ヒラギノ明朝 Pro W3" panose="02020300000000000000" pitchFamily="18" charset="-128"/>
                <a:sym typeface="Times" pitchFamily="2" charset="0"/>
              </a:defRPr>
            </a:lvl1pPr>
            <a:lvl2pPr marL="37931725" indent="-37474525">
              <a:spcBef>
                <a:spcPts val="800"/>
              </a:spcBef>
              <a:buSzPct val="100000"/>
              <a:buFont typeface="Lucida Grande" panose="020B0600040502020204" pitchFamily="34" charset="0"/>
              <a:buChar char="–"/>
              <a:defRPr sz="3000">
                <a:solidFill>
                  <a:schemeClr val="tx1"/>
                </a:solidFill>
                <a:latin typeface="Times" pitchFamily="2" charset="0"/>
                <a:ea typeface="ヒラギノ明朝 Pro W3" panose="02020300000000000000" pitchFamily="18" charset="-128"/>
                <a:sym typeface="Times" pitchFamily="2" charset="0"/>
              </a:defRPr>
            </a:lvl2pPr>
            <a:lvl3pPr marL="1263650" indent="-254000">
              <a:spcBef>
                <a:spcPts val="600"/>
              </a:spcBef>
              <a:buSzPct val="100000"/>
              <a:buFont typeface="Lucida Grande" panose="020B0600040502020204" pitchFamily="34" charset="0"/>
              <a:buChar char="•"/>
              <a:defRPr sz="2600">
                <a:solidFill>
                  <a:schemeClr val="tx1"/>
                </a:solidFill>
                <a:latin typeface="Times" pitchFamily="2" charset="0"/>
                <a:ea typeface="ヒラギノ明朝 Pro W3" panose="02020300000000000000" pitchFamily="18" charset="-128"/>
                <a:sym typeface="Times" pitchFamily="2" charset="0"/>
              </a:defRPr>
            </a:lvl3pPr>
            <a:lvl4pPr marL="1771650" indent="-254000">
              <a:spcBef>
                <a:spcPts val="500"/>
              </a:spcBef>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4pPr>
            <a:lvl5pPr marL="2279650" indent="-254000">
              <a:spcBef>
                <a:spcPts val="500"/>
              </a:spcBef>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5pPr>
            <a:lvl6pPr marL="2736850" indent="-254000" eaLnBrk="0" fontAlgn="base" hangingPunct="0">
              <a:spcBef>
                <a:spcPts val="500"/>
              </a:spcBef>
              <a:spcAft>
                <a:spcPct val="0"/>
              </a:spcAft>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6pPr>
            <a:lvl7pPr marL="3194050" indent="-254000" eaLnBrk="0" fontAlgn="base" hangingPunct="0">
              <a:spcBef>
                <a:spcPts val="500"/>
              </a:spcBef>
              <a:spcAft>
                <a:spcPct val="0"/>
              </a:spcAft>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7pPr>
            <a:lvl8pPr marL="3651250" indent="-254000" eaLnBrk="0" fontAlgn="base" hangingPunct="0">
              <a:spcBef>
                <a:spcPts val="500"/>
              </a:spcBef>
              <a:spcAft>
                <a:spcPct val="0"/>
              </a:spcAft>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8pPr>
            <a:lvl9pPr marL="4108450" indent="-254000" eaLnBrk="0" fontAlgn="base" hangingPunct="0">
              <a:spcBef>
                <a:spcPts val="500"/>
              </a:spcBef>
              <a:spcAft>
                <a:spcPct val="0"/>
              </a:spcAft>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9pPr>
          </a:lstStyle>
          <a:p>
            <a:pPr eaLnBrk="1" hangingPunct="1">
              <a:spcBef>
                <a:spcPct val="0"/>
              </a:spcBef>
              <a:buSzTx/>
              <a:buFontTx/>
              <a:buNone/>
            </a:pPr>
            <a:r>
              <a:rPr lang="en-US" altLang="en-US" sz="2400" dirty="0"/>
              <a:t>Bad units for STS-2</a:t>
            </a:r>
          </a:p>
          <a:p>
            <a:pPr eaLnBrk="1" hangingPunct="1">
              <a:spcBef>
                <a:spcPct val="0"/>
              </a:spcBef>
              <a:buSzTx/>
              <a:buFontTx/>
              <a:buNone/>
            </a:pPr>
            <a:endParaRPr lang="en-US" altLang="en-US" sz="1000" dirty="0"/>
          </a:p>
          <a:p>
            <a:pPr eaLnBrk="1" hangingPunct="1">
              <a:spcBef>
                <a:spcPts val="0"/>
              </a:spcBef>
              <a:buSzTx/>
              <a:buFontTx/>
              <a:buNone/>
            </a:pPr>
            <a:r>
              <a:rPr lang="en-US" altLang="en-US" sz="2400" dirty="0"/>
              <a:t>Used displacement input units (M)</a:t>
            </a:r>
          </a:p>
          <a:p>
            <a:pPr>
              <a:spcBef>
                <a:spcPts val="1000"/>
              </a:spcBef>
              <a:buSzTx/>
              <a:buNone/>
            </a:pPr>
            <a:r>
              <a:rPr lang="en-US" altLang="en-US" sz="2400" dirty="0"/>
              <a:t>But the poles and zeros in the response are appropriate for velocity</a:t>
            </a:r>
          </a:p>
          <a:p>
            <a:pPr eaLnBrk="1" hangingPunct="1">
              <a:spcBef>
                <a:spcPts val="0"/>
              </a:spcBef>
              <a:buSzTx/>
              <a:buFontTx/>
              <a:buNone/>
            </a:pPr>
            <a:endParaRPr lang="en-US" altLang="en-US" sz="2000" dirty="0"/>
          </a:p>
          <a:p>
            <a:pPr eaLnBrk="1" hangingPunct="1">
              <a:spcBef>
                <a:spcPts val="0"/>
              </a:spcBef>
              <a:buSzTx/>
              <a:buFontTx/>
              <a:buNone/>
            </a:pPr>
            <a:r>
              <a:rPr lang="en-US" altLang="en-US" sz="2400" dirty="0"/>
              <a:t>Results in tilted PSD:</a:t>
            </a:r>
          </a:p>
          <a:p>
            <a:pPr eaLnBrk="1" hangingPunct="1">
              <a:spcBef>
                <a:spcPct val="0"/>
              </a:spcBef>
              <a:buSzTx/>
              <a:buFontTx/>
              <a:buNone/>
            </a:pPr>
            <a:r>
              <a:rPr lang="en-US" altLang="en-US" sz="2400" dirty="0"/>
              <a:t>      High power at low period</a:t>
            </a:r>
          </a:p>
          <a:p>
            <a:pPr eaLnBrk="1" hangingPunct="1">
              <a:spcBef>
                <a:spcPct val="0"/>
              </a:spcBef>
              <a:buSzTx/>
              <a:buFontTx/>
              <a:buNone/>
            </a:pPr>
            <a:r>
              <a:rPr lang="en-US" altLang="en-US" sz="2400" dirty="0"/>
              <a:t>      Low power at high period</a:t>
            </a:r>
          </a:p>
        </p:txBody>
      </p:sp>
      <p:sp>
        <p:nvSpPr>
          <p:cNvPr id="211972" name="Rectangle 4">
            <a:extLst>
              <a:ext uri="{FF2B5EF4-FFF2-40B4-BE49-F238E27FC236}">
                <a16:creationId xmlns:a16="http://schemas.microsoft.com/office/drawing/2014/main" id="{B461E796-3423-1B45-B086-B465E1BCE0E8}"/>
              </a:ext>
            </a:extLst>
          </p:cNvPr>
          <p:cNvSpPr>
            <a:spLocks/>
          </p:cNvSpPr>
          <p:nvPr/>
        </p:nvSpPr>
        <p:spPr bwMode="auto">
          <a:xfrm>
            <a:off x="4389120" y="5148235"/>
            <a:ext cx="2291355" cy="310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40" bIns="0">
            <a:spAutoFit/>
          </a:bodyPr>
          <a:lstStyle>
            <a:lvl1pPr marL="44450">
              <a:spcBef>
                <a:spcPts val="800"/>
              </a:spcBef>
              <a:buSzPct val="100000"/>
              <a:buFont typeface="Lucida Grande" panose="020B0600040502020204" pitchFamily="34" charset="0"/>
              <a:buChar char="•"/>
              <a:defRPr sz="3400">
                <a:solidFill>
                  <a:schemeClr val="tx1"/>
                </a:solidFill>
                <a:latin typeface="Times" pitchFamily="2" charset="0"/>
                <a:ea typeface="ヒラギノ明朝 Pro W3" panose="02020300000000000000" pitchFamily="18" charset="-128"/>
                <a:sym typeface="Times" pitchFamily="2" charset="0"/>
              </a:defRPr>
            </a:lvl1pPr>
            <a:lvl2pPr marL="37931725" indent="-37474525">
              <a:spcBef>
                <a:spcPts val="800"/>
              </a:spcBef>
              <a:buSzPct val="100000"/>
              <a:buFont typeface="Lucida Grande" panose="020B0600040502020204" pitchFamily="34" charset="0"/>
              <a:buChar char="–"/>
              <a:defRPr sz="3000">
                <a:solidFill>
                  <a:schemeClr val="tx1"/>
                </a:solidFill>
                <a:latin typeface="Times" pitchFamily="2" charset="0"/>
                <a:ea typeface="ヒラギノ明朝 Pro W3" panose="02020300000000000000" pitchFamily="18" charset="-128"/>
                <a:sym typeface="Times" pitchFamily="2" charset="0"/>
              </a:defRPr>
            </a:lvl2pPr>
            <a:lvl3pPr marL="1263650" indent="-254000">
              <a:spcBef>
                <a:spcPts val="600"/>
              </a:spcBef>
              <a:buSzPct val="100000"/>
              <a:buFont typeface="Lucida Grande" panose="020B0600040502020204" pitchFamily="34" charset="0"/>
              <a:buChar char="•"/>
              <a:defRPr sz="2600">
                <a:solidFill>
                  <a:schemeClr val="tx1"/>
                </a:solidFill>
                <a:latin typeface="Times" pitchFamily="2" charset="0"/>
                <a:ea typeface="ヒラギノ明朝 Pro W3" panose="02020300000000000000" pitchFamily="18" charset="-128"/>
                <a:sym typeface="Times" pitchFamily="2" charset="0"/>
              </a:defRPr>
            </a:lvl3pPr>
            <a:lvl4pPr marL="1771650" indent="-254000">
              <a:spcBef>
                <a:spcPts val="500"/>
              </a:spcBef>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4pPr>
            <a:lvl5pPr marL="2279650" indent="-254000">
              <a:spcBef>
                <a:spcPts val="500"/>
              </a:spcBef>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5pPr>
            <a:lvl6pPr marL="2736850" indent="-254000" eaLnBrk="0" fontAlgn="base" hangingPunct="0">
              <a:spcBef>
                <a:spcPts val="500"/>
              </a:spcBef>
              <a:spcAft>
                <a:spcPct val="0"/>
              </a:spcAft>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6pPr>
            <a:lvl7pPr marL="3194050" indent="-254000" eaLnBrk="0" fontAlgn="base" hangingPunct="0">
              <a:spcBef>
                <a:spcPts val="500"/>
              </a:spcBef>
              <a:spcAft>
                <a:spcPct val="0"/>
              </a:spcAft>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7pPr>
            <a:lvl8pPr marL="3651250" indent="-254000" eaLnBrk="0" fontAlgn="base" hangingPunct="0">
              <a:spcBef>
                <a:spcPts val="500"/>
              </a:spcBef>
              <a:spcAft>
                <a:spcPct val="0"/>
              </a:spcAft>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8pPr>
            <a:lvl9pPr marL="4108450" indent="-254000" eaLnBrk="0" fontAlgn="base" hangingPunct="0">
              <a:spcBef>
                <a:spcPts val="500"/>
              </a:spcBef>
              <a:spcAft>
                <a:spcPct val="0"/>
              </a:spcAft>
              <a:buSzPct val="100000"/>
              <a:buFont typeface="Lucida Grande" panose="020B0600040502020204" pitchFamily="34" charset="0"/>
              <a:buChar char="»"/>
              <a:defRPr sz="2200">
                <a:solidFill>
                  <a:schemeClr val="tx1"/>
                </a:solidFill>
                <a:latin typeface="Times" pitchFamily="2" charset="0"/>
                <a:ea typeface="ヒラギノ明朝 Pro W3" panose="02020300000000000000" pitchFamily="18" charset="-128"/>
                <a:sym typeface="Times" pitchFamily="2" charset="0"/>
              </a:defRPr>
            </a:lvl9pPr>
          </a:lstStyle>
          <a:p>
            <a:pPr eaLnBrk="1" hangingPunct="1">
              <a:spcBef>
                <a:spcPct val="0"/>
              </a:spcBef>
              <a:buSzTx/>
              <a:buFontTx/>
              <a:buNone/>
            </a:pPr>
            <a:r>
              <a:rPr lang="en-US" altLang="en-US" sz="2340"/>
              <a:t>Corrected Response</a:t>
            </a:r>
          </a:p>
        </p:txBody>
      </p:sp>
      <p:sp>
        <p:nvSpPr>
          <p:cNvPr id="8" name="TextBox 7">
            <a:extLst>
              <a:ext uri="{FF2B5EF4-FFF2-40B4-BE49-F238E27FC236}">
                <a16:creationId xmlns:a16="http://schemas.microsoft.com/office/drawing/2014/main" id="{C505568B-EDB7-D14C-8798-9F3A43E597D4}"/>
              </a:ext>
            </a:extLst>
          </p:cNvPr>
          <p:cNvSpPr txBox="1"/>
          <p:nvPr/>
        </p:nvSpPr>
        <p:spPr>
          <a:xfrm>
            <a:off x="5330952" y="6336566"/>
            <a:ext cx="3615092" cy="338554"/>
          </a:xfrm>
          <a:prstGeom prst="rect">
            <a:avLst/>
          </a:prstGeom>
          <a:noFill/>
        </p:spPr>
        <p:txBody>
          <a:bodyPr wrap="none" rtlCol="0">
            <a:spAutoFit/>
          </a:bodyPr>
          <a:lstStyle/>
          <a:p>
            <a:r>
              <a:rPr lang="en-US" sz="1600"/>
              <a:t>*PDFs calculated with PQLX software</a:t>
            </a:r>
          </a:p>
        </p:txBody>
      </p:sp>
      <p:sp>
        <p:nvSpPr>
          <p:cNvPr id="9" name="TextBox 8">
            <a:extLst>
              <a:ext uri="{FF2B5EF4-FFF2-40B4-BE49-F238E27FC236}">
                <a16:creationId xmlns:a16="http://schemas.microsoft.com/office/drawing/2014/main" id="{1E9BE523-CD18-C940-B466-25C89B745BF3}"/>
              </a:ext>
            </a:extLst>
          </p:cNvPr>
          <p:cNvSpPr txBox="1"/>
          <p:nvPr/>
        </p:nvSpPr>
        <p:spPr>
          <a:xfrm>
            <a:off x="4611990" y="165572"/>
            <a:ext cx="4532010" cy="584775"/>
          </a:xfrm>
          <a:prstGeom prst="rect">
            <a:avLst/>
          </a:prstGeom>
          <a:noFill/>
        </p:spPr>
        <p:txBody>
          <a:bodyPr wrap="none" rtlCol="0">
            <a:spAutoFit/>
          </a:bodyPr>
          <a:lstStyle/>
          <a:p>
            <a:pPr algn="r"/>
            <a:r>
              <a:rPr lang="en-US" sz="3200" dirty="0">
                <a:solidFill>
                  <a:schemeClr val="bg1"/>
                </a:solidFill>
              </a:rPr>
              <a:t>Metadata error example</a:t>
            </a:r>
          </a:p>
        </p:txBody>
      </p:sp>
    </p:spTree>
    <p:extLst>
      <p:ext uri="{BB962C8B-B14F-4D97-AF65-F5344CB8AC3E}">
        <p14:creationId xmlns:p14="http://schemas.microsoft.com/office/powerpoint/2010/main" val="12454662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86B8A97D-D5E2-A545-98DC-4695536516D1}"/>
              </a:ext>
            </a:extLst>
          </p:cNvPr>
          <p:cNvSpPr>
            <a:spLocks noGrp="1"/>
          </p:cNvSpPr>
          <p:nvPr>
            <p:ph idx="1"/>
          </p:nvPr>
        </p:nvSpPr>
        <p:spPr>
          <a:xfrm>
            <a:off x="168428" y="1005840"/>
            <a:ext cx="2572783" cy="5212080"/>
          </a:xfrm>
          <a:ln w="19050">
            <a:solidFill>
              <a:srgbClr val="7030A0"/>
            </a:solidFill>
          </a:ln>
        </p:spPr>
        <p:txBody>
          <a:bodyPr>
            <a:normAutofit/>
          </a:bodyPr>
          <a:lstStyle/>
          <a:p>
            <a:pPr marL="36576" indent="0">
              <a:buNone/>
            </a:pPr>
            <a:r>
              <a:rPr lang="en-US" sz="1600" b="1" dirty="0">
                <a:solidFill>
                  <a:srgbClr val="7030A0"/>
                </a:solidFill>
              </a:rPr>
              <a:t>MiniSEED Flag Counts</a:t>
            </a:r>
          </a:p>
          <a:p>
            <a:pPr marL="36576" indent="0">
              <a:spcBef>
                <a:spcPts val="300"/>
              </a:spcBef>
              <a:buNone/>
            </a:pPr>
            <a:r>
              <a:rPr lang="en-US" sz="1600" dirty="0"/>
              <a:t>amplifier saturation</a:t>
            </a:r>
          </a:p>
          <a:p>
            <a:pPr marL="36576" indent="0">
              <a:spcBef>
                <a:spcPts val="300"/>
              </a:spcBef>
              <a:buNone/>
            </a:pPr>
            <a:r>
              <a:rPr lang="en-US" sz="1600" dirty="0"/>
              <a:t>calibration signal</a:t>
            </a:r>
          </a:p>
          <a:p>
            <a:pPr marL="36576" indent="0">
              <a:spcBef>
                <a:spcPts val="300"/>
              </a:spcBef>
              <a:buNone/>
            </a:pPr>
            <a:r>
              <a:rPr lang="en-US" sz="1600" dirty="0"/>
              <a:t>clock locked</a:t>
            </a:r>
          </a:p>
          <a:p>
            <a:pPr marL="36576" indent="0">
              <a:spcBef>
                <a:spcPts val="300"/>
              </a:spcBef>
              <a:buNone/>
            </a:pPr>
            <a:r>
              <a:rPr lang="en-US" sz="1600" dirty="0"/>
              <a:t>digital filter charging</a:t>
            </a:r>
          </a:p>
          <a:p>
            <a:pPr marL="36576" indent="0">
              <a:spcBef>
                <a:spcPts val="300"/>
              </a:spcBef>
              <a:buNone/>
            </a:pPr>
            <a:r>
              <a:rPr lang="en-US" sz="1600" dirty="0"/>
              <a:t>digitizer clipping</a:t>
            </a:r>
          </a:p>
          <a:p>
            <a:pPr marL="36576" indent="0">
              <a:spcBef>
                <a:spcPts val="300"/>
              </a:spcBef>
              <a:buNone/>
            </a:pPr>
            <a:r>
              <a:rPr lang="en-US" sz="1600" dirty="0"/>
              <a:t>event begin/end</a:t>
            </a:r>
          </a:p>
          <a:p>
            <a:pPr marL="36576" indent="0">
              <a:spcBef>
                <a:spcPts val="300"/>
              </a:spcBef>
              <a:buNone/>
            </a:pPr>
            <a:r>
              <a:rPr lang="en-US" sz="1600" dirty="0"/>
              <a:t>event in progress</a:t>
            </a:r>
          </a:p>
          <a:p>
            <a:pPr marL="36576" indent="0">
              <a:buNone/>
            </a:pPr>
            <a:r>
              <a:rPr lang="en-US" sz="1600" dirty="0"/>
              <a:t>glitches</a:t>
            </a:r>
          </a:p>
          <a:p>
            <a:pPr marL="36576" indent="0">
              <a:buNone/>
            </a:pPr>
            <a:r>
              <a:rPr lang="en-US" sz="1600" dirty="0"/>
              <a:t>missing padded data</a:t>
            </a:r>
          </a:p>
          <a:p>
            <a:pPr marL="36576" indent="0">
              <a:buNone/>
            </a:pPr>
            <a:r>
              <a:rPr lang="en-US" sz="1600" dirty="0"/>
              <a:t>spikes</a:t>
            </a:r>
          </a:p>
          <a:p>
            <a:pPr marL="36576" indent="0">
              <a:buNone/>
            </a:pPr>
            <a:r>
              <a:rPr lang="en-US" sz="1600" dirty="0"/>
              <a:t>suspect time tag</a:t>
            </a:r>
          </a:p>
          <a:p>
            <a:pPr marL="36576" indent="0">
              <a:buNone/>
            </a:pPr>
            <a:r>
              <a:rPr lang="en-US" sz="1600" dirty="0"/>
              <a:t>telemetry sync error</a:t>
            </a:r>
          </a:p>
          <a:p>
            <a:pPr marL="36576" indent="0">
              <a:buNone/>
            </a:pPr>
            <a:r>
              <a:rPr lang="en-US" sz="1600" dirty="0"/>
              <a:t>timing correction</a:t>
            </a:r>
          </a:p>
          <a:p>
            <a:pPr marL="36576" indent="0">
              <a:buNone/>
            </a:pPr>
            <a:endParaRPr lang="en-US" sz="800" dirty="0"/>
          </a:p>
          <a:p>
            <a:pPr marL="36576" indent="0">
              <a:buNone/>
            </a:pPr>
            <a:r>
              <a:rPr lang="en-US" sz="1600" b="1" dirty="0">
                <a:solidFill>
                  <a:srgbClr val="7030A0"/>
                </a:solidFill>
              </a:rPr>
              <a:t>Other</a:t>
            </a:r>
          </a:p>
          <a:p>
            <a:pPr marL="36576" indent="0">
              <a:buNone/>
            </a:pPr>
            <a:r>
              <a:rPr lang="en-US" sz="1600" dirty="0"/>
              <a:t>timing quality </a:t>
            </a:r>
            <a:r>
              <a:rPr lang="en-US" sz="1200" dirty="0"/>
              <a:t>(blockette 1001)</a:t>
            </a:r>
          </a:p>
          <a:p>
            <a:pPr marL="36576" indent="0">
              <a:buNone/>
            </a:pPr>
            <a:r>
              <a:rPr lang="en-US" sz="1600" dirty="0"/>
              <a:t>metric error</a:t>
            </a:r>
          </a:p>
        </p:txBody>
      </p:sp>
      <p:sp>
        <p:nvSpPr>
          <p:cNvPr id="6" name="TextBox 5">
            <a:extLst>
              <a:ext uri="{FF2B5EF4-FFF2-40B4-BE49-F238E27FC236}">
                <a16:creationId xmlns:a16="http://schemas.microsoft.com/office/drawing/2014/main" id="{A58B5BBF-533C-4048-A77B-AACC08697D48}"/>
              </a:ext>
            </a:extLst>
          </p:cNvPr>
          <p:cNvSpPr txBox="1"/>
          <p:nvPr/>
        </p:nvSpPr>
        <p:spPr>
          <a:xfrm>
            <a:off x="2909639" y="1005840"/>
            <a:ext cx="2489200" cy="5212080"/>
          </a:xfrm>
          <a:prstGeom prst="rect">
            <a:avLst/>
          </a:prstGeom>
          <a:noFill/>
          <a:ln w="19050">
            <a:solidFill>
              <a:srgbClr val="7030A0"/>
            </a:solidFill>
          </a:ln>
        </p:spPr>
        <p:txBody>
          <a:bodyPr wrap="square" rtlCol="0">
            <a:spAutoFit/>
          </a:bodyPr>
          <a:lstStyle/>
          <a:p>
            <a:r>
              <a:rPr lang="en-US" sz="1600" b="1" dirty="0">
                <a:solidFill>
                  <a:srgbClr val="7030A0"/>
                </a:solidFill>
              </a:rPr>
              <a:t>Data Latency</a:t>
            </a:r>
          </a:p>
          <a:p>
            <a:pPr>
              <a:spcBef>
                <a:spcPts val="100"/>
              </a:spcBef>
            </a:pPr>
            <a:r>
              <a:rPr lang="en-US" sz="1600" dirty="0"/>
              <a:t>real time data latency</a:t>
            </a:r>
          </a:p>
          <a:p>
            <a:pPr>
              <a:spcBef>
                <a:spcPts val="100"/>
              </a:spcBef>
            </a:pPr>
            <a:r>
              <a:rPr lang="en-US" sz="1600" dirty="0"/>
              <a:t>real time feed latency</a:t>
            </a:r>
          </a:p>
          <a:p>
            <a:pPr>
              <a:spcBef>
                <a:spcPts val="100"/>
              </a:spcBef>
            </a:pPr>
            <a:r>
              <a:rPr lang="en-US" sz="1600" dirty="0"/>
              <a:t>real time total latency</a:t>
            </a:r>
          </a:p>
          <a:p>
            <a:endParaRPr lang="en-US" sz="1600" dirty="0"/>
          </a:p>
          <a:p>
            <a:r>
              <a:rPr lang="en-US" sz="1600" b="1" dirty="0">
                <a:solidFill>
                  <a:srgbClr val="7030A0"/>
                </a:solidFill>
              </a:rPr>
              <a:t>Data Availability</a:t>
            </a:r>
          </a:p>
          <a:p>
            <a:pPr>
              <a:spcBef>
                <a:spcPts val="100"/>
              </a:spcBef>
            </a:pPr>
            <a:r>
              <a:rPr lang="en-US" sz="1600" dirty="0"/>
              <a:t>percent available</a:t>
            </a:r>
            <a:endParaRPr lang="en-US" sz="1600" dirty="0">
              <a:solidFill>
                <a:srgbClr val="FFC000"/>
              </a:solidFill>
            </a:endParaRPr>
          </a:p>
          <a:p>
            <a:pPr>
              <a:spcBef>
                <a:spcPts val="100"/>
              </a:spcBef>
            </a:pPr>
            <a:r>
              <a:rPr lang="en-US" sz="1600" dirty="0"/>
              <a:t>channel up time</a:t>
            </a:r>
          </a:p>
          <a:p>
            <a:pPr>
              <a:spcBef>
                <a:spcPts val="100"/>
              </a:spcBef>
            </a:pPr>
            <a:r>
              <a:rPr lang="en-US" sz="1600" dirty="0"/>
              <a:t>maximum gap length</a:t>
            </a:r>
          </a:p>
          <a:p>
            <a:pPr>
              <a:spcBef>
                <a:spcPts val="100"/>
              </a:spcBef>
            </a:pPr>
            <a:r>
              <a:rPr lang="en-US" sz="1600" dirty="0"/>
              <a:t>maximum overlap length</a:t>
            </a:r>
          </a:p>
          <a:p>
            <a:pPr>
              <a:spcBef>
                <a:spcPts val="100"/>
              </a:spcBef>
            </a:pPr>
            <a:r>
              <a:rPr lang="en-US" sz="1600" dirty="0"/>
              <a:t>number of gaps</a:t>
            </a:r>
          </a:p>
          <a:p>
            <a:pPr>
              <a:spcBef>
                <a:spcPts val="100"/>
              </a:spcBef>
            </a:pPr>
            <a:r>
              <a:rPr lang="en-US" sz="1600" dirty="0"/>
              <a:t>number of overlaps</a:t>
            </a:r>
          </a:p>
          <a:p>
            <a:endParaRPr lang="en-US" sz="1600" dirty="0"/>
          </a:p>
          <a:p>
            <a:r>
              <a:rPr lang="en-US" sz="1600" b="1" dirty="0">
                <a:solidFill>
                  <a:srgbClr val="7030A0"/>
                </a:solidFill>
              </a:rPr>
              <a:t>Simple Data Statistics</a:t>
            </a:r>
          </a:p>
          <a:p>
            <a:pPr>
              <a:spcBef>
                <a:spcPts val="100"/>
              </a:spcBef>
            </a:pPr>
            <a:r>
              <a:rPr lang="en-US" sz="1600" dirty="0"/>
              <a:t>maximum sample value</a:t>
            </a:r>
          </a:p>
          <a:p>
            <a:pPr>
              <a:spcBef>
                <a:spcPts val="100"/>
              </a:spcBef>
            </a:pPr>
            <a:r>
              <a:rPr lang="en-US" sz="1600" dirty="0"/>
              <a:t>minimum sample value</a:t>
            </a:r>
          </a:p>
          <a:p>
            <a:pPr>
              <a:spcBef>
                <a:spcPts val="100"/>
              </a:spcBef>
            </a:pPr>
            <a:r>
              <a:rPr lang="en-US" sz="1600" dirty="0"/>
              <a:t>median sample value</a:t>
            </a:r>
          </a:p>
          <a:p>
            <a:pPr>
              <a:spcBef>
                <a:spcPts val="100"/>
              </a:spcBef>
            </a:pPr>
            <a:r>
              <a:rPr lang="en-US" sz="1600" dirty="0"/>
              <a:t>mean sample value</a:t>
            </a:r>
          </a:p>
          <a:p>
            <a:pPr>
              <a:spcBef>
                <a:spcPts val="100"/>
              </a:spcBef>
            </a:pPr>
            <a:r>
              <a:rPr lang="en-US" sz="1600" dirty="0"/>
              <a:t>sample rms variance</a:t>
            </a:r>
          </a:p>
          <a:p>
            <a:pPr>
              <a:spcBef>
                <a:spcPts val="100"/>
              </a:spcBef>
            </a:pPr>
            <a:r>
              <a:rPr lang="en-US" sz="1600" dirty="0"/>
              <a:t>unique sample count</a:t>
            </a:r>
          </a:p>
        </p:txBody>
      </p:sp>
      <p:sp>
        <p:nvSpPr>
          <p:cNvPr id="7" name="TextBox 6">
            <a:extLst>
              <a:ext uri="{FF2B5EF4-FFF2-40B4-BE49-F238E27FC236}">
                <a16:creationId xmlns:a16="http://schemas.microsoft.com/office/drawing/2014/main" id="{A2E6671D-962B-DD46-B3A9-79B82313DB70}"/>
              </a:ext>
            </a:extLst>
          </p:cNvPr>
          <p:cNvSpPr txBox="1"/>
          <p:nvPr/>
        </p:nvSpPr>
        <p:spPr>
          <a:xfrm>
            <a:off x="5567267" y="1005839"/>
            <a:ext cx="3408305" cy="5212080"/>
          </a:xfrm>
          <a:prstGeom prst="rect">
            <a:avLst/>
          </a:prstGeom>
          <a:noFill/>
          <a:ln w="19050">
            <a:solidFill>
              <a:srgbClr val="7030A0"/>
            </a:solidFill>
          </a:ln>
        </p:spPr>
        <p:txBody>
          <a:bodyPr wrap="none" rtlCol="0">
            <a:spAutoFit/>
          </a:bodyPr>
          <a:lstStyle/>
          <a:p>
            <a:pPr>
              <a:spcBef>
                <a:spcPts val="200"/>
              </a:spcBef>
            </a:pPr>
            <a:r>
              <a:rPr lang="en-US" sz="1600" b="1" dirty="0">
                <a:solidFill>
                  <a:srgbClr val="7030A0"/>
                </a:solidFill>
              </a:rPr>
              <a:t>Noise Analysis</a:t>
            </a:r>
          </a:p>
          <a:p>
            <a:pPr>
              <a:spcBef>
                <a:spcPts val="200"/>
              </a:spcBef>
            </a:pPr>
            <a:r>
              <a:rPr lang="en-US" sz="1600" dirty="0"/>
              <a:t>Power Spectral Density (PSD)</a:t>
            </a:r>
            <a:r>
              <a:rPr lang="en-US" sz="1600" dirty="0">
                <a:solidFill>
                  <a:srgbClr val="7030A0"/>
                </a:solidFill>
              </a:rPr>
              <a:t>*</a:t>
            </a:r>
          </a:p>
          <a:p>
            <a:pPr>
              <a:spcBef>
                <a:spcPts val="200"/>
              </a:spcBef>
            </a:pPr>
            <a:r>
              <a:rPr lang="en-US" sz="1600" dirty="0"/>
              <a:t>Probability Density Function (PDF)</a:t>
            </a:r>
            <a:r>
              <a:rPr lang="en-US" sz="1600" dirty="0">
                <a:solidFill>
                  <a:srgbClr val="7030A0"/>
                </a:solidFill>
              </a:rPr>
              <a:t>*</a:t>
            </a:r>
          </a:p>
          <a:p>
            <a:pPr>
              <a:spcBef>
                <a:spcPts val="200"/>
              </a:spcBef>
            </a:pPr>
            <a:r>
              <a:rPr lang="en-US" sz="1600" dirty="0"/>
              <a:t>PSD/PDF statistics</a:t>
            </a:r>
            <a:r>
              <a:rPr lang="en-US" sz="1600" dirty="0">
                <a:solidFill>
                  <a:srgbClr val="7030A0"/>
                </a:solidFill>
              </a:rPr>
              <a:t>*</a:t>
            </a:r>
          </a:p>
          <a:p>
            <a:pPr>
              <a:spcBef>
                <a:spcPts val="200"/>
              </a:spcBef>
            </a:pPr>
            <a:r>
              <a:rPr lang="en-US" sz="1600" dirty="0"/>
              <a:t>percent above high noise model</a:t>
            </a:r>
          </a:p>
          <a:p>
            <a:pPr>
              <a:spcBef>
                <a:spcPts val="200"/>
              </a:spcBef>
            </a:pPr>
            <a:r>
              <a:rPr lang="en-US" sz="1600" dirty="0"/>
              <a:t>percent below low noise model</a:t>
            </a:r>
          </a:p>
          <a:p>
            <a:pPr>
              <a:spcBef>
                <a:spcPts val="200"/>
              </a:spcBef>
            </a:pPr>
            <a:r>
              <a:rPr lang="en-US" sz="1600" dirty="0"/>
              <a:t>dead channel indicators</a:t>
            </a:r>
          </a:p>
          <a:p>
            <a:pPr>
              <a:spcBef>
                <a:spcPts val="200"/>
              </a:spcBef>
            </a:pPr>
            <a:endParaRPr lang="en-US" sz="1000" dirty="0"/>
          </a:p>
          <a:p>
            <a:r>
              <a:rPr lang="en-US" sz="1600" b="1" dirty="0">
                <a:solidFill>
                  <a:srgbClr val="7030A0"/>
                </a:solidFill>
              </a:rPr>
              <a:t>Signal Anomalies</a:t>
            </a:r>
          </a:p>
          <a:p>
            <a:pPr>
              <a:spcBef>
                <a:spcPts val="200"/>
              </a:spcBef>
            </a:pPr>
            <a:r>
              <a:rPr lang="en-US" sz="1600" dirty="0"/>
              <a:t>cross talk</a:t>
            </a:r>
          </a:p>
          <a:p>
            <a:pPr>
              <a:spcBef>
                <a:spcPts val="200"/>
              </a:spcBef>
            </a:pPr>
            <a:r>
              <a:rPr lang="en-US" sz="1600" dirty="0"/>
              <a:t>DC offset change</a:t>
            </a:r>
          </a:p>
          <a:p>
            <a:pPr>
              <a:spcBef>
                <a:spcPts val="200"/>
              </a:spcBef>
            </a:pPr>
            <a:r>
              <a:rPr lang="en-US" sz="1600" dirty="0"/>
              <a:t>signal-to-noise ratio</a:t>
            </a:r>
          </a:p>
          <a:p>
            <a:pPr>
              <a:spcBef>
                <a:spcPts val="200"/>
              </a:spcBef>
            </a:pPr>
            <a:r>
              <a:rPr lang="en-US" sz="1600" dirty="0"/>
              <a:t>maximum STA/LTA</a:t>
            </a:r>
          </a:p>
          <a:p>
            <a:pPr>
              <a:spcBef>
                <a:spcPts val="200"/>
              </a:spcBef>
            </a:pPr>
            <a:r>
              <a:rPr lang="en-US" sz="1600" dirty="0"/>
              <a:t>number of spikes</a:t>
            </a:r>
          </a:p>
          <a:p>
            <a:pPr>
              <a:spcBef>
                <a:spcPts val="200"/>
              </a:spcBef>
            </a:pPr>
            <a:r>
              <a:rPr lang="en-US" sz="1600" dirty="0"/>
              <a:t>pressure effects</a:t>
            </a:r>
          </a:p>
          <a:p>
            <a:pPr>
              <a:spcBef>
                <a:spcPts val="200"/>
              </a:spcBef>
            </a:pPr>
            <a:endParaRPr lang="en-US" sz="1000" dirty="0"/>
          </a:p>
          <a:p>
            <a:r>
              <a:rPr lang="en-US" sz="1600" b="1" dirty="0">
                <a:solidFill>
                  <a:srgbClr val="7030A0"/>
                </a:solidFill>
              </a:rPr>
              <a:t>Metadata Checks</a:t>
            </a:r>
          </a:p>
          <a:p>
            <a:pPr>
              <a:spcBef>
                <a:spcPts val="200"/>
              </a:spcBef>
            </a:pPr>
            <a:r>
              <a:rPr lang="en-US" sz="1600" dirty="0"/>
              <a:t>orientation check</a:t>
            </a:r>
          </a:p>
          <a:p>
            <a:pPr>
              <a:spcBef>
                <a:spcPts val="200"/>
              </a:spcBef>
            </a:pPr>
            <a:r>
              <a:rPr lang="en-US" sz="1600" dirty="0"/>
              <a:t>polarity check</a:t>
            </a:r>
          </a:p>
          <a:p>
            <a:pPr>
              <a:spcBef>
                <a:spcPts val="200"/>
              </a:spcBef>
            </a:pPr>
            <a:r>
              <a:rPr lang="en-US" sz="1600" dirty="0"/>
              <a:t>transfer function</a:t>
            </a:r>
          </a:p>
        </p:txBody>
      </p:sp>
      <p:sp>
        <p:nvSpPr>
          <p:cNvPr id="9" name="TextBox 8">
            <a:extLst>
              <a:ext uri="{FF2B5EF4-FFF2-40B4-BE49-F238E27FC236}">
                <a16:creationId xmlns:a16="http://schemas.microsoft.com/office/drawing/2014/main" id="{AE1F1AC5-F9A1-B64F-A8B7-0F7DD25E655D}"/>
              </a:ext>
            </a:extLst>
          </p:cNvPr>
          <p:cNvSpPr txBox="1"/>
          <p:nvPr/>
        </p:nvSpPr>
        <p:spPr>
          <a:xfrm>
            <a:off x="817296" y="6309360"/>
            <a:ext cx="7509408" cy="461665"/>
          </a:xfrm>
          <a:prstGeom prst="rect">
            <a:avLst/>
          </a:prstGeom>
          <a:noFill/>
        </p:spPr>
        <p:txBody>
          <a:bodyPr wrap="square" rtlCol="0">
            <a:spAutoFit/>
          </a:bodyPr>
          <a:lstStyle/>
          <a:p>
            <a:pPr algn="ctr"/>
            <a:r>
              <a:rPr lang="en-US" sz="2400" dirty="0">
                <a:solidFill>
                  <a:srgbClr val="0432FF"/>
                </a:solidFill>
                <a:hlinkClick r:id="rId2"/>
              </a:rPr>
              <a:t>http://service.iris.edu/mustang/measurements/1/</a:t>
            </a:r>
            <a:endParaRPr lang="en-US" sz="2400" dirty="0">
              <a:solidFill>
                <a:srgbClr val="0432FF"/>
              </a:solidFill>
            </a:endParaRPr>
          </a:p>
        </p:txBody>
      </p:sp>
      <p:sp>
        <p:nvSpPr>
          <p:cNvPr id="10" name="TextBox 9">
            <a:extLst>
              <a:ext uri="{FF2B5EF4-FFF2-40B4-BE49-F238E27FC236}">
                <a16:creationId xmlns:a16="http://schemas.microsoft.com/office/drawing/2014/main" id="{48DE9670-0897-CE44-BFBD-1A9983117BB6}"/>
              </a:ext>
            </a:extLst>
          </p:cNvPr>
          <p:cNvSpPr txBox="1"/>
          <p:nvPr/>
        </p:nvSpPr>
        <p:spPr>
          <a:xfrm>
            <a:off x="2286000" y="182880"/>
            <a:ext cx="6766597" cy="584775"/>
          </a:xfrm>
          <a:prstGeom prst="rect">
            <a:avLst/>
          </a:prstGeom>
          <a:noFill/>
        </p:spPr>
        <p:txBody>
          <a:bodyPr wrap="none" rtlCol="0">
            <a:spAutoFit/>
          </a:bodyPr>
          <a:lstStyle/>
          <a:p>
            <a:pPr algn="r"/>
            <a:r>
              <a:rPr lang="en-US" sz="3200" dirty="0">
                <a:solidFill>
                  <a:schemeClr val="bg1"/>
                </a:solidFill>
              </a:rPr>
              <a:t>What kinds of metrics are available?</a:t>
            </a:r>
          </a:p>
        </p:txBody>
      </p:sp>
      <p:sp>
        <p:nvSpPr>
          <p:cNvPr id="8" name="Rectangle 7">
            <a:extLst>
              <a:ext uri="{FF2B5EF4-FFF2-40B4-BE49-F238E27FC236}">
                <a16:creationId xmlns:a16="http://schemas.microsoft.com/office/drawing/2014/main" id="{4A4A5E1D-CCA6-C742-8A00-B6A7D58A1AFE}"/>
              </a:ext>
            </a:extLst>
          </p:cNvPr>
          <p:cNvSpPr/>
          <p:nvPr/>
        </p:nvSpPr>
        <p:spPr bwMode="auto">
          <a:xfrm>
            <a:off x="5567268" y="1005838"/>
            <a:ext cx="3433202" cy="1974867"/>
          </a:xfrm>
          <a:prstGeom prst="rect">
            <a:avLst/>
          </a:prstGeom>
          <a:noFill/>
          <a:ln w="50800" cap="flat" cmpd="sng" algn="ctr">
            <a:solidFill>
              <a:srgbClr val="FF0000"/>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Tree>
    <p:extLst>
      <p:ext uri="{BB962C8B-B14F-4D97-AF65-F5344CB8AC3E}">
        <p14:creationId xmlns:p14="http://schemas.microsoft.com/office/powerpoint/2010/main" val="40117329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114AAB0-CE37-CC42-A5AC-23BD28901DF2}"/>
              </a:ext>
            </a:extLst>
          </p:cNvPr>
          <p:cNvSpPr txBox="1"/>
          <p:nvPr/>
        </p:nvSpPr>
        <p:spPr>
          <a:xfrm>
            <a:off x="4663440" y="91440"/>
            <a:ext cx="4390947" cy="646331"/>
          </a:xfrm>
          <a:prstGeom prst="rect">
            <a:avLst/>
          </a:prstGeom>
          <a:noFill/>
        </p:spPr>
        <p:txBody>
          <a:bodyPr wrap="none" rtlCol="0">
            <a:spAutoFit/>
          </a:bodyPr>
          <a:lstStyle/>
          <a:p>
            <a:pPr algn="r"/>
            <a:r>
              <a:rPr lang="en-US" sz="3600" dirty="0">
                <a:solidFill>
                  <a:schemeClr val="bg1"/>
                </a:solidFill>
              </a:rPr>
              <a:t>PDF-derived metrics</a:t>
            </a:r>
          </a:p>
        </p:txBody>
      </p:sp>
      <p:pic>
        <p:nvPicPr>
          <p:cNvPr id="8" name="Picture 7">
            <a:extLst>
              <a:ext uri="{FF2B5EF4-FFF2-40B4-BE49-F238E27FC236}">
                <a16:creationId xmlns:a16="http://schemas.microsoft.com/office/drawing/2014/main" id="{3965FB1C-952B-7A4A-A250-1DE906EB8A22}"/>
              </a:ext>
            </a:extLst>
          </p:cNvPr>
          <p:cNvPicPr>
            <a:picLocks noChangeAspect="1"/>
          </p:cNvPicPr>
          <p:nvPr/>
        </p:nvPicPr>
        <p:blipFill>
          <a:blip r:embed="rId3"/>
          <a:stretch>
            <a:fillRect/>
          </a:stretch>
        </p:blipFill>
        <p:spPr>
          <a:xfrm>
            <a:off x="1778532" y="1401646"/>
            <a:ext cx="5586937" cy="3990669"/>
          </a:xfrm>
          <a:prstGeom prst="rect">
            <a:avLst/>
          </a:prstGeom>
          <a:ln>
            <a:solidFill>
              <a:schemeClr val="tx1"/>
            </a:solidFill>
          </a:ln>
        </p:spPr>
      </p:pic>
      <p:sp>
        <p:nvSpPr>
          <p:cNvPr id="3" name="TextBox 2">
            <a:extLst>
              <a:ext uri="{FF2B5EF4-FFF2-40B4-BE49-F238E27FC236}">
                <a16:creationId xmlns:a16="http://schemas.microsoft.com/office/drawing/2014/main" id="{75004A16-2804-D942-BAD6-8E36C6A3C8E8}"/>
              </a:ext>
            </a:extLst>
          </p:cNvPr>
          <p:cNvSpPr txBox="1"/>
          <p:nvPr/>
        </p:nvSpPr>
        <p:spPr>
          <a:xfrm>
            <a:off x="1868054" y="5599142"/>
            <a:ext cx="5391219" cy="907941"/>
          </a:xfrm>
          <a:prstGeom prst="rect">
            <a:avLst/>
          </a:prstGeom>
          <a:noFill/>
        </p:spPr>
        <p:txBody>
          <a:bodyPr wrap="none" rtlCol="0">
            <a:spAutoFit/>
          </a:bodyPr>
          <a:lstStyle/>
          <a:p>
            <a:r>
              <a:rPr lang="en-US" sz="2400" dirty="0"/>
              <a:t>Percent above New High Noise Model</a:t>
            </a:r>
          </a:p>
          <a:p>
            <a:pPr>
              <a:spcBef>
                <a:spcPts val="600"/>
              </a:spcBef>
            </a:pPr>
            <a:r>
              <a:rPr lang="en-US" sz="2400" dirty="0"/>
              <a:t>Percent below New Low Noise Model</a:t>
            </a:r>
          </a:p>
        </p:txBody>
      </p:sp>
    </p:spTree>
    <p:extLst>
      <p:ext uri="{BB962C8B-B14F-4D97-AF65-F5344CB8AC3E}">
        <p14:creationId xmlns:p14="http://schemas.microsoft.com/office/powerpoint/2010/main" val="16344057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65FB1C-952B-7A4A-A250-1DE906EB8A22}"/>
              </a:ext>
            </a:extLst>
          </p:cNvPr>
          <p:cNvPicPr>
            <a:picLocks noChangeAspect="1"/>
          </p:cNvPicPr>
          <p:nvPr/>
        </p:nvPicPr>
        <p:blipFill>
          <a:blip r:embed="rId3"/>
          <a:stretch>
            <a:fillRect/>
          </a:stretch>
        </p:blipFill>
        <p:spPr>
          <a:xfrm>
            <a:off x="1778532" y="1401646"/>
            <a:ext cx="5586936" cy="3990669"/>
          </a:xfrm>
          <a:prstGeom prst="rect">
            <a:avLst/>
          </a:prstGeom>
          <a:ln>
            <a:solidFill>
              <a:schemeClr val="tx1"/>
            </a:solidFill>
          </a:ln>
        </p:spPr>
      </p:pic>
      <p:sp>
        <p:nvSpPr>
          <p:cNvPr id="5" name="TextBox 4">
            <a:extLst>
              <a:ext uri="{FF2B5EF4-FFF2-40B4-BE49-F238E27FC236}">
                <a16:creationId xmlns:a16="http://schemas.microsoft.com/office/drawing/2014/main" id="{FA258992-9872-B449-9B89-D589D56E64A4}"/>
              </a:ext>
            </a:extLst>
          </p:cNvPr>
          <p:cNvSpPr txBox="1"/>
          <p:nvPr/>
        </p:nvSpPr>
        <p:spPr>
          <a:xfrm>
            <a:off x="859028" y="5530815"/>
            <a:ext cx="7096815" cy="1077218"/>
          </a:xfrm>
          <a:prstGeom prst="rect">
            <a:avLst/>
          </a:prstGeom>
          <a:noFill/>
        </p:spPr>
        <p:txBody>
          <a:bodyPr wrap="none" rtlCol="0">
            <a:spAutoFit/>
          </a:bodyPr>
          <a:lstStyle/>
          <a:p>
            <a:pPr marL="342900" indent="-333375">
              <a:buFont typeface="Wingdings" pitchFamily="2" charset="2"/>
              <a:buChar char="Ø"/>
            </a:pPr>
            <a:r>
              <a:rPr lang="en-US" dirty="0"/>
              <a:t>Percentage of PDF matrix hits above the New High Noise Model</a:t>
            </a:r>
          </a:p>
          <a:p>
            <a:pPr marL="342900" indent="-333375">
              <a:spcBef>
                <a:spcPts val="600"/>
              </a:spcBef>
              <a:buFont typeface="Wingdings" pitchFamily="2" charset="2"/>
              <a:buChar char="Ø"/>
            </a:pPr>
            <a:r>
              <a:rPr lang="en-US" dirty="0"/>
              <a:t>24-hour period 00:00:00 – 23:59:59.9999 UTC</a:t>
            </a:r>
          </a:p>
          <a:p>
            <a:pPr marL="342900" indent="-333375">
              <a:spcBef>
                <a:spcPts val="600"/>
              </a:spcBef>
              <a:buFont typeface="Wingdings" pitchFamily="2" charset="2"/>
              <a:buChar char="Ø"/>
            </a:pPr>
            <a:r>
              <a:rPr lang="en-US" dirty="0"/>
              <a:t>pct_above_nhnm = 5.706</a:t>
            </a:r>
          </a:p>
        </p:txBody>
      </p:sp>
      <p:sp>
        <p:nvSpPr>
          <p:cNvPr id="7" name="TextBox 6">
            <a:extLst>
              <a:ext uri="{FF2B5EF4-FFF2-40B4-BE49-F238E27FC236}">
                <a16:creationId xmlns:a16="http://schemas.microsoft.com/office/drawing/2014/main" id="{F346E0F3-F5EE-F144-B065-263317291ECE}"/>
              </a:ext>
            </a:extLst>
          </p:cNvPr>
          <p:cNvSpPr txBox="1"/>
          <p:nvPr/>
        </p:nvSpPr>
        <p:spPr>
          <a:xfrm>
            <a:off x="3298002" y="914400"/>
            <a:ext cx="2547996" cy="461665"/>
          </a:xfrm>
          <a:prstGeom prst="rect">
            <a:avLst/>
          </a:prstGeom>
          <a:noFill/>
        </p:spPr>
        <p:txBody>
          <a:bodyPr wrap="square" rtlCol="0">
            <a:spAutoFit/>
          </a:bodyPr>
          <a:lstStyle/>
          <a:p>
            <a:r>
              <a:rPr lang="en-US" sz="2400" dirty="0"/>
              <a:t>pct_above_nhnm</a:t>
            </a:r>
          </a:p>
        </p:txBody>
      </p:sp>
      <p:sp>
        <p:nvSpPr>
          <p:cNvPr id="22" name="Freeform 21">
            <a:extLst>
              <a:ext uri="{FF2B5EF4-FFF2-40B4-BE49-F238E27FC236}">
                <a16:creationId xmlns:a16="http://schemas.microsoft.com/office/drawing/2014/main" id="{5CBF22A3-3199-D34B-8DBC-2E6E06A5C5A2}"/>
              </a:ext>
            </a:extLst>
          </p:cNvPr>
          <p:cNvSpPr/>
          <p:nvPr/>
        </p:nvSpPr>
        <p:spPr bwMode="auto">
          <a:xfrm>
            <a:off x="5462546" y="3132814"/>
            <a:ext cx="1001864" cy="437322"/>
          </a:xfrm>
          <a:custGeom>
            <a:avLst/>
            <a:gdLst>
              <a:gd name="connsiteX0" fmla="*/ 174929 w 1001864"/>
              <a:gd name="connsiteY0" fmla="*/ 437322 h 437322"/>
              <a:gd name="connsiteX1" fmla="*/ 1001864 w 1001864"/>
              <a:gd name="connsiteY1" fmla="*/ 333955 h 437322"/>
              <a:gd name="connsiteX2" fmla="*/ 206734 w 1001864"/>
              <a:gd name="connsiteY2" fmla="*/ 0 h 437322"/>
              <a:gd name="connsiteX3" fmla="*/ 0 w 1001864"/>
              <a:gd name="connsiteY3" fmla="*/ 111318 h 437322"/>
              <a:gd name="connsiteX4" fmla="*/ 174929 w 1001864"/>
              <a:gd name="connsiteY4" fmla="*/ 437322 h 4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864" h="437322">
                <a:moveTo>
                  <a:pt x="174929" y="437322"/>
                </a:moveTo>
                <a:lnTo>
                  <a:pt x="1001864" y="333955"/>
                </a:lnTo>
                <a:lnTo>
                  <a:pt x="206734" y="0"/>
                </a:lnTo>
                <a:lnTo>
                  <a:pt x="0" y="111318"/>
                </a:lnTo>
                <a:lnTo>
                  <a:pt x="174929" y="437322"/>
                </a:lnTo>
                <a:close/>
              </a:path>
            </a:pathLst>
          </a:custGeom>
          <a:solidFill>
            <a:schemeClr val="accent1">
              <a:alpha val="25000"/>
            </a:schemeClr>
          </a:solidFill>
          <a:ln w="19050"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109" charset="0"/>
            </a:endParaRPr>
          </a:p>
        </p:txBody>
      </p:sp>
      <p:sp>
        <p:nvSpPr>
          <p:cNvPr id="23" name="Freeform 22">
            <a:extLst>
              <a:ext uri="{FF2B5EF4-FFF2-40B4-BE49-F238E27FC236}">
                <a16:creationId xmlns:a16="http://schemas.microsoft.com/office/drawing/2014/main" id="{AB20449A-73B5-214D-9A83-DE4BFADA4514}"/>
              </a:ext>
            </a:extLst>
          </p:cNvPr>
          <p:cNvSpPr/>
          <p:nvPr/>
        </p:nvSpPr>
        <p:spPr bwMode="auto">
          <a:xfrm>
            <a:off x="2297927" y="2226365"/>
            <a:ext cx="4381169" cy="826936"/>
          </a:xfrm>
          <a:custGeom>
            <a:avLst/>
            <a:gdLst>
              <a:gd name="connsiteX0" fmla="*/ 0 w 4381169"/>
              <a:gd name="connsiteY0" fmla="*/ 0 h 826936"/>
              <a:gd name="connsiteX1" fmla="*/ 7951 w 4381169"/>
              <a:gd name="connsiteY1" fmla="*/ 230588 h 826936"/>
              <a:gd name="connsiteX2" fmla="*/ 2027583 w 4381169"/>
              <a:gd name="connsiteY2" fmla="*/ 397565 h 826936"/>
              <a:gd name="connsiteX3" fmla="*/ 4381169 w 4381169"/>
              <a:gd name="connsiteY3" fmla="*/ 826936 h 826936"/>
              <a:gd name="connsiteX4" fmla="*/ 4373217 w 4381169"/>
              <a:gd name="connsiteY4" fmla="*/ 556592 h 826936"/>
              <a:gd name="connsiteX5" fmla="*/ 2194560 w 4381169"/>
              <a:gd name="connsiteY5" fmla="*/ 127221 h 826936"/>
              <a:gd name="connsiteX6" fmla="*/ 0 w 4381169"/>
              <a:gd name="connsiteY6" fmla="*/ 0 h 82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1169" h="826936">
                <a:moveTo>
                  <a:pt x="0" y="0"/>
                </a:moveTo>
                <a:lnTo>
                  <a:pt x="7951" y="230588"/>
                </a:lnTo>
                <a:lnTo>
                  <a:pt x="2027583" y="397565"/>
                </a:lnTo>
                <a:lnTo>
                  <a:pt x="4381169" y="826936"/>
                </a:lnTo>
                <a:lnTo>
                  <a:pt x="4373217" y="556592"/>
                </a:lnTo>
                <a:lnTo>
                  <a:pt x="2194560" y="127221"/>
                </a:lnTo>
                <a:lnTo>
                  <a:pt x="0" y="0"/>
                </a:lnTo>
                <a:close/>
              </a:path>
            </a:pathLst>
          </a:custGeom>
          <a:solidFill>
            <a:schemeClr val="accent1">
              <a:alpha val="25000"/>
            </a:schemeClr>
          </a:solidFill>
          <a:ln w="19050"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109" charset="0"/>
            </a:endParaRPr>
          </a:p>
        </p:txBody>
      </p:sp>
      <p:sp>
        <p:nvSpPr>
          <p:cNvPr id="9" name="TextBox 8">
            <a:extLst>
              <a:ext uri="{FF2B5EF4-FFF2-40B4-BE49-F238E27FC236}">
                <a16:creationId xmlns:a16="http://schemas.microsoft.com/office/drawing/2014/main" id="{C5503658-DA27-8247-B90F-F80FF8274BF3}"/>
              </a:ext>
            </a:extLst>
          </p:cNvPr>
          <p:cNvSpPr txBox="1"/>
          <p:nvPr/>
        </p:nvSpPr>
        <p:spPr>
          <a:xfrm>
            <a:off x="4753053" y="91440"/>
            <a:ext cx="4390947" cy="646331"/>
          </a:xfrm>
          <a:prstGeom prst="rect">
            <a:avLst/>
          </a:prstGeom>
          <a:noFill/>
        </p:spPr>
        <p:txBody>
          <a:bodyPr wrap="none" rtlCol="0">
            <a:spAutoFit/>
          </a:bodyPr>
          <a:lstStyle/>
          <a:p>
            <a:pPr algn="r"/>
            <a:r>
              <a:rPr lang="en-US" sz="3600" dirty="0">
                <a:solidFill>
                  <a:schemeClr val="bg1"/>
                </a:solidFill>
              </a:rPr>
              <a:t>PDF-derived metrics</a:t>
            </a:r>
          </a:p>
        </p:txBody>
      </p:sp>
    </p:spTree>
    <p:extLst>
      <p:ext uri="{BB962C8B-B14F-4D97-AF65-F5344CB8AC3E}">
        <p14:creationId xmlns:p14="http://schemas.microsoft.com/office/powerpoint/2010/main" val="12992194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65FB1C-952B-7A4A-A250-1DE906EB8A22}"/>
              </a:ext>
            </a:extLst>
          </p:cNvPr>
          <p:cNvPicPr>
            <a:picLocks noChangeAspect="1"/>
          </p:cNvPicPr>
          <p:nvPr/>
        </p:nvPicPr>
        <p:blipFill>
          <a:blip r:embed="rId3"/>
          <a:stretch>
            <a:fillRect/>
          </a:stretch>
        </p:blipFill>
        <p:spPr>
          <a:xfrm>
            <a:off x="1778532" y="1401646"/>
            <a:ext cx="5586936" cy="3990669"/>
          </a:xfrm>
          <a:prstGeom prst="rect">
            <a:avLst/>
          </a:prstGeom>
          <a:ln>
            <a:solidFill>
              <a:schemeClr val="tx1"/>
            </a:solidFill>
          </a:ln>
        </p:spPr>
      </p:pic>
      <p:sp>
        <p:nvSpPr>
          <p:cNvPr id="5" name="TextBox 4">
            <a:extLst>
              <a:ext uri="{FF2B5EF4-FFF2-40B4-BE49-F238E27FC236}">
                <a16:creationId xmlns:a16="http://schemas.microsoft.com/office/drawing/2014/main" id="{FA258992-9872-B449-9B89-D589D56E64A4}"/>
              </a:ext>
            </a:extLst>
          </p:cNvPr>
          <p:cNvSpPr txBox="1"/>
          <p:nvPr/>
        </p:nvSpPr>
        <p:spPr>
          <a:xfrm>
            <a:off x="897501" y="5530815"/>
            <a:ext cx="7019870" cy="1077218"/>
          </a:xfrm>
          <a:prstGeom prst="rect">
            <a:avLst/>
          </a:prstGeom>
          <a:noFill/>
        </p:spPr>
        <p:txBody>
          <a:bodyPr wrap="none" rtlCol="0">
            <a:spAutoFit/>
          </a:bodyPr>
          <a:lstStyle/>
          <a:p>
            <a:pPr marL="342900" indent="-333375">
              <a:buFont typeface="Wingdings" pitchFamily="2" charset="2"/>
              <a:buChar char="Ø"/>
            </a:pPr>
            <a:r>
              <a:rPr lang="en-US" dirty="0"/>
              <a:t>Percentage of PDF matrix hits below the New Low Noise Model</a:t>
            </a:r>
          </a:p>
          <a:p>
            <a:pPr marL="342900" indent="-333375">
              <a:spcBef>
                <a:spcPts val="600"/>
              </a:spcBef>
              <a:buFont typeface="Wingdings" pitchFamily="2" charset="2"/>
              <a:buChar char="Ø"/>
            </a:pPr>
            <a:r>
              <a:rPr lang="en-US" dirty="0"/>
              <a:t>24-hour period 00:00:00 – 23:59:59.9999 UTC</a:t>
            </a:r>
          </a:p>
          <a:p>
            <a:pPr marL="342900" indent="-333375">
              <a:spcBef>
                <a:spcPts val="600"/>
              </a:spcBef>
              <a:buFont typeface="Wingdings" pitchFamily="2" charset="2"/>
              <a:buChar char="Ø"/>
            </a:pPr>
            <a:r>
              <a:rPr lang="en-US" dirty="0"/>
              <a:t>pct_below_nlnm = 3.820</a:t>
            </a:r>
          </a:p>
        </p:txBody>
      </p:sp>
      <p:sp>
        <p:nvSpPr>
          <p:cNvPr id="7" name="TextBox 6">
            <a:extLst>
              <a:ext uri="{FF2B5EF4-FFF2-40B4-BE49-F238E27FC236}">
                <a16:creationId xmlns:a16="http://schemas.microsoft.com/office/drawing/2014/main" id="{F346E0F3-F5EE-F144-B065-263317291ECE}"/>
              </a:ext>
            </a:extLst>
          </p:cNvPr>
          <p:cNvSpPr txBox="1"/>
          <p:nvPr/>
        </p:nvSpPr>
        <p:spPr>
          <a:xfrm>
            <a:off x="3365580" y="914400"/>
            <a:ext cx="2412840" cy="461665"/>
          </a:xfrm>
          <a:prstGeom prst="rect">
            <a:avLst/>
          </a:prstGeom>
          <a:noFill/>
        </p:spPr>
        <p:txBody>
          <a:bodyPr wrap="none" rtlCol="0">
            <a:spAutoFit/>
          </a:bodyPr>
          <a:lstStyle/>
          <a:p>
            <a:r>
              <a:rPr lang="en-US" sz="2400" dirty="0"/>
              <a:t>pct_below_nlnm</a:t>
            </a:r>
          </a:p>
        </p:txBody>
      </p:sp>
      <p:sp>
        <p:nvSpPr>
          <p:cNvPr id="10" name="Freeform 9">
            <a:extLst>
              <a:ext uri="{FF2B5EF4-FFF2-40B4-BE49-F238E27FC236}">
                <a16:creationId xmlns:a16="http://schemas.microsoft.com/office/drawing/2014/main" id="{823D1701-B2F1-E747-959D-C3E6D0883C4B}"/>
              </a:ext>
            </a:extLst>
          </p:cNvPr>
          <p:cNvSpPr/>
          <p:nvPr/>
        </p:nvSpPr>
        <p:spPr bwMode="auto">
          <a:xfrm>
            <a:off x="3546282" y="4007457"/>
            <a:ext cx="2345635" cy="357809"/>
          </a:xfrm>
          <a:custGeom>
            <a:avLst/>
            <a:gdLst>
              <a:gd name="connsiteX0" fmla="*/ 262393 w 2345635"/>
              <a:gd name="connsiteY0" fmla="*/ 0 h 357809"/>
              <a:gd name="connsiteX1" fmla="*/ 0 w 2345635"/>
              <a:gd name="connsiteY1" fmla="*/ 111319 h 357809"/>
              <a:gd name="connsiteX2" fmla="*/ 1550504 w 2345635"/>
              <a:gd name="connsiteY2" fmla="*/ 357809 h 357809"/>
              <a:gd name="connsiteX3" fmla="*/ 2345635 w 2345635"/>
              <a:gd name="connsiteY3" fmla="*/ 333955 h 357809"/>
              <a:gd name="connsiteX4" fmla="*/ 2107095 w 2345635"/>
              <a:gd name="connsiteY4" fmla="*/ 190832 h 357809"/>
              <a:gd name="connsiteX5" fmla="*/ 262393 w 2345635"/>
              <a:gd name="connsiteY5" fmla="*/ 0 h 35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5635" h="357809">
                <a:moveTo>
                  <a:pt x="262393" y="0"/>
                </a:moveTo>
                <a:lnTo>
                  <a:pt x="0" y="111319"/>
                </a:lnTo>
                <a:lnTo>
                  <a:pt x="1550504" y="357809"/>
                </a:lnTo>
                <a:lnTo>
                  <a:pt x="2345635" y="333955"/>
                </a:lnTo>
                <a:lnTo>
                  <a:pt x="2107095" y="190832"/>
                </a:lnTo>
                <a:lnTo>
                  <a:pt x="262393" y="0"/>
                </a:lnTo>
                <a:close/>
              </a:path>
            </a:pathLst>
          </a:custGeom>
          <a:solidFill>
            <a:schemeClr val="accent1">
              <a:alpha val="25000"/>
            </a:schemeClr>
          </a:solidFill>
          <a:ln w="19050"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109" charset="0"/>
            </a:endParaRPr>
          </a:p>
        </p:txBody>
      </p:sp>
      <p:sp>
        <p:nvSpPr>
          <p:cNvPr id="9" name="TextBox 8">
            <a:extLst>
              <a:ext uri="{FF2B5EF4-FFF2-40B4-BE49-F238E27FC236}">
                <a16:creationId xmlns:a16="http://schemas.microsoft.com/office/drawing/2014/main" id="{0CA732C3-79C5-E64A-82ED-8A981E3557F6}"/>
              </a:ext>
            </a:extLst>
          </p:cNvPr>
          <p:cNvSpPr txBox="1"/>
          <p:nvPr/>
        </p:nvSpPr>
        <p:spPr>
          <a:xfrm>
            <a:off x="4663440" y="91440"/>
            <a:ext cx="4390947" cy="646331"/>
          </a:xfrm>
          <a:prstGeom prst="rect">
            <a:avLst/>
          </a:prstGeom>
          <a:noFill/>
        </p:spPr>
        <p:txBody>
          <a:bodyPr wrap="none" rtlCol="0">
            <a:spAutoFit/>
          </a:bodyPr>
          <a:lstStyle/>
          <a:p>
            <a:pPr algn="r"/>
            <a:r>
              <a:rPr lang="en-US" sz="3600" dirty="0">
                <a:solidFill>
                  <a:schemeClr val="bg1"/>
                </a:solidFill>
              </a:rPr>
              <a:t>PDF-derived metrics</a:t>
            </a:r>
          </a:p>
        </p:txBody>
      </p:sp>
    </p:spTree>
    <p:extLst>
      <p:ext uri="{BB962C8B-B14F-4D97-AF65-F5344CB8AC3E}">
        <p14:creationId xmlns:p14="http://schemas.microsoft.com/office/powerpoint/2010/main" val="3908563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E987C1-D891-B148-8E1A-6ED982DBEDCD}"/>
              </a:ext>
            </a:extLst>
          </p:cNvPr>
          <p:cNvSpPr txBox="1"/>
          <p:nvPr/>
        </p:nvSpPr>
        <p:spPr>
          <a:xfrm>
            <a:off x="5246779" y="121185"/>
            <a:ext cx="3897221" cy="584775"/>
          </a:xfrm>
          <a:prstGeom prst="rect">
            <a:avLst/>
          </a:prstGeom>
          <a:noFill/>
        </p:spPr>
        <p:txBody>
          <a:bodyPr wrap="none" rtlCol="0">
            <a:spAutoFit/>
          </a:bodyPr>
          <a:lstStyle/>
          <a:p>
            <a:pPr algn="r"/>
            <a:r>
              <a:rPr lang="en-US" sz="3200" dirty="0">
                <a:solidFill>
                  <a:schemeClr val="bg1"/>
                </a:solidFill>
              </a:rPr>
              <a:t>Data latency metrics</a:t>
            </a:r>
          </a:p>
        </p:txBody>
      </p:sp>
      <p:sp>
        <p:nvSpPr>
          <p:cNvPr id="2" name="TextBox 1">
            <a:extLst>
              <a:ext uri="{FF2B5EF4-FFF2-40B4-BE49-F238E27FC236}">
                <a16:creationId xmlns:a16="http://schemas.microsoft.com/office/drawing/2014/main" id="{C8968359-B5F3-CD47-BD3E-01A155369F10}"/>
              </a:ext>
            </a:extLst>
          </p:cNvPr>
          <p:cNvSpPr txBox="1"/>
          <p:nvPr/>
        </p:nvSpPr>
        <p:spPr>
          <a:xfrm>
            <a:off x="197563" y="1460281"/>
            <a:ext cx="8739893" cy="2431435"/>
          </a:xfrm>
          <a:prstGeom prst="rect">
            <a:avLst/>
          </a:prstGeom>
          <a:noFill/>
        </p:spPr>
        <p:txBody>
          <a:bodyPr wrap="none" rtlCol="0">
            <a:spAutoFit/>
          </a:bodyPr>
          <a:lstStyle/>
          <a:p>
            <a:r>
              <a:rPr lang="en-US" sz="2400" dirty="0"/>
              <a:t>Measured on data arriving at IRIS in near-real-time only</a:t>
            </a:r>
          </a:p>
          <a:p>
            <a:r>
              <a:rPr lang="en-US" sz="2400" dirty="0"/>
              <a:t>One of the few metrics that are not calculated on archived data</a:t>
            </a:r>
          </a:p>
          <a:p>
            <a:r>
              <a:rPr lang="en-US" sz="2400" dirty="0"/>
              <a:t>One measurement every 4 hours </a:t>
            </a:r>
          </a:p>
          <a:p>
            <a:endParaRPr lang="en-US" sz="3200" dirty="0"/>
          </a:p>
          <a:p>
            <a:r>
              <a:rPr lang="en-US" sz="2400" dirty="0"/>
              <a:t>       </a:t>
            </a:r>
          </a:p>
          <a:p>
            <a:r>
              <a:rPr lang="en-US" sz="2400" dirty="0"/>
              <a:t>              </a:t>
            </a:r>
          </a:p>
        </p:txBody>
      </p:sp>
      <p:grpSp>
        <p:nvGrpSpPr>
          <p:cNvPr id="10" name="Group 9">
            <a:extLst>
              <a:ext uri="{FF2B5EF4-FFF2-40B4-BE49-F238E27FC236}">
                <a16:creationId xmlns:a16="http://schemas.microsoft.com/office/drawing/2014/main" id="{036BA3C6-FAE1-A346-9B3C-D4A359388CA5}"/>
              </a:ext>
            </a:extLst>
          </p:cNvPr>
          <p:cNvGrpSpPr/>
          <p:nvPr/>
        </p:nvGrpSpPr>
        <p:grpSpPr>
          <a:xfrm>
            <a:off x="662960" y="3108960"/>
            <a:ext cx="7553574" cy="1828801"/>
            <a:chOff x="662960" y="2977315"/>
            <a:chExt cx="7553574" cy="1828801"/>
          </a:xfrm>
        </p:grpSpPr>
        <p:sp>
          <p:nvSpPr>
            <p:cNvPr id="3" name="Oval 2">
              <a:extLst>
                <a:ext uri="{FF2B5EF4-FFF2-40B4-BE49-F238E27FC236}">
                  <a16:creationId xmlns:a16="http://schemas.microsoft.com/office/drawing/2014/main" id="{8140ECB2-0F87-EE4A-96ED-C4F1EEC71FBD}"/>
                </a:ext>
              </a:extLst>
            </p:cNvPr>
            <p:cNvSpPr>
              <a:spLocks noChangeAspect="1"/>
            </p:cNvSpPr>
            <p:nvPr/>
          </p:nvSpPr>
          <p:spPr bwMode="auto">
            <a:xfrm>
              <a:off x="662960" y="2977315"/>
              <a:ext cx="1828800" cy="1828801"/>
            </a:xfrm>
            <a:prstGeom prst="ellipse">
              <a:avLst/>
            </a:prstGeom>
            <a:solidFill>
              <a:schemeClr val="accent1">
                <a:lumMod val="20000"/>
                <a:lumOff val="80000"/>
              </a:schemeClr>
            </a:solidFill>
            <a:ln w="19050" cap="flat" cmpd="sng" algn="ctr">
              <a:solidFill>
                <a:schemeClr val="accent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pitchFamily="-109" charset="0"/>
              </a:endParaRPr>
            </a:p>
          </p:txBody>
        </p:sp>
        <p:sp>
          <p:nvSpPr>
            <p:cNvPr id="5" name="Oval 4">
              <a:extLst>
                <a:ext uri="{FF2B5EF4-FFF2-40B4-BE49-F238E27FC236}">
                  <a16:creationId xmlns:a16="http://schemas.microsoft.com/office/drawing/2014/main" id="{10875AF0-7869-B142-9DA6-8E9B9F0A7ADA}"/>
                </a:ext>
              </a:extLst>
            </p:cNvPr>
            <p:cNvSpPr/>
            <p:nvPr/>
          </p:nvSpPr>
          <p:spPr bwMode="auto">
            <a:xfrm>
              <a:off x="3525347" y="2977315"/>
              <a:ext cx="1828800" cy="1828800"/>
            </a:xfrm>
            <a:prstGeom prst="ellipse">
              <a:avLst/>
            </a:prstGeom>
            <a:solidFill>
              <a:schemeClr val="accent1">
                <a:lumMod val="20000"/>
                <a:lumOff val="80000"/>
              </a:schemeClr>
            </a:solidFill>
            <a:ln w="19050" cap="flat" cmpd="sng" algn="ctr">
              <a:solidFill>
                <a:schemeClr val="accent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109" charset="0"/>
              </a:endParaRPr>
            </a:p>
          </p:txBody>
        </p:sp>
        <p:sp>
          <p:nvSpPr>
            <p:cNvPr id="6" name="Oval 5">
              <a:extLst>
                <a:ext uri="{FF2B5EF4-FFF2-40B4-BE49-F238E27FC236}">
                  <a16:creationId xmlns:a16="http://schemas.microsoft.com/office/drawing/2014/main" id="{4E52492E-159D-FA44-AD37-73CA052B33B2}"/>
                </a:ext>
              </a:extLst>
            </p:cNvPr>
            <p:cNvSpPr/>
            <p:nvPr/>
          </p:nvSpPr>
          <p:spPr bwMode="auto">
            <a:xfrm>
              <a:off x="6387734" y="2977315"/>
              <a:ext cx="1828800" cy="1828800"/>
            </a:xfrm>
            <a:prstGeom prst="ellipse">
              <a:avLst/>
            </a:prstGeom>
            <a:solidFill>
              <a:schemeClr val="accent1">
                <a:lumMod val="20000"/>
                <a:lumOff val="80000"/>
              </a:schemeClr>
            </a:solidFill>
            <a:ln w="19050" cap="flat" cmpd="sng" algn="ctr">
              <a:solidFill>
                <a:schemeClr val="accent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109" charset="0"/>
              </a:endParaRPr>
            </a:p>
          </p:txBody>
        </p:sp>
        <p:sp>
          <p:nvSpPr>
            <p:cNvPr id="7" name="TextBox 6">
              <a:extLst>
                <a:ext uri="{FF2B5EF4-FFF2-40B4-BE49-F238E27FC236}">
                  <a16:creationId xmlns:a16="http://schemas.microsoft.com/office/drawing/2014/main" id="{5160EBC9-1FDB-EF40-9E79-3E4C0C94E9D9}"/>
                </a:ext>
              </a:extLst>
            </p:cNvPr>
            <p:cNvSpPr txBox="1"/>
            <p:nvPr/>
          </p:nvSpPr>
          <p:spPr>
            <a:xfrm>
              <a:off x="696349" y="3680522"/>
              <a:ext cx="1762021" cy="369332"/>
            </a:xfrm>
            <a:prstGeom prst="rect">
              <a:avLst/>
            </a:prstGeom>
            <a:noFill/>
          </p:spPr>
          <p:txBody>
            <a:bodyPr wrap="none" rtlCol="0">
              <a:spAutoFit/>
            </a:bodyPr>
            <a:lstStyle/>
            <a:p>
              <a:r>
                <a:rPr lang="en-US" dirty="0"/>
                <a:t>data timestamp</a:t>
              </a:r>
            </a:p>
          </p:txBody>
        </p:sp>
        <p:sp>
          <p:nvSpPr>
            <p:cNvPr id="8" name="TextBox 7">
              <a:extLst>
                <a:ext uri="{FF2B5EF4-FFF2-40B4-BE49-F238E27FC236}">
                  <a16:creationId xmlns:a16="http://schemas.microsoft.com/office/drawing/2014/main" id="{A38BFF4A-2818-6D40-9B02-43A088ACE82F}"/>
                </a:ext>
              </a:extLst>
            </p:cNvPr>
            <p:cNvSpPr txBox="1"/>
            <p:nvPr/>
          </p:nvSpPr>
          <p:spPr>
            <a:xfrm>
              <a:off x="3728047" y="3403523"/>
              <a:ext cx="1428596" cy="923330"/>
            </a:xfrm>
            <a:prstGeom prst="rect">
              <a:avLst/>
            </a:prstGeom>
            <a:noFill/>
          </p:spPr>
          <p:txBody>
            <a:bodyPr wrap="none" rtlCol="0">
              <a:spAutoFit/>
            </a:bodyPr>
            <a:lstStyle/>
            <a:p>
              <a:r>
                <a:rPr lang="en-US" dirty="0"/>
                <a:t>time data is </a:t>
              </a:r>
            </a:p>
            <a:p>
              <a:r>
                <a:rPr lang="en-US" dirty="0"/>
                <a:t>written </a:t>
              </a:r>
            </a:p>
            <a:p>
              <a:r>
                <a:rPr lang="en-US" dirty="0"/>
                <a:t>to IRIS disk</a:t>
              </a:r>
            </a:p>
          </p:txBody>
        </p:sp>
        <p:sp>
          <p:nvSpPr>
            <p:cNvPr id="9" name="TextBox 8">
              <a:extLst>
                <a:ext uri="{FF2B5EF4-FFF2-40B4-BE49-F238E27FC236}">
                  <a16:creationId xmlns:a16="http://schemas.microsoft.com/office/drawing/2014/main" id="{178A7084-9A04-0B44-90AC-99AA52B63C40}"/>
                </a:ext>
              </a:extLst>
            </p:cNvPr>
            <p:cNvSpPr txBox="1"/>
            <p:nvPr/>
          </p:nvSpPr>
          <p:spPr>
            <a:xfrm>
              <a:off x="6504479" y="3430050"/>
              <a:ext cx="1595309" cy="923330"/>
            </a:xfrm>
            <a:prstGeom prst="rect">
              <a:avLst/>
            </a:prstGeom>
            <a:noFill/>
          </p:spPr>
          <p:txBody>
            <a:bodyPr wrap="none" rtlCol="0">
              <a:spAutoFit/>
            </a:bodyPr>
            <a:lstStyle/>
            <a:p>
              <a:r>
                <a:rPr lang="en-US" dirty="0"/>
                <a:t>start time of </a:t>
              </a:r>
            </a:p>
            <a:p>
              <a:r>
                <a:rPr lang="en-US" dirty="0"/>
                <a:t>latency </a:t>
              </a:r>
            </a:p>
            <a:p>
              <a:r>
                <a:rPr lang="en-US" dirty="0"/>
                <a:t>measurement</a:t>
              </a:r>
            </a:p>
          </p:txBody>
        </p:sp>
      </p:grpSp>
      <p:sp>
        <p:nvSpPr>
          <p:cNvPr id="40" name="TextBox 39">
            <a:extLst>
              <a:ext uri="{FF2B5EF4-FFF2-40B4-BE49-F238E27FC236}">
                <a16:creationId xmlns:a16="http://schemas.microsoft.com/office/drawing/2014/main" id="{D3CB96B7-E444-FD45-AA56-76B2738BDE0B}"/>
              </a:ext>
            </a:extLst>
          </p:cNvPr>
          <p:cNvSpPr txBox="1"/>
          <p:nvPr/>
        </p:nvSpPr>
        <p:spPr>
          <a:xfrm>
            <a:off x="2217920" y="4849012"/>
            <a:ext cx="1492716" cy="369332"/>
          </a:xfrm>
          <a:prstGeom prst="rect">
            <a:avLst/>
          </a:prstGeom>
          <a:noFill/>
        </p:spPr>
        <p:txBody>
          <a:bodyPr wrap="none" rtlCol="0">
            <a:spAutoFit/>
          </a:bodyPr>
          <a:lstStyle/>
          <a:p>
            <a:r>
              <a:rPr lang="en-US" dirty="0"/>
              <a:t>data_latency</a:t>
            </a:r>
          </a:p>
        </p:txBody>
      </p:sp>
      <p:sp>
        <p:nvSpPr>
          <p:cNvPr id="41" name="TextBox 40">
            <a:extLst>
              <a:ext uri="{FF2B5EF4-FFF2-40B4-BE49-F238E27FC236}">
                <a16:creationId xmlns:a16="http://schemas.microsoft.com/office/drawing/2014/main" id="{DB857C61-B19B-0D49-BF1D-9CE29BC82A2B}"/>
              </a:ext>
            </a:extLst>
          </p:cNvPr>
          <p:cNvSpPr txBox="1"/>
          <p:nvPr/>
        </p:nvSpPr>
        <p:spPr>
          <a:xfrm>
            <a:off x="5176222" y="4847816"/>
            <a:ext cx="1492716" cy="369332"/>
          </a:xfrm>
          <a:prstGeom prst="rect">
            <a:avLst/>
          </a:prstGeom>
          <a:noFill/>
        </p:spPr>
        <p:txBody>
          <a:bodyPr wrap="none" rtlCol="0">
            <a:spAutoFit/>
          </a:bodyPr>
          <a:lstStyle/>
          <a:p>
            <a:r>
              <a:rPr lang="en-US" dirty="0"/>
              <a:t>feed_latency</a:t>
            </a:r>
          </a:p>
        </p:txBody>
      </p:sp>
      <p:sp>
        <p:nvSpPr>
          <p:cNvPr id="47" name="TextBox 46">
            <a:extLst>
              <a:ext uri="{FF2B5EF4-FFF2-40B4-BE49-F238E27FC236}">
                <a16:creationId xmlns:a16="http://schemas.microsoft.com/office/drawing/2014/main" id="{97CB11DE-3ADC-1D4A-B511-4654DA689FFF}"/>
              </a:ext>
            </a:extLst>
          </p:cNvPr>
          <p:cNvSpPr txBox="1"/>
          <p:nvPr/>
        </p:nvSpPr>
        <p:spPr>
          <a:xfrm>
            <a:off x="3693389" y="5532120"/>
            <a:ext cx="1479892" cy="369332"/>
          </a:xfrm>
          <a:prstGeom prst="rect">
            <a:avLst/>
          </a:prstGeom>
          <a:noFill/>
        </p:spPr>
        <p:txBody>
          <a:bodyPr wrap="none" rtlCol="0">
            <a:spAutoFit/>
          </a:bodyPr>
          <a:lstStyle/>
          <a:p>
            <a:r>
              <a:rPr lang="en-US" dirty="0"/>
              <a:t>total_latency</a:t>
            </a:r>
          </a:p>
        </p:txBody>
      </p:sp>
      <p:grpSp>
        <p:nvGrpSpPr>
          <p:cNvPr id="52" name="Group 51">
            <a:extLst>
              <a:ext uri="{FF2B5EF4-FFF2-40B4-BE49-F238E27FC236}">
                <a16:creationId xmlns:a16="http://schemas.microsoft.com/office/drawing/2014/main" id="{F27F0554-1BFD-A947-B128-EE58F8DBB6E9}"/>
              </a:ext>
            </a:extLst>
          </p:cNvPr>
          <p:cNvGrpSpPr/>
          <p:nvPr/>
        </p:nvGrpSpPr>
        <p:grpSpPr>
          <a:xfrm>
            <a:off x="1491861" y="4931307"/>
            <a:ext cx="2862825" cy="310896"/>
            <a:chOff x="1506475" y="4953435"/>
            <a:chExt cx="2862825" cy="310896"/>
          </a:xfrm>
        </p:grpSpPr>
        <p:cxnSp>
          <p:nvCxnSpPr>
            <p:cNvPr id="17" name="Elbow Connector 16">
              <a:extLst>
                <a:ext uri="{FF2B5EF4-FFF2-40B4-BE49-F238E27FC236}">
                  <a16:creationId xmlns:a16="http://schemas.microsoft.com/office/drawing/2014/main" id="{12A1B119-5434-B841-B926-AA5C6B4C5121}"/>
                </a:ext>
              </a:extLst>
            </p:cNvPr>
            <p:cNvCxnSpPr>
              <a:cxnSpLocks/>
            </p:cNvCxnSpPr>
            <p:nvPr/>
          </p:nvCxnSpPr>
          <p:spPr bwMode="auto">
            <a:xfrm>
              <a:off x="1506475" y="4955322"/>
              <a:ext cx="2862825" cy="305918"/>
            </a:xfrm>
            <a:prstGeom prst="bentConnector3">
              <a:avLst>
                <a:gd name="adj1" fmla="val 296"/>
              </a:avLst>
            </a:prstGeom>
            <a:solidFill>
              <a:schemeClr val="accent1">
                <a:alpha val="25000"/>
              </a:schemeClr>
            </a:solidFill>
            <a:ln w="19050" cap="flat" cmpd="sng" algn="ctr">
              <a:solidFill>
                <a:schemeClr val="tx1"/>
              </a:solidFill>
              <a:prstDash val="solid"/>
              <a:round/>
              <a:headEnd type="none" w="med" len="med"/>
              <a:tailEnd type="none" w="med" len="lg"/>
            </a:ln>
            <a:effectLst/>
          </p:spPr>
        </p:cxnSp>
        <p:cxnSp>
          <p:nvCxnSpPr>
            <p:cNvPr id="51" name="Straight Connector 50">
              <a:extLst>
                <a:ext uri="{FF2B5EF4-FFF2-40B4-BE49-F238E27FC236}">
                  <a16:creationId xmlns:a16="http://schemas.microsoft.com/office/drawing/2014/main" id="{C025F749-479E-7746-AB91-AB22CBED4B30}"/>
                </a:ext>
              </a:extLst>
            </p:cNvPr>
            <p:cNvCxnSpPr/>
            <p:nvPr/>
          </p:nvCxnSpPr>
          <p:spPr bwMode="auto">
            <a:xfrm>
              <a:off x="4369300" y="4953435"/>
              <a:ext cx="0" cy="310896"/>
            </a:xfrm>
            <a:prstGeom prst="line">
              <a:avLst/>
            </a:prstGeom>
            <a:solidFill>
              <a:schemeClr val="accent1">
                <a:alpha val="25000"/>
              </a:schemeClr>
            </a:solidFill>
            <a:ln w="19050" cap="flat" cmpd="sng" algn="ctr">
              <a:solidFill>
                <a:schemeClr val="tx1"/>
              </a:solidFill>
              <a:prstDash val="solid"/>
              <a:round/>
              <a:headEnd type="none" w="med" len="med"/>
              <a:tailEnd type="none" w="med" len="lg"/>
            </a:ln>
            <a:effectLst/>
          </p:spPr>
        </p:cxnSp>
      </p:grpSp>
      <p:grpSp>
        <p:nvGrpSpPr>
          <p:cNvPr id="54" name="Group 53">
            <a:extLst>
              <a:ext uri="{FF2B5EF4-FFF2-40B4-BE49-F238E27FC236}">
                <a16:creationId xmlns:a16="http://schemas.microsoft.com/office/drawing/2014/main" id="{99AF1BC6-FB02-6148-9376-C84AFE6718AD}"/>
              </a:ext>
            </a:extLst>
          </p:cNvPr>
          <p:cNvGrpSpPr/>
          <p:nvPr/>
        </p:nvGrpSpPr>
        <p:grpSpPr>
          <a:xfrm>
            <a:off x="4544687" y="4931719"/>
            <a:ext cx="2862825" cy="310896"/>
            <a:chOff x="1506475" y="4953435"/>
            <a:chExt cx="2862825" cy="310896"/>
          </a:xfrm>
        </p:grpSpPr>
        <p:cxnSp>
          <p:nvCxnSpPr>
            <p:cNvPr id="55" name="Elbow Connector 54">
              <a:extLst>
                <a:ext uri="{FF2B5EF4-FFF2-40B4-BE49-F238E27FC236}">
                  <a16:creationId xmlns:a16="http://schemas.microsoft.com/office/drawing/2014/main" id="{5F353D3B-5871-4244-AFD1-4F3A07B7A90B}"/>
                </a:ext>
              </a:extLst>
            </p:cNvPr>
            <p:cNvCxnSpPr>
              <a:cxnSpLocks/>
            </p:cNvCxnSpPr>
            <p:nvPr/>
          </p:nvCxnSpPr>
          <p:spPr bwMode="auto">
            <a:xfrm>
              <a:off x="1506475" y="4955322"/>
              <a:ext cx="2862825" cy="305918"/>
            </a:xfrm>
            <a:prstGeom prst="bentConnector3">
              <a:avLst>
                <a:gd name="adj1" fmla="val 296"/>
              </a:avLst>
            </a:prstGeom>
            <a:solidFill>
              <a:schemeClr val="accent1">
                <a:alpha val="25000"/>
              </a:schemeClr>
            </a:solidFill>
            <a:ln w="19050" cap="flat" cmpd="sng" algn="ctr">
              <a:solidFill>
                <a:schemeClr val="tx1"/>
              </a:solidFill>
              <a:prstDash val="solid"/>
              <a:round/>
              <a:headEnd type="none" w="med" len="med"/>
              <a:tailEnd type="none" w="med" len="lg"/>
            </a:ln>
            <a:effectLst/>
          </p:spPr>
        </p:cxnSp>
        <p:cxnSp>
          <p:nvCxnSpPr>
            <p:cNvPr id="56" name="Straight Connector 55">
              <a:extLst>
                <a:ext uri="{FF2B5EF4-FFF2-40B4-BE49-F238E27FC236}">
                  <a16:creationId xmlns:a16="http://schemas.microsoft.com/office/drawing/2014/main" id="{B0C99E26-2FFC-8540-9806-894BD51D2E93}"/>
                </a:ext>
              </a:extLst>
            </p:cNvPr>
            <p:cNvCxnSpPr/>
            <p:nvPr/>
          </p:nvCxnSpPr>
          <p:spPr bwMode="auto">
            <a:xfrm>
              <a:off x="4369300" y="4953435"/>
              <a:ext cx="0" cy="310896"/>
            </a:xfrm>
            <a:prstGeom prst="line">
              <a:avLst/>
            </a:prstGeom>
            <a:solidFill>
              <a:schemeClr val="accent1">
                <a:alpha val="25000"/>
              </a:schemeClr>
            </a:solidFill>
            <a:ln w="19050" cap="flat" cmpd="sng" algn="ctr">
              <a:solidFill>
                <a:schemeClr val="tx1"/>
              </a:solidFill>
              <a:prstDash val="solid"/>
              <a:round/>
              <a:headEnd type="none" w="med" len="med"/>
              <a:tailEnd type="none" w="med" len="lg"/>
            </a:ln>
            <a:effectLst/>
          </p:spPr>
        </p:cxnSp>
      </p:grpSp>
      <p:grpSp>
        <p:nvGrpSpPr>
          <p:cNvPr id="59" name="Group 58">
            <a:extLst>
              <a:ext uri="{FF2B5EF4-FFF2-40B4-BE49-F238E27FC236}">
                <a16:creationId xmlns:a16="http://schemas.microsoft.com/office/drawing/2014/main" id="{018BCA3E-065D-AE43-890B-63D471D18933}"/>
              </a:ext>
            </a:extLst>
          </p:cNvPr>
          <p:cNvGrpSpPr/>
          <p:nvPr/>
        </p:nvGrpSpPr>
        <p:grpSpPr>
          <a:xfrm>
            <a:off x="1495407" y="5622454"/>
            <a:ext cx="5912105" cy="310896"/>
            <a:chOff x="1506475" y="4953435"/>
            <a:chExt cx="2862825" cy="310896"/>
          </a:xfrm>
        </p:grpSpPr>
        <p:cxnSp>
          <p:nvCxnSpPr>
            <p:cNvPr id="60" name="Elbow Connector 59">
              <a:extLst>
                <a:ext uri="{FF2B5EF4-FFF2-40B4-BE49-F238E27FC236}">
                  <a16:creationId xmlns:a16="http://schemas.microsoft.com/office/drawing/2014/main" id="{8384273A-9905-464B-830A-4FEFA2039A4F}"/>
                </a:ext>
              </a:extLst>
            </p:cNvPr>
            <p:cNvCxnSpPr>
              <a:cxnSpLocks/>
            </p:cNvCxnSpPr>
            <p:nvPr/>
          </p:nvCxnSpPr>
          <p:spPr bwMode="auto">
            <a:xfrm>
              <a:off x="1506475" y="4955322"/>
              <a:ext cx="2862825" cy="305918"/>
            </a:xfrm>
            <a:prstGeom prst="bentConnector3">
              <a:avLst>
                <a:gd name="adj1" fmla="val 296"/>
              </a:avLst>
            </a:prstGeom>
            <a:solidFill>
              <a:schemeClr val="accent1">
                <a:alpha val="25000"/>
              </a:schemeClr>
            </a:solidFill>
            <a:ln w="19050" cap="flat" cmpd="sng" algn="ctr">
              <a:solidFill>
                <a:schemeClr val="tx1"/>
              </a:solidFill>
              <a:prstDash val="solid"/>
              <a:round/>
              <a:headEnd type="none" w="med" len="med"/>
              <a:tailEnd type="none" w="med" len="lg"/>
            </a:ln>
            <a:effectLst/>
          </p:spPr>
        </p:cxnSp>
        <p:cxnSp>
          <p:nvCxnSpPr>
            <p:cNvPr id="61" name="Straight Connector 60">
              <a:extLst>
                <a:ext uri="{FF2B5EF4-FFF2-40B4-BE49-F238E27FC236}">
                  <a16:creationId xmlns:a16="http://schemas.microsoft.com/office/drawing/2014/main" id="{BBF9A4D7-07BC-7E4E-AD21-662FB92AC465}"/>
                </a:ext>
              </a:extLst>
            </p:cNvPr>
            <p:cNvCxnSpPr/>
            <p:nvPr/>
          </p:nvCxnSpPr>
          <p:spPr bwMode="auto">
            <a:xfrm>
              <a:off x="4369300" y="4953435"/>
              <a:ext cx="0" cy="310896"/>
            </a:xfrm>
            <a:prstGeom prst="line">
              <a:avLst/>
            </a:prstGeom>
            <a:solidFill>
              <a:schemeClr val="accent1">
                <a:alpha val="25000"/>
              </a:schemeClr>
            </a:solidFill>
            <a:ln w="19050" cap="flat" cmpd="sng" algn="ctr">
              <a:solidFill>
                <a:schemeClr val="tx1"/>
              </a:solidFill>
              <a:prstDash val="solid"/>
              <a:round/>
              <a:headEnd type="none" w="med" len="med"/>
              <a:tailEnd type="none" w="med" len="lg"/>
            </a:ln>
            <a:effectLst/>
          </p:spPr>
        </p:cxnSp>
      </p:grpSp>
    </p:spTree>
    <p:extLst>
      <p:ext uri="{BB962C8B-B14F-4D97-AF65-F5344CB8AC3E}">
        <p14:creationId xmlns:p14="http://schemas.microsoft.com/office/powerpoint/2010/main" val="29250660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E92894-1398-7447-88EF-2D3F2847EEFF}"/>
              </a:ext>
            </a:extLst>
          </p:cNvPr>
          <p:cNvSpPr txBox="1"/>
          <p:nvPr/>
        </p:nvSpPr>
        <p:spPr>
          <a:xfrm>
            <a:off x="1237145" y="5930700"/>
            <a:ext cx="3014480" cy="646331"/>
          </a:xfrm>
          <a:prstGeom prst="rect">
            <a:avLst/>
          </a:prstGeom>
          <a:noFill/>
        </p:spPr>
        <p:txBody>
          <a:bodyPr wrap="none" rtlCol="0">
            <a:spAutoFit/>
          </a:bodyPr>
          <a:lstStyle/>
          <a:p>
            <a:r>
              <a:rPr lang="en-US" dirty="0"/>
              <a:t>TA.G24K..BHZ, 2017-05-29</a:t>
            </a:r>
          </a:p>
          <a:p>
            <a:r>
              <a:rPr lang="en-US" dirty="0"/>
              <a:t>+/- 5000 counts</a:t>
            </a:r>
          </a:p>
        </p:txBody>
      </p:sp>
      <p:grpSp>
        <p:nvGrpSpPr>
          <p:cNvPr id="21" name="Group 20">
            <a:extLst>
              <a:ext uri="{FF2B5EF4-FFF2-40B4-BE49-F238E27FC236}">
                <a16:creationId xmlns:a16="http://schemas.microsoft.com/office/drawing/2014/main" id="{2B5DD305-234D-3848-A88B-B303667F0AEC}"/>
              </a:ext>
            </a:extLst>
          </p:cNvPr>
          <p:cNvGrpSpPr/>
          <p:nvPr/>
        </p:nvGrpSpPr>
        <p:grpSpPr>
          <a:xfrm>
            <a:off x="320908" y="914400"/>
            <a:ext cx="8502185" cy="5574300"/>
            <a:chOff x="320908" y="1066342"/>
            <a:chExt cx="8502185" cy="5574300"/>
          </a:xfrm>
        </p:grpSpPr>
        <p:pic>
          <p:nvPicPr>
            <p:cNvPr id="3" name="Picture 2">
              <a:extLst>
                <a:ext uri="{FF2B5EF4-FFF2-40B4-BE49-F238E27FC236}">
                  <a16:creationId xmlns:a16="http://schemas.microsoft.com/office/drawing/2014/main" id="{B37337D5-987E-E043-B43E-046755F66851}"/>
                </a:ext>
              </a:extLst>
            </p:cNvPr>
            <p:cNvPicPr>
              <a:picLocks noChangeAspect="1"/>
            </p:cNvPicPr>
            <p:nvPr/>
          </p:nvPicPr>
          <p:blipFill>
            <a:blip r:embed="rId3"/>
            <a:stretch>
              <a:fillRect/>
            </a:stretch>
          </p:blipFill>
          <p:spPr>
            <a:xfrm>
              <a:off x="881769" y="4318845"/>
              <a:ext cx="7365469" cy="2321797"/>
            </a:xfrm>
            <a:prstGeom prst="rect">
              <a:avLst/>
            </a:prstGeom>
          </p:spPr>
        </p:pic>
        <p:sp>
          <p:nvSpPr>
            <p:cNvPr id="15" name="TextBox 14">
              <a:extLst>
                <a:ext uri="{FF2B5EF4-FFF2-40B4-BE49-F238E27FC236}">
                  <a16:creationId xmlns:a16="http://schemas.microsoft.com/office/drawing/2014/main" id="{91E41C9E-7166-BB40-8F6C-71F2E71974B8}"/>
                </a:ext>
              </a:extLst>
            </p:cNvPr>
            <p:cNvSpPr txBox="1"/>
            <p:nvPr/>
          </p:nvSpPr>
          <p:spPr>
            <a:xfrm>
              <a:off x="3349218" y="4649934"/>
              <a:ext cx="2056973" cy="369332"/>
            </a:xfrm>
            <a:prstGeom prst="rect">
              <a:avLst/>
            </a:prstGeom>
            <a:solidFill>
              <a:schemeClr val="accent1">
                <a:lumMod val="40000"/>
                <a:lumOff val="60000"/>
              </a:schemeClr>
            </a:solidFill>
            <a:ln>
              <a:solidFill>
                <a:schemeClr val="tx1"/>
              </a:solidFill>
            </a:ln>
          </p:spPr>
          <p:txBody>
            <a:bodyPr wrap="none" rtlCol="0">
              <a:spAutoFit/>
            </a:bodyPr>
            <a:lstStyle/>
            <a:p>
              <a:r>
                <a:rPr lang="en-US" dirty="0"/>
                <a:t>Mw 6.6, Indonesia</a:t>
              </a:r>
            </a:p>
          </p:txBody>
        </p:sp>
        <p:sp>
          <p:nvSpPr>
            <p:cNvPr id="2" name="Rectangle 1">
              <a:extLst>
                <a:ext uri="{FF2B5EF4-FFF2-40B4-BE49-F238E27FC236}">
                  <a16:creationId xmlns:a16="http://schemas.microsoft.com/office/drawing/2014/main" id="{9CE5C1A2-66C7-1A4C-A100-0A16FBEE50C2}"/>
                </a:ext>
              </a:extLst>
            </p:cNvPr>
            <p:cNvSpPr/>
            <p:nvPr/>
          </p:nvSpPr>
          <p:spPr bwMode="auto">
            <a:xfrm>
              <a:off x="5499607" y="4910094"/>
              <a:ext cx="749824" cy="1343771"/>
            </a:xfrm>
            <a:prstGeom prst="rect">
              <a:avLst/>
            </a:prstGeom>
            <a:solidFill>
              <a:schemeClr val="accent1">
                <a:alpha val="25000"/>
              </a:schemeClr>
            </a:solidFill>
            <a:ln w="19050"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109" charset="0"/>
              </a:endParaRPr>
            </a:p>
          </p:txBody>
        </p:sp>
        <p:grpSp>
          <p:nvGrpSpPr>
            <p:cNvPr id="5" name="Group 4">
              <a:extLst>
                <a:ext uri="{FF2B5EF4-FFF2-40B4-BE49-F238E27FC236}">
                  <a16:creationId xmlns:a16="http://schemas.microsoft.com/office/drawing/2014/main" id="{323E6F64-79CB-F24E-BA33-7D8DAF673F46}"/>
                </a:ext>
              </a:extLst>
            </p:cNvPr>
            <p:cNvGrpSpPr/>
            <p:nvPr/>
          </p:nvGrpSpPr>
          <p:grpSpPr>
            <a:xfrm>
              <a:off x="4725743" y="1066343"/>
              <a:ext cx="4097350" cy="2926678"/>
              <a:chOff x="355702" y="993913"/>
              <a:chExt cx="4097350" cy="2926678"/>
            </a:xfrm>
          </p:grpSpPr>
          <p:pic>
            <p:nvPicPr>
              <p:cNvPr id="8" name="Picture 7">
                <a:extLst>
                  <a:ext uri="{FF2B5EF4-FFF2-40B4-BE49-F238E27FC236}">
                    <a16:creationId xmlns:a16="http://schemas.microsoft.com/office/drawing/2014/main" id="{3965FB1C-952B-7A4A-A250-1DE906EB8A22}"/>
                  </a:ext>
                </a:extLst>
              </p:cNvPr>
              <p:cNvPicPr>
                <a:picLocks noChangeAspect="1"/>
              </p:cNvPicPr>
              <p:nvPr/>
            </p:nvPicPr>
            <p:blipFill>
              <a:blip r:embed="rId4"/>
              <a:stretch>
                <a:fillRect/>
              </a:stretch>
            </p:blipFill>
            <p:spPr>
              <a:xfrm>
                <a:off x="355702" y="993913"/>
                <a:ext cx="4097350" cy="2926678"/>
              </a:xfrm>
              <a:prstGeom prst="rect">
                <a:avLst/>
              </a:prstGeom>
              <a:ln>
                <a:solidFill>
                  <a:schemeClr val="tx1"/>
                </a:solidFill>
              </a:ln>
            </p:spPr>
          </p:pic>
          <p:sp>
            <p:nvSpPr>
              <p:cNvPr id="6" name="TextBox 5">
                <a:extLst>
                  <a:ext uri="{FF2B5EF4-FFF2-40B4-BE49-F238E27FC236}">
                    <a16:creationId xmlns:a16="http://schemas.microsoft.com/office/drawing/2014/main" id="{3894C910-9015-4743-AD41-E58EAFCB6F60}"/>
                  </a:ext>
                </a:extLst>
              </p:cNvPr>
              <p:cNvSpPr txBox="1"/>
              <p:nvPr/>
            </p:nvSpPr>
            <p:spPr>
              <a:xfrm>
                <a:off x="3586806" y="993913"/>
                <a:ext cx="774571" cy="369332"/>
              </a:xfrm>
              <a:prstGeom prst="rect">
                <a:avLst/>
              </a:prstGeom>
              <a:noFill/>
            </p:spPr>
            <p:txBody>
              <a:bodyPr wrap="none" rtlCol="0">
                <a:spAutoFit/>
              </a:bodyPr>
              <a:lstStyle/>
              <a:p>
                <a:r>
                  <a:rPr lang="en-US" dirty="0"/>
                  <a:t>PSDs</a:t>
                </a:r>
              </a:p>
            </p:txBody>
          </p:sp>
        </p:grpSp>
        <p:grpSp>
          <p:nvGrpSpPr>
            <p:cNvPr id="9" name="Group 8">
              <a:extLst>
                <a:ext uri="{FF2B5EF4-FFF2-40B4-BE49-F238E27FC236}">
                  <a16:creationId xmlns:a16="http://schemas.microsoft.com/office/drawing/2014/main" id="{151404D3-226D-BA4F-A74D-9CB71865C553}"/>
                </a:ext>
              </a:extLst>
            </p:cNvPr>
            <p:cNvGrpSpPr/>
            <p:nvPr/>
          </p:nvGrpSpPr>
          <p:grpSpPr>
            <a:xfrm>
              <a:off x="320908" y="1066342"/>
              <a:ext cx="4169951" cy="2926679"/>
              <a:chOff x="4619708" y="993913"/>
              <a:chExt cx="4169951" cy="2926679"/>
            </a:xfrm>
          </p:grpSpPr>
          <p:pic>
            <p:nvPicPr>
              <p:cNvPr id="11" name="Picture 10">
                <a:extLst>
                  <a:ext uri="{FF2B5EF4-FFF2-40B4-BE49-F238E27FC236}">
                    <a16:creationId xmlns:a16="http://schemas.microsoft.com/office/drawing/2014/main" id="{C8869214-A697-FC4F-854E-318E3CE1BDC6}"/>
                  </a:ext>
                </a:extLst>
              </p:cNvPr>
              <p:cNvPicPr>
                <a:picLocks noChangeAspect="1"/>
              </p:cNvPicPr>
              <p:nvPr/>
            </p:nvPicPr>
            <p:blipFill>
              <a:blip r:embed="rId5"/>
              <a:stretch>
                <a:fillRect/>
              </a:stretch>
            </p:blipFill>
            <p:spPr>
              <a:xfrm>
                <a:off x="4619708" y="993914"/>
                <a:ext cx="4169951" cy="2926678"/>
              </a:xfrm>
              <a:prstGeom prst="rect">
                <a:avLst/>
              </a:prstGeom>
              <a:ln>
                <a:solidFill>
                  <a:schemeClr val="tx1"/>
                </a:solidFill>
              </a:ln>
            </p:spPr>
          </p:pic>
          <p:sp>
            <p:nvSpPr>
              <p:cNvPr id="7" name="TextBox 6">
                <a:extLst>
                  <a:ext uri="{FF2B5EF4-FFF2-40B4-BE49-F238E27FC236}">
                    <a16:creationId xmlns:a16="http://schemas.microsoft.com/office/drawing/2014/main" id="{CF671A56-6EE4-0B4E-9A82-C7155BAC820D}"/>
                  </a:ext>
                </a:extLst>
              </p:cNvPr>
              <p:cNvSpPr txBox="1"/>
              <p:nvPr/>
            </p:nvSpPr>
            <p:spPr>
              <a:xfrm>
                <a:off x="8089404" y="993913"/>
                <a:ext cx="646331" cy="369332"/>
              </a:xfrm>
              <a:prstGeom prst="rect">
                <a:avLst/>
              </a:prstGeom>
              <a:noFill/>
            </p:spPr>
            <p:txBody>
              <a:bodyPr wrap="none" rtlCol="0">
                <a:spAutoFit/>
              </a:bodyPr>
              <a:lstStyle/>
              <a:p>
                <a:r>
                  <a:rPr lang="en-US" dirty="0"/>
                  <a:t>PDF</a:t>
                </a:r>
              </a:p>
            </p:txBody>
          </p:sp>
        </p:grpSp>
        <p:cxnSp>
          <p:nvCxnSpPr>
            <p:cNvPr id="14" name="Straight Arrow Connector 13">
              <a:extLst>
                <a:ext uri="{FF2B5EF4-FFF2-40B4-BE49-F238E27FC236}">
                  <a16:creationId xmlns:a16="http://schemas.microsoft.com/office/drawing/2014/main" id="{5E4891FA-C8EB-8A4E-AAAB-0ECBD0AB64A5}"/>
                </a:ext>
              </a:extLst>
            </p:cNvPr>
            <p:cNvCxnSpPr>
              <a:cxnSpLocks/>
            </p:cNvCxnSpPr>
            <p:nvPr/>
          </p:nvCxnSpPr>
          <p:spPr bwMode="auto">
            <a:xfrm flipV="1">
              <a:off x="5874519" y="3173004"/>
              <a:ext cx="0" cy="1737090"/>
            </a:xfrm>
            <a:prstGeom prst="straightConnector1">
              <a:avLst/>
            </a:prstGeom>
            <a:solidFill>
              <a:schemeClr val="accent1">
                <a:alpha val="25000"/>
              </a:schemeClr>
            </a:solidFill>
            <a:ln w="19050" cap="flat" cmpd="sng" algn="ctr">
              <a:solidFill>
                <a:srgbClr val="7030A0"/>
              </a:solidFill>
              <a:prstDash val="solid"/>
              <a:round/>
              <a:headEnd type="none" w="med" len="med"/>
              <a:tailEnd type="triangle" w="lg" len="med"/>
            </a:ln>
            <a:effectLst/>
          </p:spPr>
        </p:cxnSp>
      </p:grpSp>
      <p:sp>
        <p:nvSpPr>
          <p:cNvPr id="22" name="TextBox 21">
            <a:extLst>
              <a:ext uri="{FF2B5EF4-FFF2-40B4-BE49-F238E27FC236}">
                <a16:creationId xmlns:a16="http://schemas.microsoft.com/office/drawing/2014/main" id="{3E1C6641-C605-8B46-8E26-E775412E0A57}"/>
              </a:ext>
            </a:extLst>
          </p:cNvPr>
          <p:cNvSpPr txBox="1"/>
          <p:nvPr/>
        </p:nvSpPr>
        <p:spPr>
          <a:xfrm>
            <a:off x="1237145" y="5842369"/>
            <a:ext cx="3014480" cy="646331"/>
          </a:xfrm>
          <a:prstGeom prst="rect">
            <a:avLst/>
          </a:prstGeom>
          <a:noFill/>
        </p:spPr>
        <p:txBody>
          <a:bodyPr wrap="none" rtlCol="0">
            <a:spAutoFit/>
          </a:bodyPr>
          <a:lstStyle/>
          <a:p>
            <a:r>
              <a:rPr lang="en-US" dirty="0"/>
              <a:t>TA.G24K..BHZ, 2017-05-29</a:t>
            </a:r>
          </a:p>
          <a:p>
            <a:r>
              <a:rPr lang="en-US" dirty="0"/>
              <a:t>scale +/- 5000 counts</a:t>
            </a:r>
          </a:p>
        </p:txBody>
      </p:sp>
      <p:sp>
        <p:nvSpPr>
          <p:cNvPr id="16" name="TextBox 15">
            <a:extLst>
              <a:ext uri="{FF2B5EF4-FFF2-40B4-BE49-F238E27FC236}">
                <a16:creationId xmlns:a16="http://schemas.microsoft.com/office/drawing/2014/main" id="{ACCEFE0B-82AF-D046-8472-C2C849F6B011}"/>
              </a:ext>
            </a:extLst>
          </p:cNvPr>
          <p:cNvSpPr txBox="1"/>
          <p:nvPr/>
        </p:nvSpPr>
        <p:spPr>
          <a:xfrm>
            <a:off x="4663440" y="91440"/>
            <a:ext cx="4390947" cy="646331"/>
          </a:xfrm>
          <a:prstGeom prst="rect">
            <a:avLst/>
          </a:prstGeom>
          <a:noFill/>
        </p:spPr>
        <p:txBody>
          <a:bodyPr wrap="none" rtlCol="0">
            <a:spAutoFit/>
          </a:bodyPr>
          <a:lstStyle/>
          <a:p>
            <a:pPr algn="r"/>
            <a:r>
              <a:rPr lang="en-US" sz="3600" dirty="0">
                <a:solidFill>
                  <a:schemeClr val="bg1"/>
                </a:solidFill>
              </a:rPr>
              <a:t>PDF-derived metrics</a:t>
            </a:r>
          </a:p>
        </p:txBody>
      </p:sp>
    </p:spTree>
    <p:extLst>
      <p:ext uri="{BB962C8B-B14F-4D97-AF65-F5344CB8AC3E}">
        <p14:creationId xmlns:p14="http://schemas.microsoft.com/office/powerpoint/2010/main" val="21802415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E1BA4B7-8EC8-D943-AEC3-7803FFC7A213}"/>
              </a:ext>
            </a:extLst>
          </p:cNvPr>
          <p:cNvGrpSpPr/>
          <p:nvPr/>
        </p:nvGrpSpPr>
        <p:grpSpPr>
          <a:xfrm>
            <a:off x="320040" y="914400"/>
            <a:ext cx="8504757" cy="5632557"/>
            <a:chOff x="320040" y="1069848"/>
            <a:chExt cx="8504757" cy="5632557"/>
          </a:xfrm>
        </p:grpSpPr>
        <p:grpSp>
          <p:nvGrpSpPr>
            <p:cNvPr id="3" name="Group 2">
              <a:extLst>
                <a:ext uri="{FF2B5EF4-FFF2-40B4-BE49-F238E27FC236}">
                  <a16:creationId xmlns:a16="http://schemas.microsoft.com/office/drawing/2014/main" id="{CBB069E1-E870-2A48-A992-7E69764AFB7B}"/>
                </a:ext>
              </a:extLst>
            </p:cNvPr>
            <p:cNvGrpSpPr/>
            <p:nvPr/>
          </p:nvGrpSpPr>
          <p:grpSpPr>
            <a:xfrm>
              <a:off x="4727448" y="1069848"/>
              <a:ext cx="4097349" cy="2926678"/>
              <a:chOff x="355702" y="993913"/>
              <a:chExt cx="4097349" cy="2926678"/>
            </a:xfrm>
          </p:grpSpPr>
          <p:pic>
            <p:nvPicPr>
              <p:cNvPr id="8" name="Picture 7">
                <a:extLst>
                  <a:ext uri="{FF2B5EF4-FFF2-40B4-BE49-F238E27FC236}">
                    <a16:creationId xmlns:a16="http://schemas.microsoft.com/office/drawing/2014/main" id="{3965FB1C-952B-7A4A-A250-1DE906EB8A22}"/>
                  </a:ext>
                </a:extLst>
              </p:cNvPr>
              <p:cNvPicPr>
                <a:picLocks noChangeAspect="1"/>
              </p:cNvPicPr>
              <p:nvPr/>
            </p:nvPicPr>
            <p:blipFill>
              <a:blip r:embed="rId3"/>
              <a:stretch>
                <a:fillRect/>
              </a:stretch>
            </p:blipFill>
            <p:spPr>
              <a:xfrm>
                <a:off x="355702" y="993913"/>
                <a:ext cx="4097349" cy="2926678"/>
              </a:xfrm>
              <a:prstGeom prst="rect">
                <a:avLst/>
              </a:prstGeom>
              <a:ln>
                <a:solidFill>
                  <a:schemeClr val="tx1"/>
                </a:solidFill>
              </a:ln>
            </p:spPr>
          </p:pic>
          <p:sp>
            <p:nvSpPr>
              <p:cNvPr id="6" name="TextBox 5">
                <a:extLst>
                  <a:ext uri="{FF2B5EF4-FFF2-40B4-BE49-F238E27FC236}">
                    <a16:creationId xmlns:a16="http://schemas.microsoft.com/office/drawing/2014/main" id="{3894C910-9015-4743-AD41-E58EAFCB6F60}"/>
                  </a:ext>
                </a:extLst>
              </p:cNvPr>
              <p:cNvSpPr txBox="1"/>
              <p:nvPr/>
            </p:nvSpPr>
            <p:spPr>
              <a:xfrm>
                <a:off x="3586806" y="993913"/>
                <a:ext cx="774571" cy="369332"/>
              </a:xfrm>
              <a:prstGeom prst="rect">
                <a:avLst/>
              </a:prstGeom>
              <a:noFill/>
            </p:spPr>
            <p:txBody>
              <a:bodyPr wrap="none" rtlCol="0">
                <a:spAutoFit/>
              </a:bodyPr>
              <a:lstStyle/>
              <a:p>
                <a:r>
                  <a:rPr lang="en-US" dirty="0"/>
                  <a:t>PSDs</a:t>
                </a:r>
              </a:p>
            </p:txBody>
          </p:sp>
        </p:grpSp>
        <p:pic>
          <p:nvPicPr>
            <p:cNvPr id="13" name="Picture 12">
              <a:extLst>
                <a:ext uri="{FF2B5EF4-FFF2-40B4-BE49-F238E27FC236}">
                  <a16:creationId xmlns:a16="http://schemas.microsoft.com/office/drawing/2014/main" id="{00AFBACB-B917-B843-AEB7-CC73C79C08D4}"/>
                </a:ext>
              </a:extLst>
            </p:cNvPr>
            <p:cNvPicPr>
              <a:picLocks/>
            </p:cNvPicPr>
            <p:nvPr/>
          </p:nvPicPr>
          <p:blipFill>
            <a:blip r:embed="rId4"/>
            <a:stretch>
              <a:fillRect/>
            </a:stretch>
          </p:blipFill>
          <p:spPr>
            <a:xfrm>
              <a:off x="877824" y="4318845"/>
              <a:ext cx="7360920" cy="2321797"/>
            </a:xfrm>
            <a:prstGeom prst="rect">
              <a:avLst/>
            </a:prstGeom>
          </p:spPr>
        </p:pic>
        <p:sp>
          <p:nvSpPr>
            <p:cNvPr id="14" name="TextBox 13">
              <a:extLst>
                <a:ext uri="{FF2B5EF4-FFF2-40B4-BE49-F238E27FC236}">
                  <a16:creationId xmlns:a16="http://schemas.microsoft.com/office/drawing/2014/main" id="{FC3E329B-10C3-1A47-8891-AF3129DBE23F}"/>
                </a:ext>
              </a:extLst>
            </p:cNvPr>
            <p:cNvSpPr txBox="1"/>
            <p:nvPr/>
          </p:nvSpPr>
          <p:spPr>
            <a:xfrm>
              <a:off x="1237145" y="5934456"/>
              <a:ext cx="3486852" cy="646331"/>
            </a:xfrm>
            <a:prstGeom prst="rect">
              <a:avLst/>
            </a:prstGeom>
            <a:noFill/>
          </p:spPr>
          <p:txBody>
            <a:bodyPr wrap="none" rtlCol="0">
              <a:spAutoFit/>
            </a:bodyPr>
            <a:lstStyle/>
            <a:p>
              <a:r>
                <a:rPr lang="en-US" dirty="0"/>
                <a:t>TA.G24K..BHZ, 2017-05-29</a:t>
              </a:r>
            </a:p>
            <a:p>
              <a:r>
                <a:rPr lang="en-US" dirty="0"/>
                <a:t>scale +3.1e+06/-4.9e+06 counts</a:t>
              </a:r>
            </a:p>
          </p:txBody>
        </p:sp>
        <p:sp>
          <p:nvSpPr>
            <p:cNvPr id="2" name="Rectangle 1">
              <a:extLst>
                <a:ext uri="{FF2B5EF4-FFF2-40B4-BE49-F238E27FC236}">
                  <a16:creationId xmlns:a16="http://schemas.microsoft.com/office/drawing/2014/main" id="{9CE5C1A2-66C7-1A4C-A100-0A16FBEE50C2}"/>
                </a:ext>
              </a:extLst>
            </p:cNvPr>
            <p:cNvSpPr/>
            <p:nvPr/>
          </p:nvSpPr>
          <p:spPr bwMode="auto">
            <a:xfrm>
              <a:off x="7431774" y="4257080"/>
              <a:ext cx="98111" cy="2445325"/>
            </a:xfrm>
            <a:prstGeom prst="rect">
              <a:avLst/>
            </a:prstGeom>
            <a:solidFill>
              <a:schemeClr val="accent1">
                <a:alpha val="25000"/>
              </a:schemeClr>
            </a:solidFill>
            <a:ln w="19050"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109" charset="0"/>
              </a:endParaRPr>
            </a:p>
          </p:txBody>
        </p:sp>
        <p:grpSp>
          <p:nvGrpSpPr>
            <p:cNvPr id="4" name="Group 3">
              <a:extLst>
                <a:ext uri="{FF2B5EF4-FFF2-40B4-BE49-F238E27FC236}">
                  <a16:creationId xmlns:a16="http://schemas.microsoft.com/office/drawing/2014/main" id="{C3C1A8A1-7F9A-2C40-81B6-CBD6205503A1}"/>
                </a:ext>
              </a:extLst>
            </p:cNvPr>
            <p:cNvGrpSpPr/>
            <p:nvPr/>
          </p:nvGrpSpPr>
          <p:grpSpPr>
            <a:xfrm>
              <a:off x="320040" y="1069848"/>
              <a:ext cx="4169951" cy="2926679"/>
              <a:chOff x="4619708" y="993913"/>
              <a:chExt cx="4169951" cy="2926679"/>
            </a:xfrm>
          </p:grpSpPr>
          <p:pic>
            <p:nvPicPr>
              <p:cNvPr id="11" name="Picture 10">
                <a:extLst>
                  <a:ext uri="{FF2B5EF4-FFF2-40B4-BE49-F238E27FC236}">
                    <a16:creationId xmlns:a16="http://schemas.microsoft.com/office/drawing/2014/main" id="{C8869214-A697-FC4F-854E-318E3CE1BDC6}"/>
                  </a:ext>
                </a:extLst>
              </p:cNvPr>
              <p:cNvPicPr>
                <a:picLocks noChangeAspect="1"/>
              </p:cNvPicPr>
              <p:nvPr/>
            </p:nvPicPr>
            <p:blipFill>
              <a:blip r:embed="rId5"/>
              <a:stretch>
                <a:fillRect/>
              </a:stretch>
            </p:blipFill>
            <p:spPr>
              <a:xfrm>
                <a:off x="4619708" y="993914"/>
                <a:ext cx="4169951" cy="2926678"/>
              </a:xfrm>
              <a:prstGeom prst="rect">
                <a:avLst/>
              </a:prstGeom>
              <a:ln>
                <a:solidFill>
                  <a:schemeClr val="tx1"/>
                </a:solidFill>
              </a:ln>
            </p:spPr>
          </p:pic>
          <p:sp>
            <p:nvSpPr>
              <p:cNvPr id="7" name="TextBox 6">
                <a:extLst>
                  <a:ext uri="{FF2B5EF4-FFF2-40B4-BE49-F238E27FC236}">
                    <a16:creationId xmlns:a16="http://schemas.microsoft.com/office/drawing/2014/main" id="{CF671A56-6EE4-0B4E-9A82-C7155BAC820D}"/>
                  </a:ext>
                </a:extLst>
              </p:cNvPr>
              <p:cNvSpPr txBox="1"/>
              <p:nvPr/>
            </p:nvSpPr>
            <p:spPr>
              <a:xfrm>
                <a:off x="8089404" y="993913"/>
                <a:ext cx="646331" cy="369332"/>
              </a:xfrm>
              <a:prstGeom prst="rect">
                <a:avLst/>
              </a:prstGeom>
              <a:noFill/>
            </p:spPr>
            <p:txBody>
              <a:bodyPr wrap="none" rtlCol="0">
                <a:spAutoFit/>
              </a:bodyPr>
              <a:lstStyle/>
              <a:p>
                <a:r>
                  <a:rPr lang="en-US" dirty="0"/>
                  <a:t>PDF</a:t>
                </a:r>
              </a:p>
            </p:txBody>
          </p:sp>
        </p:grpSp>
        <p:sp>
          <p:nvSpPr>
            <p:cNvPr id="16" name="TextBox 15">
              <a:extLst>
                <a:ext uri="{FF2B5EF4-FFF2-40B4-BE49-F238E27FC236}">
                  <a16:creationId xmlns:a16="http://schemas.microsoft.com/office/drawing/2014/main" id="{10615B9D-E020-2445-BEE2-C850F5D5E485}"/>
                </a:ext>
              </a:extLst>
            </p:cNvPr>
            <p:cNvSpPr txBox="1"/>
            <p:nvPr/>
          </p:nvSpPr>
          <p:spPr>
            <a:xfrm>
              <a:off x="4558284" y="5353379"/>
              <a:ext cx="2736647" cy="369332"/>
            </a:xfrm>
            <a:prstGeom prst="rect">
              <a:avLst/>
            </a:prstGeom>
            <a:solidFill>
              <a:schemeClr val="accent1">
                <a:lumMod val="40000"/>
                <a:lumOff val="60000"/>
              </a:schemeClr>
            </a:solidFill>
            <a:ln>
              <a:solidFill>
                <a:schemeClr val="tx1"/>
              </a:solidFill>
            </a:ln>
          </p:spPr>
          <p:txBody>
            <a:bodyPr wrap="none" rtlCol="0">
              <a:spAutoFit/>
            </a:bodyPr>
            <a:lstStyle/>
            <a:p>
              <a:r>
                <a:rPr lang="en-US" dirty="0"/>
                <a:t>bear (?) destroying cable</a:t>
              </a:r>
            </a:p>
          </p:txBody>
        </p:sp>
        <p:cxnSp>
          <p:nvCxnSpPr>
            <p:cNvPr id="15" name="Straight Arrow Connector 14">
              <a:extLst>
                <a:ext uri="{FF2B5EF4-FFF2-40B4-BE49-F238E27FC236}">
                  <a16:creationId xmlns:a16="http://schemas.microsoft.com/office/drawing/2014/main" id="{7123479E-ED8E-6D43-8D91-B25EB713B906}"/>
                </a:ext>
              </a:extLst>
            </p:cNvPr>
            <p:cNvCxnSpPr>
              <a:cxnSpLocks/>
              <a:stCxn id="2" idx="0"/>
            </p:cNvCxnSpPr>
            <p:nvPr/>
          </p:nvCxnSpPr>
          <p:spPr bwMode="auto">
            <a:xfrm flipV="1">
              <a:off x="7480830" y="2171700"/>
              <a:ext cx="0" cy="2085380"/>
            </a:xfrm>
            <a:prstGeom prst="straightConnector1">
              <a:avLst/>
            </a:prstGeom>
            <a:solidFill>
              <a:schemeClr val="accent1">
                <a:alpha val="25000"/>
              </a:schemeClr>
            </a:solidFill>
            <a:ln w="19050" cap="flat" cmpd="sng" algn="ctr">
              <a:solidFill>
                <a:srgbClr val="7030A0"/>
              </a:solidFill>
              <a:prstDash val="solid"/>
              <a:round/>
              <a:headEnd type="none" w="med" len="med"/>
              <a:tailEnd type="triangle" w="lg" len="med"/>
            </a:ln>
            <a:effectLst/>
          </p:spPr>
        </p:cxnSp>
      </p:grpSp>
      <p:sp>
        <p:nvSpPr>
          <p:cNvPr id="17" name="TextBox 16">
            <a:extLst>
              <a:ext uri="{FF2B5EF4-FFF2-40B4-BE49-F238E27FC236}">
                <a16:creationId xmlns:a16="http://schemas.microsoft.com/office/drawing/2014/main" id="{434EAADF-5FF8-BC40-B705-DB8C0A9CB26F}"/>
              </a:ext>
            </a:extLst>
          </p:cNvPr>
          <p:cNvSpPr txBox="1"/>
          <p:nvPr/>
        </p:nvSpPr>
        <p:spPr>
          <a:xfrm>
            <a:off x="4663440" y="91440"/>
            <a:ext cx="4390947" cy="646331"/>
          </a:xfrm>
          <a:prstGeom prst="rect">
            <a:avLst/>
          </a:prstGeom>
          <a:noFill/>
        </p:spPr>
        <p:txBody>
          <a:bodyPr wrap="none" rtlCol="0">
            <a:spAutoFit/>
          </a:bodyPr>
          <a:lstStyle/>
          <a:p>
            <a:pPr algn="r"/>
            <a:r>
              <a:rPr lang="en-US" sz="3600" dirty="0">
                <a:solidFill>
                  <a:schemeClr val="bg1"/>
                </a:solidFill>
              </a:rPr>
              <a:t>PDF-derived metrics</a:t>
            </a:r>
          </a:p>
        </p:txBody>
      </p:sp>
    </p:spTree>
    <p:extLst>
      <p:ext uri="{BB962C8B-B14F-4D97-AF65-F5344CB8AC3E}">
        <p14:creationId xmlns:p14="http://schemas.microsoft.com/office/powerpoint/2010/main" val="30373426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F0A3ED0-C05F-C348-A4EB-E9C498561D55}"/>
              </a:ext>
            </a:extLst>
          </p:cNvPr>
          <p:cNvGrpSpPr/>
          <p:nvPr/>
        </p:nvGrpSpPr>
        <p:grpSpPr>
          <a:xfrm>
            <a:off x="320040" y="914400"/>
            <a:ext cx="8504757" cy="5570794"/>
            <a:chOff x="320040" y="1069848"/>
            <a:chExt cx="8504757" cy="5570794"/>
          </a:xfrm>
        </p:grpSpPr>
        <p:pic>
          <p:nvPicPr>
            <p:cNvPr id="3" name="Picture 2">
              <a:extLst>
                <a:ext uri="{FF2B5EF4-FFF2-40B4-BE49-F238E27FC236}">
                  <a16:creationId xmlns:a16="http://schemas.microsoft.com/office/drawing/2014/main" id="{B37337D5-987E-E043-B43E-046755F66851}"/>
                </a:ext>
              </a:extLst>
            </p:cNvPr>
            <p:cNvPicPr>
              <a:picLocks noChangeAspect="1"/>
            </p:cNvPicPr>
            <p:nvPr/>
          </p:nvPicPr>
          <p:blipFill>
            <a:blip r:embed="rId3"/>
            <a:stretch>
              <a:fillRect/>
            </a:stretch>
          </p:blipFill>
          <p:spPr>
            <a:xfrm>
              <a:off x="881769" y="4318845"/>
              <a:ext cx="7365469" cy="2321797"/>
            </a:xfrm>
            <a:prstGeom prst="rect">
              <a:avLst/>
            </a:prstGeom>
          </p:spPr>
        </p:pic>
        <p:sp>
          <p:nvSpPr>
            <p:cNvPr id="4" name="TextBox 3">
              <a:extLst>
                <a:ext uri="{FF2B5EF4-FFF2-40B4-BE49-F238E27FC236}">
                  <a16:creationId xmlns:a16="http://schemas.microsoft.com/office/drawing/2014/main" id="{17E92894-1398-7447-88EF-2D3F2847EEFF}"/>
                </a:ext>
              </a:extLst>
            </p:cNvPr>
            <p:cNvSpPr txBox="1"/>
            <p:nvPr/>
          </p:nvSpPr>
          <p:spPr>
            <a:xfrm>
              <a:off x="1237145" y="5930700"/>
              <a:ext cx="3014480" cy="646331"/>
            </a:xfrm>
            <a:prstGeom prst="rect">
              <a:avLst/>
            </a:prstGeom>
            <a:noFill/>
          </p:spPr>
          <p:txBody>
            <a:bodyPr wrap="none" rtlCol="0">
              <a:spAutoFit/>
            </a:bodyPr>
            <a:lstStyle/>
            <a:p>
              <a:r>
                <a:rPr lang="en-US" dirty="0"/>
                <a:t>TA.G24K..BHZ, 2017-05-29</a:t>
              </a:r>
            </a:p>
            <a:p>
              <a:r>
                <a:rPr lang="en-US" dirty="0"/>
                <a:t>scale +/- 5000 counts</a:t>
              </a:r>
            </a:p>
          </p:txBody>
        </p:sp>
        <p:sp>
          <p:nvSpPr>
            <p:cNvPr id="15" name="TextBox 14">
              <a:extLst>
                <a:ext uri="{FF2B5EF4-FFF2-40B4-BE49-F238E27FC236}">
                  <a16:creationId xmlns:a16="http://schemas.microsoft.com/office/drawing/2014/main" id="{91E41C9E-7166-BB40-8F6C-71F2E71974B8}"/>
                </a:ext>
              </a:extLst>
            </p:cNvPr>
            <p:cNvSpPr txBox="1"/>
            <p:nvPr/>
          </p:nvSpPr>
          <p:spPr>
            <a:xfrm>
              <a:off x="5679270" y="5930700"/>
              <a:ext cx="1595309" cy="369332"/>
            </a:xfrm>
            <a:prstGeom prst="rect">
              <a:avLst/>
            </a:prstGeom>
            <a:solidFill>
              <a:schemeClr val="accent1">
                <a:lumMod val="40000"/>
                <a:lumOff val="60000"/>
              </a:schemeClr>
            </a:solidFill>
            <a:ln>
              <a:solidFill>
                <a:schemeClr val="tx1"/>
              </a:solidFill>
            </a:ln>
          </p:spPr>
          <p:txBody>
            <a:bodyPr wrap="none" rtlCol="0">
              <a:spAutoFit/>
            </a:bodyPr>
            <a:lstStyle/>
            <a:p>
              <a:r>
                <a:rPr lang="en-US" dirty="0"/>
                <a:t>digitizer noise</a:t>
              </a:r>
            </a:p>
          </p:txBody>
        </p:sp>
        <p:sp>
          <p:nvSpPr>
            <p:cNvPr id="2" name="Rectangle 1">
              <a:extLst>
                <a:ext uri="{FF2B5EF4-FFF2-40B4-BE49-F238E27FC236}">
                  <a16:creationId xmlns:a16="http://schemas.microsoft.com/office/drawing/2014/main" id="{9CE5C1A2-66C7-1A4C-A100-0A16FBEE50C2}"/>
                </a:ext>
              </a:extLst>
            </p:cNvPr>
            <p:cNvSpPr/>
            <p:nvPr/>
          </p:nvSpPr>
          <p:spPr bwMode="auto">
            <a:xfrm>
              <a:off x="7513983" y="5693134"/>
              <a:ext cx="733255" cy="799704"/>
            </a:xfrm>
            <a:prstGeom prst="rect">
              <a:avLst/>
            </a:prstGeom>
            <a:solidFill>
              <a:schemeClr val="accent1">
                <a:alpha val="25000"/>
              </a:schemeClr>
            </a:solidFill>
            <a:ln w="19050"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109" charset="0"/>
              </a:endParaRPr>
            </a:p>
          </p:txBody>
        </p:sp>
        <p:grpSp>
          <p:nvGrpSpPr>
            <p:cNvPr id="5" name="Group 4">
              <a:extLst>
                <a:ext uri="{FF2B5EF4-FFF2-40B4-BE49-F238E27FC236}">
                  <a16:creationId xmlns:a16="http://schemas.microsoft.com/office/drawing/2014/main" id="{BE599BA0-D001-3E4F-AB47-B43295206D68}"/>
                </a:ext>
              </a:extLst>
            </p:cNvPr>
            <p:cNvGrpSpPr/>
            <p:nvPr/>
          </p:nvGrpSpPr>
          <p:grpSpPr>
            <a:xfrm>
              <a:off x="4727448" y="1069848"/>
              <a:ext cx="4097349" cy="2926678"/>
              <a:chOff x="355702" y="993913"/>
              <a:chExt cx="4097349" cy="2926678"/>
            </a:xfrm>
          </p:grpSpPr>
          <p:pic>
            <p:nvPicPr>
              <p:cNvPr id="8" name="Picture 7">
                <a:extLst>
                  <a:ext uri="{FF2B5EF4-FFF2-40B4-BE49-F238E27FC236}">
                    <a16:creationId xmlns:a16="http://schemas.microsoft.com/office/drawing/2014/main" id="{3965FB1C-952B-7A4A-A250-1DE906EB8A22}"/>
                  </a:ext>
                </a:extLst>
              </p:cNvPr>
              <p:cNvPicPr>
                <a:picLocks noChangeAspect="1"/>
              </p:cNvPicPr>
              <p:nvPr/>
            </p:nvPicPr>
            <p:blipFill>
              <a:blip r:embed="rId4"/>
              <a:stretch>
                <a:fillRect/>
              </a:stretch>
            </p:blipFill>
            <p:spPr>
              <a:xfrm>
                <a:off x="355702" y="993913"/>
                <a:ext cx="4097349" cy="2926678"/>
              </a:xfrm>
              <a:prstGeom prst="rect">
                <a:avLst/>
              </a:prstGeom>
              <a:ln>
                <a:solidFill>
                  <a:schemeClr val="tx1"/>
                </a:solidFill>
              </a:ln>
            </p:spPr>
          </p:pic>
          <p:sp>
            <p:nvSpPr>
              <p:cNvPr id="6" name="TextBox 5">
                <a:extLst>
                  <a:ext uri="{FF2B5EF4-FFF2-40B4-BE49-F238E27FC236}">
                    <a16:creationId xmlns:a16="http://schemas.microsoft.com/office/drawing/2014/main" id="{3894C910-9015-4743-AD41-E58EAFCB6F60}"/>
                  </a:ext>
                </a:extLst>
              </p:cNvPr>
              <p:cNvSpPr txBox="1"/>
              <p:nvPr/>
            </p:nvSpPr>
            <p:spPr>
              <a:xfrm>
                <a:off x="3586806" y="993913"/>
                <a:ext cx="774571" cy="369332"/>
              </a:xfrm>
              <a:prstGeom prst="rect">
                <a:avLst/>
              </a:prstGeom>
              <a:noFill/>
            </p:spPr>
            <p:txBody>
              <a:bodyPr wrap="none" rtlCol="0">
                <a:spAutoFit/>
              </a:bodyPr>
              <a:lstStyle/>
              <a:p>
                <a:r>
                  <a:rPr lang="en-US" dirty="0"/>
                  <a:t>PSDs</a:t>
                </a:r>
              </a:p>
            </p:txBody>
          </p:sp>
        </p:grpSp>
        <p:grpSp>
          <p:nvGrpSpPr>
            <p:cNvPr id="9" name="Group 8">
              <a:extLst>
                <a:ext uri="{FF2B5EF4-FFF2-40B4-BE49-F238E27FC236}">
                  <a16:creationId xmlns:a16="http://schemas.microsoft.com/office/drawing/2014/main" id="{94A1C008-DB97-1246-9D74-587A814C4EDE}"/>
                </a:ext>
              </a:extLst>
            </p:cNvPr>
            <p:cNvGrpSpPr/>
            <p:nvPr/>
          </p:nvGrpSpPr>
          <p:grpSpPr>
            <a:xfrm>
              <a:off x="320040" y="1069848"/>
              <a:ext cx="4169951" cy="2926679"/>
              <a:chOff x="4619708" y="993913"/>
              <a:chExt cx="4169951" cy="2926679"/>
            </a:xfrm>
          </p:grpSpPr>
          <p:pic>
            <p:nvPicPr>
              <p:cNvPr id="11" name="Picture 10">
                <a:extLst>
                  <a:ext uri="{FF2B5EF4-FFF2-40B4-BE49-F238E27FC236}">
                    <a16:creationId xmlns:a16="http://schemas.microsoft.com/office/drawing/2014/main" id="{C8869214-A697-FC4F-854E-318E3CE1BDC6}"/>
                  </a:ext>
                </a:extLst>
              </p:cNvPr>
              <p:cNvPicPr>
                <a:picLocks noChangeAspect="1"/>
              </p:cNvPicPr>
              <p:nvPr/>
            </p:nvPicPr>
            <p:blipFill>
              <a:blip r:embed="rId5"/>
              <a:stretch>
                <a:fillRect/>
              </a:stretch>
            </p:blipFill>
            <p:spPr>
              <a:xfrm>
                <a:off x="4619708" y="993914"/>
                <a:ext cx="4169951" cy="2926678"/>
              </a:xfrm>
              <a:prstGeom prst="rect">
                <a:avLst/>
              </a:prstGeom>
              <a:ln>
                <a:solidFill>
                  <a:schemeClr val="tx1"/>
                </a:solidFill>
              </a:ln>
            </p:spPr>
          </p:pic>
          <p:sp>
            <p:nvSpPr>
              <p:cNvPr id="7" name="TextBox 6">
                <a:extLst>
                  <a:ext uri="{FF2B5EF4-FFF2-40B4-BE49-F238E27FC236}">
                    <a16:creationId xmlns:a16="http://schemas.microsoft.com/office/drawing/2014/main" id="{CF671A56-6EE4-0B4E-9A82-C7155BAC820D}"/>
                  </a:ext>
                </a:extLst>
              </p:cNvPr>
              <p:cNvSpPr txBox="1"/>
              <p:nvPr/>
            </p:nvSpPr>
            <p:spPr>
              <a:xfrm>
                <a:off x="8089404" y="993913"/>
                <a:ext cx="646331" cy="369332"/>
              </a:xfrm>
              <a:prstGeom prst="rect">
                <a:avLst/>
              </a:prstGeom>
              <a:noFill/>
            </p:spPr>
            <p:txBody>
              <a:bodyPr wrap="none" rtlCol="0">
                <a:spAutoFit/>
              </a:bodyPr>
              <a:lstStyle/>
              <a:p>
                <a:r>
                  <a:rPr lang="en-US" dirty="0"/>
                  <a:t>PDF</a:t>
                </a:r>
              </a:p>
            </p:txBody>
          </p:sp>
        </p:grpSp>
        <p:cxnSp>
          <p:nvCxnSpPr>
            <p:cNvPr id="13" name="Straight Arrow Connector 12">
              <a:extLst>
                <a:ext uri="{FF2B5EF4-FFF2-40B4-BE49-F238E27FC236}">
                  <a16:creationId xmlns:a16="http://schemas.microsoft.com/office/drawing/2014/main" id="{69B13664-BCBC-1841-9FC8-AED026845771}"/>
                </a:ext>
              </a:extLst>
            </p:cNvPr>
            <p:cNvCxnSpPr>
              <a:cxnSpLocks/>
            </p:cNvCxnSpPr>
            <p:nvPr/>
          </p:nvCxnSpPr>
          <p:spPr bwMode="auto">
            <a:xfrm flipV="1">
              <a:off x="7778787" y="3329685"/>
              <a:ext cx="0" cy="2363449"/>
            </a:xfrm>
            <a:prstGeom prst="straightConnector1">
              <a:avLst/>
            </a:prstGeom>
            <a:solidFill>
              <a:schemeClr val="accent1">
                <a:alpha val="25000"/>
              </a:schemeClr>
            </a:solidFill>
            <a:ln w="19050" cap="flat" cmpd="sng" algn="ctr">
              <a:solidFill>
                <a:srgbClr val="7030A0"/>
              </a:solidFill>
              <a:prstDash val="solid"/>
              <a:round/>
              <a:headEnd type="none" w="med" len="med"/>
              <a:tailEnd type="triangle" w="lg" len="med"/>
            </a:ln>
            <a:effectLst/>
          </p:spPr>
        </p:cxnSp>
      </p:grpSp>
      <p:sp>
        <p:nvSpPr>
          <p:cNvPr id="17" name="TextBox 16">
            <a:extLst>
              <a:ext uri="{FF2B5EF4-FFF2-40B4-BE49-F238E27FC236}">
                <a16:creationId xmlns:a16="http://schemas.microsoft.com/office/drawing/2014/main" id="{4DADC3FF-5C32-9E46-A786-965526BC0B05}"/>
              </a:ext>
            </a:extLst>
          </p:cNvPr>
          <p:cNvSpPr txBox="1"/>
          <p:nvPr/>
        </p:nvSpPr>
        <p:spPr>
          <a:xfrm>
            <a:off x="4663440" y="91440"/>
            <a:ext cx="4390947" cy="646331"/>
          </a:xfrm>
          <a:prstGeom prst="rect">
            <a:avLst/>
          </a:prstGeom>
          <a:noFill/>
        </p:spPr>
        <p:txBody>
          <a:bodyPr wrap="none" rtlCol="0">
            <a:spAutoFit/>
          </a:bodyPr>
          <a:lstStyle/>
          <a:p>
            <a:pPr algn="r"/>
            <a:r>
              <a:rPr lang="en-US" sz="3600" dirty="0">
                <a:solidFill>
                  <a:schemeClr val="bg1"/>
                </a:solidFill>
              </a:rPr>
              <a:t>PDF-derived metrics</a:t>
            </a:r>
          </a:p>
        </p:txBody>
      </p:sp>
    </p:spTree>
    <p:extLst>
      <p:ext uri="{BB962C8B-B14F-4D97-AF65-F5344CB8AC3E}">
        <p14:creationId xmlns:p14="http://schemas.microsoft.com/office/powerpoint/2010/main" val="25732320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65FB1C-952B-7A4A-A250-1DE906EB8A22}"/>
              </a:ext>
            </a:extLst>
          </p:cNvPr>
          <p:cNvPicPr>
            <a:picLocks noChangeAspect="1"/>
          </p:cNvPicPr>
          <p:nvPr/>
        </p:nvPicPr>
        <p:blipFill>
          <a:blip r:embed="rId3"/>
          <a:stretch>
            <a:fillRect/>
          </a:stretch>
        </p:blipFill>
        <p:spPr>
          <a:xfrm>
            <a:off x="1778532" y="1447813"/>
            <a:ext cx="5586937" cy="3990669"/>
          </a:xfrm>
          <a:prstGeom prst="rect">
            <a:avLst/>
          </a:prstGeom>
          <a:ln>
            <a:solidFill>
              <a:schemeClr val="tx1"/>
            </a:solidFill>
          </a:ln>
        </p:spPr>
      </p:pic>
      <p:sp>
        <p:nvSpPr>
          <p:cNvPr id="7" name="TextBox 6">
            <a:extLst>
              <a:ext uri="{FF2B5EF4-FFF2-40B4-BE49-F238E27FC236}">
                <a16:creationId xmlns:a16="http://schemas.microsoft.com/office/drawing/2014/main" id="{F346E0F3-F5EE-F144-B065-263317291ECE}"/>
              </a:ext>
            </a:extLst>
          </p:cNvPr>
          <p:cNvSpPr txBox="1"/>
          <p:nvPr/>
        </p:nvSpPr>
        <p:spPr>
          <a:xfrm>
            <a:off x="2804529" y="5573281"/>
            <a:ext cx="3534942" cy="907941"/>
          </a:xfrm>
          <a:prstGeom prst="rect">
            <a:avLst/>
          </a:prstGeom>
          <a:noFill/>
        </p:spPr>
        <p:txBody>
          <a:bodyPr wrap="none" rtlCol="0">
            <a:spAutoFit/>
          </a:bodyPr>
          <a:lstStyle/>
          <a:p>
            <a:r>
              <a:rPr lang="en-US" sz="2400" dirty="0"/>
              <a:t>pct_below_nlnm=52.926</a:t>
            </a:r>
          </a:p>
          <a:p>
            <a:pPr>
              <a:spcBef>
                <a:spcPts val="600"/>
              </a:spcBef>
            </a:pPr>
            <a:r>
              <a:rPr lang="en-US" sz="2400" dirty="0"/>
              <a:t>pct_above_nhnm=0</a:t>
            </a:r>
          </a:p>
        </p:txBody>
      </p:sp>
      <p:sp>
        <p:nvSpPr>
          <p:cNvPr id="5" name="TextBox 4">
            <a:extLst>
              <a:ext uri="{FF2B5EF4-FFF2-40B4-BE49-F238E27FC236}">
                <a16:creationId xmlns:a16="http://schemas.microsoft.com/office/drawing/2014/main" id="{D7924B5C-5E52-1840-986E-4A7BFFF57144}"/>
              </a:ext>
            </a:extLst>
          </p:cNvPr>
          <p:cNvSpPr txBox="1"/>
          <p:nvPr/>
        </p:nvSpPr>
        <p:spPr>
          <a:xfrm>
            <a:off x="4663440" y="91440"/>
            <a:ext cx="4390947" cy="646331"/>
          </a:xfrm>
          <a:prstGeom prst="rect">
            <a:avLst/>
          </a:prstGeom>
          <a:noFill/>
        </p:spPr>
        <p:txBody>
          <a:bodyPr wrap="none" rtlCol="0">
            <a:spAutoFit/>
          </a:bodyPr>
          <a:lstStyle/>
          <a:p>
            <a:pPr algn="r"/>
            <a:r>
              <a:rPr lang="en-US" sz="3600" dirty="0">
                <a:solidFill>
                  <a:schemeClr val="bg1"/>
                </a:solidFill>
              </a:rPr>
              <a:t>PDF-derived metrics</a:t>
            </a:r>
          </a:p>
        </p:txBody>
      </p:sp>
      <p:sp>
        <p:nvSpPr>
          <p:cNvPr id="2" name="TextBox 1">
            <a:extLst>
              <a:ext uri="{FF2B5EF4-FFF2-40B4-BE49-F238E27FC236}">
                <a16:creationId xmlns:a16="http://schemas.microsoft.com/office/drawing/2014/main" id="{6010F5AF-05C4-E242-9AAE-FCCBE7C24CE6}"/>
              </a:ext>
            </a:extLst>
          </p:cNvPr>
          <p:cNvSpPr txBox="1"/>
          <p:nvPr/>
        </p:nvSpPr>
        <p:spPr>
          <a:xfrm>
            <a:off x="5939119" y="1447813"/>
            <a:ext cx="1364476" cy="369332"/>
          </a:xfrm>
          <a:prstGeom prst="rect">
            <a:avLst/>
          </a:prstGeom>
          <a:noFill/>
        </p:spPr>
        <p:txBody>
          <a:bodyPr wrap="none" rtlCol="0">
            <a:spAutoFit/>
          </a:bodyPr>
          <a:lstStyle/>
          <a:p>
            <a:r>
              <a:rPr lang="en-US"/>
              <a:t>2017-05-30</a:t>
            </a:r>
          </a:p>
        </p:txBody>
      </p:sp>
    </p:spTree>
    <p:extLst>
      <p:ext uri="{BB962C8B-B14F-4D97-AF65-F5344CB8AC3E}">
        <p14:creationId xmlns:p14="http://schemas.microsoft.com/office/powerpoint/2010/main" val="11202542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346E0F3-F5EE-F144-B065-263317291ECE}"/>
              </a:ext>
            </a:extLst>
          </p:cNvPr>
          <p:cNvSpPr txBox="1"/>
          <p:nvPr/>
        </p:nvSpPr>
        <p:spPr>
          <a:xfrm>
            <a:off x="325766" y="950115"/>
            <a:ext cx="8467069" cy="969496"/>
          </a:xfrm>
          <a:prstGeom prst="rect">
            <a:avLst/>
          </a:prstGeom>
          <a:noFill/>
        </p:spPr>
        <p:txBody>
          <a:bodyPr wrap="square" rtlCol="0">
            <a:spAutoFit/>
          </a:bodyPr>
          <a:lstStyle/>
          <a:p>
            <a:pPr algn="ctr"/>
            <a:r>
              <a:rPr lang="en-US" sz="2800" dirty="0"/>
              <a:t>Environmental noise and pct_above_nhnm</a:t>
            </a:r>
          </a:p>
          <a:p>
            <a:pPr>
              <a:spcBef>
                <a:spcPts val="600"/>
              </a:spcBef>
            </a:pPr>
            <a:r>
              <a:rPr lang="en-US" sz="2400" dirty="0"/>
              <a:t>Station sited at Douglas Island, Alaska, Eaglecrest Ski Area</a:t>
            </a:r>
          </a:p>
        </p:txBody>
      </p:sp>
      <p:pic>
        <p:nvPicPr>
          <p:cNvPr id="8" name="Picture 7">
            <a:extLst>
              <a:ext uri="{FF2B5EF4-FFF2-40B4-BE49-F238E27FC236}">
                <a16:creationId xmlns:a16="http://schemas.microsoft.com/office/drawing/2014/main" id="{E0861C72-CB33-5646-A6A7-31D4D6283123}"/>
              </a:ext>
            </a:extLst>
          </p:cNvPr>
          <p:cNvPicPr>
            <a:picLocks noChangeAspect="1"/>
          </p:cNvPicPr>
          <p:nvPr/>
        </p:nvPicPr>
        <p:blipFill>
          <a:blip r:embed="rId3"/>
          <a:stretch>
            <a:fillRect/>
          </a:stretch>
        </p:blipFill>
        <p:spPr>
          <a:xfrm>
            <a:off x="1819656" y="1970907"/>
            <a:ext cx="5504688" cy="3931920"/>
          </a:xfrm>
          <a:prstGeom prst="rect">
            <a:avLst/>
          </a:prstGeom>
          <a:ln>
            <a:solidFill>
              <a:schemeClr val="tx1"/>
            </a:solidFill>
          </a:ln>
        </p:spPr>
      </p:pic>
      <p:sp>
        <p:nvSpPr>
          <p:cNvPr id="9" name="TextBox 8">
            <a:extLst>
              <a:ext uri="{FF2B5EF4-FFF2-40B4-BE49-F238E27FC236}">
                <a16:creationId xmlns:a16="http://schemas.microsoft.com/office/drawing/2014/main" id="{8F0BEF5F-3B58-2E4C-B6E7-39C25ABF639B}"/>
              </a:ext>
            </a:extLst>
          </p:cNvPr>
          <p:cNvSpPr txBox="1"/>
          <p:nvPr/>
        </p:nvSpPr>
        <p:spPr>
          <a:xfrm>
            <a:off x="2137680" y="6036539"/>
            <a:ext cx="4868640" cy="461665"/>
          </a:xfrm>
          <a:prstGeom prst="rect">
            <a:avLst/>
          </a:prstGeom>
          <a:noFill/>
        </p:spPr>
        <p:txBody>
          <a:bodyPr wrap="none" rtlCol="0">
            <a:spAutoFit/>
          </a:bodyPr>
          <a:lstStyle/>
          <a:p>
            <a:r>
              <a:rPr lang="en-US" sz="2400" dirty="0"/>
              <a:t>average pct_above_nhnm = 37.45</a:t>
            </a:r>
          </a:p>
        </p:txBody>
      </p:sp>
      <p:sp>
        <p:nvSpPr>
          <p:cNvPr id="10" name="TextBox 9">
            <a:extLst>
              <a:ext uri="{FF2B5EF4-FFF2-40B4-BE49-F238E27FC236}">
                <a16:creationId xmlns:a16="http://schemas.microsoft.com/office/drawing/2014/main" id="{269E833D-E529-AE4F-8B24-3B03E92D09F7}"/>
              </a:ext>
            </a:extLst>
          </p:cNvPr>
          <p:cNvSpPr txBox="1"/>
          <p:nvPr/>
        </p:nvSpPr>
        <p:spPr>
          <a:xfrm>
            <a:off x="4663440" y="91440"/>
            <a:ext cx="4390947" cy="646331"/>
          </a:xfrm>
          <a:prstGeom prst="rect">
            <a:avLst/>
          </a:prstGeom>
          <a:noFill/>
        </p:spPr>
        <p:txBody>
          <a:bodyPr wrap="none" rtlCol="0">
            <a:spAutoFit/>
          </a:bodyPr>
          <a:lstStyle/>
          <a:p>
            <a:pPr algn="r"/>
            <a:r>
              <a:rPr lang="en-US" sz="3600" dirty="0">
                <a:solidFill>
                  <a:schemeClr val="bg1"/>
                </a:solidFill>
              </a:rPr>
              <a:t>PDF-derived metrics</a:t>
            </a:r>
          </a:p>
        </p:txBody>
      </p:sp>
    </p:spTree>
    <p:extLst>
      <p:ext uri="{BB962C8B-B14F-4D97-AF65-F5344CB8AC3E}">
        <p14:creationId xmlns:p14="http://schemas.microsoft.com/office/powerpoint/2010/main" val="21854443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AF327A8-4B3F-AF48-8A88-6F1AE1380C1A}"/>
              </a:ext>
            </a:extLst>
          </p:cNvPr>
          <p:cNvGrpSpPr/>
          <p:nvPr/>
        </p:nvGrpSpPr>
        <p:grpSpPr>
          <a:xfrm>
            <a:off x="1778530" y="1544763"/>
            <a:ext cx="5586937" cy="3990669"/>
            <a:chOff x="1951787" y="1447813"/>
            <a:chExt cx="5586937" cy="3990669"/>
          </a:xfrm>
        </p:grpSpPr>
        <p:pic>
          <p:nvPicPr>
            <p:cNvPr id="8" name="Picture 7">
              <a:extLst>
                <a:ext uri="{FF2B5EF4-FFF2-40B4-BE49-F238E27FC236}">
                  <a16:creationId xmlns:a16="http://schemas.microsoft.com/office/drawing/2014/main" id="{3965FB1C-952B-7A4A-A250-1DE906EB8A22}"/>
                </a:ext>
              </a:extLst>
            </p:cNvPr>
            <p:cNvPicPr>
              <a:picLocks noChangeAspect="1"/>
            </p:cNvPicPr>
            <p:nvPr/>
          </p:nvPicPr>
          <p:blipFill>
            <a:blip r:embed="rId3"/>
            <a:stretch>
              <a:fillRect/>
            </a:stretch>
          </p:blipFill>
          <p:spPr>
            <a:xfrm>
              <a:off x="1951787" y="1447813"/>
              <a:ext cx="5586937" cy="3990669"/>
            </a:xfrm>
            <a:prstGeom prst="rect">
              <a:avLst/>
            </a:prstGeom>
            <a:ln>
              <a:solidFill>
                <a:schemeClr val="tx1"/>
              </a:solidFill>
            </a:ln>
          </p:spPr>
        </p:pic>
        <p:sp>
          <p:nvSpPr>
            <p:cNvPr id="2" name="Rectangle 1">
              <a:extLst>
                <a:ext uri="{FF2B5EF4-FFF2-40B4-BE49-F238E27FC236}">
                  <a16:creationId xmlns:a16="http://schemas.microsoft.com/office/drawing/2014/main" id="{43EB3F4E-DB2E-224F-A1B4-E123C4D800B8}"/>
                </a:ext>
              </a:extLst>
            </p:cNvPr>
            <p:cNvSpPr/>
            <p:nvPr/>
          </p:nvSpPr>
          <p:spPr bwMode="auto">
            <a:xfrm>
              <a:off x="4863530" y="2007022"/>
              <a:ext cx="358176" cy="3195586"/>
            </a:xfrm>
            <a:prstGeom prst="rect">
              <a:avLst/>
            </a:prstGeom>
            <a:solidFill>
              <a:schemeClr val="accent1">
                <a:alpha val="25000"/>
              </a:schemeClr>
            </a:solidFill>
            <a:ln w="19050" cap="flat" cmpd="sng" algn="ctr">
              <a:solidFill>
                <a:schemeClr val="tx1"/>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109" charset="0"/>
              </a:endParaRPr>
            </a:p>
          </p:txBody>
        </p:sp>
      </p:grpSp>
      <p:sp>
        <p:nvSpPr>
          <p:cNvPr id="5" name="TextBox 4">
            <a:extLst>
              <a:ext uri="{FF2B5EF4-FFF2-40B4-BE49-F238E27FC236}">
                <a16:creationId xmlns:a16="http://schemas.microsoft.com/office/drawing/2014/main" id="{FA258992-9872-B449-9B89-D589D56E64A4}"/>
              </a:ext>
            </a:extLst>
          </p:cNvPr>
          <p:cNvSpPr txBox="1"/>
          <p:nvPr/>
        </p:nvSpPr>
        <p:spPr>
          <a:xfrm>
            <a:off x="400730" y="5599143"/>
            <a:ext cx="8143768" cy="1066959"/>
          </a:xfrm>
          <a:prstGeom prst="rect">
            <a:avLst/>
          </a:prstGeom>
          <a:noFill/>
        </p:spPr>
        <p:txBody>
          <a:bodyPr wrap="none" rtlCol="0">
            <a:spAutoFit/>
          </a:bodyPr>
          <a:lstStyle/>
          <a:p>
            <a:pPr marL="342900" indent="-333375">
              <a:buFont typeface="Wingdings" pitchFamily="2" charset="2"/>
              <a:buChar char="Ø"/>
            </a:pPr>
            <a:r>
              <a:rPr lang="en-US" sz="2000" dirty="0"/>
              <a:t>difference the median PSD from the NLNM for periods 4-8 seconds</a:t>
            </a:r>
          </a:p>
          <a:p>
            <a:pPr marL="342900" indent="-333375">
              <a:spcBef>
                <a:spcPts val="200"/>
              </a:spcBef>
              <a:buFont typeface="Wingdings" pitchFamily="2" charset="2"/>
              <a:buChar char="Ø"/>
            </a:pPr>
            <a:r>
              <a:rPr lang="en-US" sz="2000" dirty="0"/>
              <a:t>average the values</a:t>
            </a:r>
          </a:p>
          <a:p>
            <a:pPr marL="342900" indent="-333375">
              <a:spcBef>
                <a:spcPts val="200"/>
              </a:spcBef>
              <a:buFont typeface="Wingdings" pitchFamily="2" charset="2"/>
              <a:buChar char="Ø"/>
            </a:pPr>
            <a:r>
              <a:rPr lang="en-US" sz="2000" dirty="0"/>
              <a:t>dead_channel_gsn = 1 if result is more than 5 dB below the NLNM </a:t>
            </a:r>
          </a:p>
        </p:txBody>
      </p:sp>
      <p:sp>
        <p:nvSpPr>
          <p:cNvPr id="7" name="TextBox 6">
            <a:extLst>
              <a:ext uri="{FF2B5EF4-FFF2-40B4-BE49-F238E27FC236}">
                <a16:creationId xmlns:a16="http://schemas.microsoft.com/office/drawing/2014/main" id="{F346E0F3-F5EE-F144-B065-263317291ECE}"/>
              </a:ext>
            </a:extLst>
          </p:cNvPr>
          <p:cNvSpPr txBox="1"/>
          <p:nvPr/>
        </p:nvSpPr>
        <p:spPr>
          <a:xfrm>
            <a:off x="2749225" y="898432"/>
            <a:ext cx="3645550" cy="584775"/>
          </a:xfrm>
          <a:prstGeom prst="rect">
            <a:avLst/>
          </a:prstGeom>
          <a:noFill/>
        </p:spPr>
        <p:txBody>
          <a:bodyPr wrap="none" rtlCol="0">
            <a:spAutoFit/>
          </a:bodyPr>
          <a:lstStyle/>
          <a:p>
            <a:r>
              <a:rPr lang="en-US" sz="3200" dirty="0"/>
              <a:t>dead_channel_gsn</a:t>
            </a:r>
          </a:p>
        </p:txBody>
      </p:sp>
      <p:sp>
        <p:nvSpPr>
          <p:cNvPr id="9" name="TextBox 8">
            <a:extLst>
              <a:ext uri="{FF2B5EF4-FFF2-40B4-BE49-F238E27FC236}">
                <a16:creationId xmlns:a16="http://schemas.microsoft.com/office/drawing/2014/main" id="{F5C58BCF-DCD9-4740-A73B-BE8484E5369F}"/>
              </a:ext>
            </a:extLst>
          </p:cNvPr>
          <p:cNvSpPr txBox="1"/>
          <p:nvPr/>
        </p:nvSpPr>
        <p:spPr>
          <a:xfrm>
            <a:off x="4663440" y="91440"/>
            <a:ext cx="4390947" cy="646331"/>
          </a:xfrm>
          <a:prstGeom prst="rect">
            <a:avLst/>
          </a:prstGeom>
          <a:noFill/>
        </p:spPr>
        <p:txBody>
          <a:bodyPr wrap="none" rtlCol="0">
            <a:spAutoFit/>
          </a:bodyPr>
          <a:lstStyle/>
          <a:p>
            <a:pPr algn="r"/>
            <a:r>
              <a:rPr lang="en-US" sz="3600" dirty="0">
                <a:solidFill>
                  <a:schemeClr val="bg1"/>
                </a:solidFill>
              </a:rPr>
              <a:t>PDF-derived metrics</a:t>
            </a:r>
          </a:p>
        </p:txBody>
      </p:sp>
    </p:spTree>
    <p:extLst>
      <p:ext uri="{BB962C8B-B14F-4D97-AF65-F5344CB8AC3E}">
        <p14:creationId xmlns:p14="http://schemas.microsoft.com/office/powerpoint/2010/main" val="2150095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EF73B7-20F9-8F4A-B117-F4188CB6ABFD}"/>
              </a:ext>
            </a:extLst>
          </p:cNvPr>
          <p:cNvGrpSpPr/>
          <p:nvPr/>
        </p:nvGrpSpPr>
        <p:grpSpPr>
          <a:xfrm>
            <a:off x="284928" y="1188720"/>
            <a:ext cx="8574144" cy="4641497"/>
            <a:chOff x="321333" y="1369170"/>
            <a:chExt cx="8574144" cy="4641497"/>
          </a:xfrm>
        </p:grpSpPr>
        <p:grpSp>
          <p:nvGrpSpPr>
            <p:cNvPr id="9" name="Group 8">
              <a:extLst>
                <a:ext uri="{FF2B5EF4-FFF2-40B4-BE49-F238E27FC236}">
                  <a16:creationId xmlns:a16="http://schemas.microsoft.com/office/drawing/2014/main" id="{9D27C0C6-7CDF-B44E-AF03-CB90DC017674}"/>
                </a:ext>
              </a:extLst>
            </p:cNvPr>
            <p:cNvGrpSpPr/>
            <p:nvPr/>
          </p:nvGrpSpPr>
          <p:grpSpPr>
            <a:xfrm>
              <a:off x="321333" y="1369170"/>
              <a:ext cx="2386584" cy="4641497"/>
              <a:chOff x="321333" y="1369170"/>
              <a:chExt cx="2386584" cy="4641497"/>
            </a:xfrm>
          </p:grpSpPr>
          <p:sp>
            <p:nvSpPr>
              <p:cNvPr id="23" name="TextBox 22">
                <a:extLst>
                  <a:ext uri="{FF2B5EF4-FFF2-40B4-BE49-F238E27FC236}">
                    <a16:creationId xmlns:a16="http://schemas.microsoft.com/office/drawing/2014/main" id="{B95B2723-0366-F04A-86EB-75EB07DA1D86}"/>
                  </a:ext>
                </a:extLst>
              </p:cNvPr>
              <p:cNvSpPr txBox="1"/>
              <p:nvPr/>
            </p:nvSpPr>
            <p:spPr>
              <a:xfrm>
                <a:off x="1114516" y="1369170"/>
                <a:ext cx="800219" cy="461665"/>
              </a:xfrm>
              <a:prstGeom prst="rect">
                <a:avLst/>
              </a:prstGeom>
              <a:noFill/>
            </p:spPr>
            <p:txBody>
              <a:bodyPr wrap="none" rtlCol="0">
                <a:spAutoFit/>
              </a:bodyPr>
              <a:lstStyle/>
              <a:p>
                <a:r>
                  <a:rPr lang="en-US" sz="2400" dirty="0"/>
                  <a:t>PDF</a:t>
                </a:r>
              </a:p>
            </p:txBody>
          </p:sp>
          <p:pic>
            <p:nvPicPr>
              <p:cNvPr id="3" name="Picture 2">
                <a:extLst>
                  <a:ext uri="{FF2B5EF4-FFF2-40B4-BE49-F238E27FC236}">
                    <a16:creationId xmlns:a16="http://schemas.microsoft.com/office/drawing/2014/main" id="{600F2212-1A35-D74A-AC30-BB9DE800E509}"/>
                  </a:ext>
                </a:extLst>
              </p:cNvPr>
              <p:cNvPicPr>
                <a:picLocks noChangeAspect="1"/>
              </p:cNvPicPr>
              <p:nvPr/>
            </p:nvPicPr>
            <p:blipFill>
              <a:blip r:embed="rId3"/>
              <a:stretch>
                <a:fillRect/>
              </a:stretch>
            </p:blipFill>
            <p:spPr>
              <a:xfrm>
                <a:off x="322295" y="1962039"/>
                <a:ext cx="2384661" cy="1920240"/>
              </a:xfrm>
              <a:prstGeom prst="rect">
                <a:avLst/>
              </a:prstGeom>
              <a:ln>
                <a:solidFill>
                  <a:schemeClr val="tx1"/>
                </a:solidFill>
              </a:ln>
            </p:spPr>
          </p:pic>
          <p:pic>
            <p:nvPicPr>
              <p:cNvPr id="11" name="Picture 10">
                <a:extLst>
                  <a:ext uri="{FF2B5EF4-FFF2-40B4-BE49-F238E27FC236}">
                    <a16:creationId xmlns:a16="http://schemas.microsoft.com/office/drawing/2014/main" id="{603A3F39-CDEC-534F-98B6-5BB40EB67B8D}"/>
                  </a:ext>
                </a:extLst>
              </p:cNvPr>
              <p:cNvPicPr>
                <a:picLocks/>
              </p:cNvPicPr>
              <p:nvPr/>
            </p:nvPicPr>
            <p:blipFill>
              <a:blip r:embed="rId4"/>
              <a:stretch>
                <a:fillRect/>
              </a:stretch>
            </p:blipFill>
            <p:spPr>
              <a:xfrm>
                <a:off x="321333" y="4090427"/>
                <a:ext cx="2386584" cy="1920240"/>
              </a:xfrm>
              <a:prstGeom prst="rect">
                <a:avLst/>
              </a:prstGeom>
              <a:ln>
                <a:solidFill>
                  <a:schemeClr val="tx1"/>
                </a:solidFill>
              </a:ln>
            </p:spPr>
          </p:pic>
        </p:grpSp>
        <p:grpSp>
          <p:nvGrpSpPr>
            <p:cNvPr id="5" name="Group 4">
              <a:extLst>
                <a:ext uri="{FF2B5EF4-FFF2-40B4-BE49-F238E27FC236}">
                  <a16:creationId xmlns:a16="http://schemas.microsoft.com/office/drawing/2014/main" id="{109FE0DB-E0EF-6845-A3D6-D74B88A4A503}"/>
                </a:ext>
              </a:extLst>
            </p:cNvPr>
            <p:cNvGrpSpPr/>
            <p:nvPr/>
          </p:nvGrpSpPr>
          <p:grpSpPr>
            <a:xfrm>
              <a:off x="5119005" y="1369170"/>
              <a:ext cx="3776472" cy="4638438"/>
              <a:chOff x="5119005" y="1369170"/>
              <a:chExt cx="3776472" cy="4638438"/>
            </a:xfrm>
          </p:grpSpPr>
          <p:sp>
            <p:nvSpPr>
              <p:cNvPr id="27" name="TextBox 26">
                <a:extLst>
                  <a:ext uri="{FF2B5EF4-FFF2-40B4-BE49-F238E27FC236}">
                    <a16:creationId xmlns:a16="http://schemas.microsoft.com/office/drawing/2014/main" id="{C7534116-3466-0F4A-AA1C-794F9D5052A0}"/>
                  </a:ext>
                </a:extLst>
              </p:cNvPr>
              <p:cNvSpPr txBox="1"/>
              <p:nvPr/>
            </p:nvSpPr>
            <p:spPr>
              <a:xfrm>
                <a:off x="6142357" y="1369170"/>
                <a:ext cx="1729769" cy="461665"/>
              </a:xfrm>
              <a:prstGeom prst="rect">
                <a:avLst/>
              </a:prstGeom>
              <a:noFill/>
            </p:spPr>
            <p:txBody>
              <a:bodyPr wrap="none" rtlCol="0">
                <a:spAutoFit/>
              </a:bodyPr>
              <a:lstStyle/>
              <a:p>
                <a:r>
                  <a:rPr lang="en-US" sz="2400" dirty="0"/>
                  <a:t>Waveforms</a:t>
                </a:r>
              </a:p>
            </p:txBody>
          </p:sp>
          <p:pic>
            <p:nvPicPr>
              <p:cNvPr id="7" name="Picture 6">
                <a:extLst>
                  <a:ext uri="{FF2B5EF4-FFF2-40B4-BE49-F238E27FC236}">
                    <a16:creationId xmlns:a16="http://schemas.microsoft.com/office/drawing/2014/main" id="{28CC934C-12F6-4846-BCDE-4CD77125B02A}"/>
                  </a:ext>
                </a:extLst>
              </p:cNvPr>
              <p:cNvPicPr>
                <a:picLocks noChangeAspect="1"/>
              </p:cNvPicPr>
              <p:nvPr/>
            </p:nvPicPr>
            <p:blipFill>
              <a:blip r:embed="rId5"/>
              <a:stretch>
                <a:fillRect/>
              </a:stretch>
            </p:blipFill>
            <p:spPr>
              <a:xfrm>
                <a:off x="5120203" y="1962039"/>
                <a:ext cx="3774076" cy="1920240"/>
              </a:xfrm>
              <a:prstGeom prst="rect">
                <a:avLst/>
              </a:prstGeom>
              <a:ln>
                <a:solidFill>
                  <a:schemeClr val="tx1"/>
                </a:solidFill>
              </a:ln>
            </p:spPr>
          </p:pic>
          <p:pic>
            <p:nvPicPr>
              <p:cNvPr id="21" name="Picture 20">
                <a:extLst>
                  <a:ext uri="{FF2B5EF4-FFF2-40B4-BE49-F238E27FC236}">
                    <a16:creationId xmlns:a16="http://schemas.microsoft.com/office/drawing/2014/main" id="{24CB8EC8-3805-7A4C-93DF-EF9792BE580A}"/>
                  </a:ext>
                </a:extLst>
              </p:cNvPr>
              <p:cNvPicPr>
                <a:picLocks/>
              </p:cNvPicPr>
              <p:nvPr/>
            </p:nvPicPr>
            <p:blipFill>
              <a:blip r:embed="rId6"/>
              <a:stretch>
                <a:fillRect/>
              </a:stretch>
            </p:blipFill>
            <p:spPr>
              <a:xfrm>
                <a:off x="5119005" y="4087368"/>
                <a:ext cx="3776472" cy="1920240"/>
              </a:xfrm>
              <a:prstGeom prst="rect">
                <a:avLst/>
              </a:prstGeom>
              <a:ln>
                <a:solidFill>
                  <a:schemeClr val="tx1"/>
                </a:solidFill>
              </a:ln>
            </p:spPr>
          </p:pic>
        </p:grpSp>
        <p:grpSp>
          <p:nvGrpSpPr>
            <p:cNvPr id="8" name="Group 7">
              <a:extLst>
                <a:ext uri="{FF2B5EF4-FFF2-40B4-BE49-F238E27FC236}">
                  <a16:creationId xmlns:a16="http://schemas.microsoft.com/office/drawing/2014/main" id="{34305ACA-35B2-244C-B715-5D82B9D698A3}"/>
                </a:ext>
              </a:extLst>
            </p:cNvPr>
            <p:cNvGrpSpPr/>
            <p:nvPr/>
          </p:nvGrpSpPr>
          <p:grpSpPr>
            <a:xfrm>
              <a:off x="2611662" y="1369170"/>
              <a:ext cx="2603598" cy="4638438"/>
              <a:chOff x="2813451" y="1369170"/>
              <a:chExt cx="2603598" cy="4638438"/>
            </a:xfrm>
          </p:grpSpPr>
          <p:sp>
            <p:nvSpPr>
              <p:cNvPr id="25" name="TextBox 24">
                <a:extLst>
                  <a:ext uri="{FF2B5EF4-FFF2-40B4-BE49-F238E27FC236}">
                    <a16:creationId xmlns:a16="http://schemas.microsoft.com/office/drawing/2014/main" id="{D980A265-F1A6-3C4C-B02E-C9344F556BE8}"/>
                  </a:ext>
                </a:extLst>
              </p:cNvPr>
              <p:cNvSpPr txBox="1"/>
              <p:nvPr/>
            </p:nvSpPr>
            <p:spPr>
              <a:xfrm>
                <a:off x="2813451" y="1369170"/>
                <a:ext cx="2603598" cy="461665"/>
              </a:xfrm>
              <a:prstGeom prst="rect">
                <a:avLst/>
              </a:prstGeom>
              <a:noFill/>
            </p:spPr>
            <p:txBody>
              <a:bodyPr wrap="none" rtlCol="0">
                <a:spAutoFit/>
              </a:bodyPr>
              <a:lstStyle/>
              <a:p>
                <a:r>
                  <a:rPr lang="en-US" sz="2400" dirty="0"/>
                  <a:t>dead_channel_lin</a:t>
                </a:r>
              </a:p>
            </p:txBody>
          </p:sp>
          <p:grpSp>
            <p:nvGrpSpPr>
              <p:cNvPr id="4" name="Group 3">
                <a:extLst>
                  <a:ext uri="{FF2B5EF4-FFF2-40B4-BE49-F238E27FC236}">
                    <a16:creationId xmlns:a16="http://schemas.microsoft.com/office/drawing/2014/main" id="{FF6D26F9-D8A5-AC40-B876-BB4051B967AF}"/>
                  </a:ext>
                </a:extLst>
              </p:cNvPr>
              <p:cNvGrpSpPr>
                <a:grpSpLocks noChangeAspect="1"/>
              </p:cNvGrpSpPr>
              <p:nvPr/>
            </p:nvGrpSpPr>
            <p:grpSpPr>
              <a:xfrm>
                <a:off x="3055353" y="1962039"/>
                <a:ext cx="2119795" cy="1920240"/>
                <a:chOff x="2906599" y="1243002"/>
                <a:chExt cx="1921032" cy="1740189"/>
              </a:xfrm>
            </p:grpSpPr>
            <p:pic>
              <p:nvPicPr>
                <p:cNvPr id="20" name="Picture 19">
                  <a:extLst>
                    <a:ext uri="{FF2B5EF4-FFF2-40B4-BE49-F238E27FC236}">
                      <a16:creationId xmlns:a16="http://schemas.microsoft.com/office/drawing/2014/main" id="{0219364F-5CBA-C24F-A6D3-96C8B2E8F832}"/>
                    </a:ext>
                  </a:extLst>
                </p:cNvPr>
                <p:cNvPicPr>
                  <a:picLocks noChangeAspect="1"/>
                </p:cNvPicPr>
                <p:nvPr/>
              </p:nvPicPr>
              <p:blipFill>
                <a:blip r:embed="rId7"/>
                <a:stretch>
                  <a:fillRect/>
                </a:stretch>
              </p:blipFill>
              <p:spPr>
                <a:xfrm>
                  <a:off x="2906599" y="1245831"/>
                  <a:ext cx="1921032" cy="1737360"/>
                </a:xfrm>
                <a:prstGeom prst="rect">
                  <a:avLst/>
                </a:prstGeom>
                <a:ln>
                  <a:solidFill>
                    <a:schemeClr val="tx1"/>
                  </a:solidFill>
                </a:ln>
              </p:spPr>
            </p:pic>
            <p:sp>
              <p:nvSpPr>
                <p:cNvPr id="29" name="TextBox 28">
                  <a:extLst>
                    <a:ext uri="{FF2B5EF4-FFF2-40B4-BE49-F238E27FC236}">
                      <a16:creationId xmlns:a16="http://schemas.microsoft.com/office/drawing/2014/main" id="{4DEBA4D4-96FC-0F49-AA58-CC241821D74D}"/>
                    </a:ext>
                  </a:extLst>
                </p:cNvPr>
                <p:cNvSpPr txBox="1"/>
                <p:nvPr/>
              </p:nvSpPr>
              <p:spPr>
                <a:xfrm>
                  <a:off x="3359944" y="1243002"/>
                  <a:ext cx="1177629" cy="307777"/>
                </a:xfrm>
                <a:prstGeom prst="rect">
                  <a:avLst/>
                </a:prstGeom>
                <a:noFill/>
              </p:spPr>
              <p:txBody>
                <a:bodyPr wrap="square" rtlCol="0">
                  <a:spAutoFit/>
                </a:bodyPr>
                <a:lstStyle/>
                <a:p>
                  <a:r>
                    <a:rPr lang="en-US" sz="1400" dirty="0"/>
                    <a:t>Value=11.06</a:t>
                  </a:r>
                </a:p>
              </p:txBody>
            </p:sp>
          </p:grpSp>
          <p:grpSp>
            <p:nvGrpSpPr>
              <p:cNvPr id="2" name="Group 1">
                <a:extLst>
                  <a:ext uri="{FF2B5EF4-FFF2-40B4-BE49-F238E27FC236}">
                    <a16:creationId xmlns:a16="http://schemas.microsoft.com/office/drawing/2014/main" id="{7C1452D8-B89F-C84D-8972-FAC4895CEEE4}"/>
                  </a:ext>
                </a:extLst>
              </p:cNvPr>
              <p:cNvGrpSpPr/>
              <p:nvPr/>
            </p:nvGrpSpPr>
            <p:grpSpPr>
              <a:xfrm>
                <a:off x="3054546" y="4087368"/>
                <a:ext cx="2121408" cy="1920240"/>
                <a:chOff x="2906599" y="3056640"/>
                <a:chExt cx="1913868" cy="1742050"/>
              </a:xfrm>
            </p:grpSpPr>
            <p:pic>
              <p:nvPicPr>
                <p:cNvPr id="14" name="Picture 13">
                  <a:extLst>
                    <a:ext uri="{FF2B5EF4-FFF2-40B4-BE49-F238E27FC236}">
                      <a16:creationId xmlns:a16="http://schemas.microsoft.com/office/drawing/2014/main" id="{3597BDBC-7434-D94D-B27B-5923CFA2FD7B}"/>
                    </a:ext>
                  </a:extLst>
                </p:cNvPr>
                <p:cNvPicPr>
                  <a:picLocks noChangeAspect="1"/>
                </p:cNvPicPr>
                <p:nvPr/>
              </p:nvPicPr>
              <p:blipFill>
                <a:blip r:embed="rId8"/>
                <a:stretch>
                  <a:fillRect/>
                </a:stretch>
              </p:blipFill>
              <p:spPr>
                <a:xfrm>
                  <a:off x="2906599" y="3061330"/>
                  <a:ext cx="1913868" cy="1737360"/>
                </a:xfrm>
                <a:prstGeom prst="rect">
                  <a:avLst/>
                </a:prstGeom>
                <a:ln>
                  <a:solidFill>
                    <a:schemeClr val="tx1"/>
                  </a:solidFill>
                </a:ln>
              </p:spPr>
            </p:pic>
            <p:sp>
              <p:nvSpPr>
                <p:cNvPr id="30" name="TextBox 29">
                  <a:extLst>
                    <a:ext uri="{FF2B5EF4-FFF2-40B4-BE49-F238E27FC236}">
                      <a16:creationId xmlns:a16="http://schemas.microsoft.com/office/drawing/2014/main" id="{6B4DBCC4-9D3C-4F49-8F21-145F6EDFF17C}"/>
                    </a:ext>
                  </a:extLst>
                </p:cNvPr>
                <p:cNvSpPr txBox="1"/>
                <p:nvPr/>
              </p:nvSpPr>
              <p:spPr>
                <a:xfrm>
                  <a:off x="3359944" y="3056640"/>
                  <a:ext cx="1177629" cy="307777"/>
                </a:xfrm>
                <a:prstGeom prst="rect">
                  <a:avLst/>
                </a:prstGeom>
                <a:noFill/>
              </p:spPr>
              <p:txBody>
                <a:bodyPr wrap="square" rtlCol="0">
                  <a:spAutoFit/>
                </a:bodyPr>
                <a:lstStyle/>
                <a:p>
                  <a:r>
                    <a:rPr lang="en-US" sz="1400" dirty="0"/>
                    <a:t>Value=0.91</a:t>
                  </a:r>
                </a:p>
              </p:txBody>
            </p:sp>
          </p:grpSp>
        </p:grpSp>
      </p:grpSp>
      <p:sp>
        <p:nvSpPr>
          <p:cNvPr id="32" name="TextBox 31">
            <a:extLst>
              <a:ext uri="{FF2B5EF4-FFF2-40B4-BE49-F238E27FC236}">
                <a16:creationId xmlns:a16="http://schemas.microsoft.com/office/drawing/2014/main" id="{257B52B1-1DE0-3446-8378-52AF89FC6D7A}"/>
              </a:ext>
            </a:extLst>
          </p:cNvPr>
          <p:cNvSpPr txBox="1"/>
          <p:nvPr/>
        </p:nvSpPr>
        <p:spPr>
          <a:xfrm>
            <a:off x="7235456" y="3209513"/>
            <a:ext cx="1479892" cy="369332"/>
          </a:xfrm>
          <a:prstGeom prst="rect">
            <a:avLst/>
          </a:prstGeom>
          <a:noFill/>
        </p:spPr>
        <p:txBody>
          <a:bodyPr wrap="none" rtlCol="0">
            <a:spAutoFit/>
          </a:bodyPr>
          <a:lstStyle/>
          <a:p>
            <a:pPr algn="r"/>
            <a:r>
              <a:rPr lang="en-US" dirty="0"/>
              <a:t>Normal Data</a:t>
            </a:r>
          </a:p>
        </p:txBody>
      </p:sp>
      <p:sp>
        <p:nvSpPr>
          <p:cNvPr id="33" name="TextBox 32">
            <a:extLst>
              <a:ext uri="{FF2B5EF4-FFF2-40B4-BE49-F238E27FC236}">
                <a16:creationId xmlns:a16="http://schemas.microsoft.com/office/drawing/2014/main" id="{D7639C4A-02A3-F543-8709-E4C9A40C2A36}"/>
              </a:ext>
            </a:extLst>
          </p:cNvPr>
          <p:cNvSpPr txBox="1"/>
          <p:nvPr/>
        </p:nvSpPr>
        <p:spPr>
          <a:xfrm>
            <a:off x="7838185" y="5334463"/>
            <a:ext cx="877163" cy="369332"/>
          </a:xfrm>
          <a:prstGeom prst="rect">
            <a:avLst/>
          </a:prstGeom>
          <a:noFill/>
        </p:spPr>
        <p:txBody>
          <a:bodyPr wrap="none" rtlCol="0">
            <a:spAutoFit/>
          </a:bodyPr>
          <a:lstStyle/>
          <a:p>
            <a:pPr algn="r"/>
            <a:r>
              <a:rPr lang="en-US" dirty="0"/>
              <a:t>Spikes</a:t>
            </a:r>
          </a:p>
        </p:txBody>
      </p:sp>
      <p:sp>
        <p:nvSpPr>
          <p:cNvPr id="18" name="TextBox 17">
            <a:extLst>
              <a:ext uri="{FF2B5EF4-FFF2-40B4-BE49-F238E27FC236}">
                <a16:creationId xmlns:a16="http://schemas.microsoft.com/office/drawing/2014/main" id="{A453E474-DDA1-6847-AD63-BDB313642DE8}"/>
              </a:ext>
            </a:extLst>
          </p:cNvPr>
          <p:cNvSpPr txBox="1"/>
          <p:nvPr/>
        </p:nvSpPr>
        <p:spPr>
          <a:xfrm>
            <a:off x="4663440" y="91440"/>
            <a:ext cx="4390947" cy="646331"/>
          </a:xfrm>
          <a:prstGeom prst="rect">
            <a:avLst/>
          </a:prstGeom>
          <a:noFill/>
        </p:spPr>
        <p:txBody>
          <a:bodyPr wrap="none" rtlCol="0">
            <a:spAutoFit/>
          </a:bodyPr>
          <a:lstStyle/>
          <a:p>
            <a:pPr algn="r"/>
            <a:r>
              <a:rPr lang="en-US" sz="3600" dirty="0">
                <a:solidFill>
                  <a:schemeClr val="bg1"/>
                </a:solidFill>
              </a:rPr>
              <a:t>PDF-derived metrics</a:t>
            </a:r>
          </a:p>
        </p:txBody>
      </p:sp>
    </p:spTree>
    <p:extLst>
      <p:ext uri="{BB962C8B-B14F-4D97-AF65-F5344CB8AC3E}">
        <p14:creationId xmlns:p14="http://schemas.microsoft.com/office/powerpoint/2010/main" val="5352093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B967FE2-EEB9-AB47-96FF-AB31CB8C262C}"/>
              </a:ext>
            </a:extLst>
          </p:cNvPr>
          <p:cNvGrpSpPr/>
          <p:nvPr/>
        </p:nvGrpSpPr>
        <p:grpSpPr>
          <a:xfrm>
            <a:off x="283464" y="1188720"/>
            <a:ext cx="8577072" cy="4638907"/>
            <a:chOff x="320040" y="1368701"/>
            <a:chExt cx="8577072" cy="4638907"/>
          </a:xfrm>
        </p:grpSpPr>
        <p:grpSp>
          <p:nvGrpSpPr>
            <p:cNvPr id="4" name="Group 3">
              <a:extLst>
                <a:ext uri="{FF2B5EF4-FFF2-40B4-BE49-F238E27FC236}">
                  <a16:creationId xmlns:a16="http://schemas.microsoft.com/office/drawing/2014/main" id="{16119786-2216-F847-B467-95852FA91C33}"/>
                </a:ext>
              </a:extLst>
            </p:cNvPr>
            <p:cNvGrpSpPr/>
            <p:nvPr/>
          </p:nvGrpSpPr>
          <p:grpSpPr>
            <a:xfrm>
              <a:off x="320040" y="1368701"/>
              <a:ext cx="2386584" cy="4638907"/>
              <a:chOff x="320040" y="1368701"/>
              <a:chExt cx="2386584" cy="4638907"/>
            </a:xfrm>
          </p:grpSpPr>
          <p:sp>
            <p:nvSpPr>
              <p:cNvPr id="23" name="TextBox 22">
                <a:extLst>
                  <a:ext uri="{FF2B5EF4-FFF2-40B4-BE49-F238E27FC236}">
                    <a16:creationId xmlns:a16="http://schemas.microsoft.com/office/drawing/2014/main" id="{B95B2723-0366-F04A-86EB-75EB07DA1D86}"/>
                  </a:ext>
                </a:extLst>
              </p:cNvPr>
              <p:cNvSpPr txBox="1"/>
              <p:nvPr/>
            </p:nvSpPr>
            <p:spPr>
              <a:xfrm>
                <a:off x="1113223" y="1368701"/>
                <a:ext cx="800219" cy="461665"/>
              </a:xfrm>
              <a:prstGeom prst="rect">
                <a:avLst/>
              </a:prstGeom>
              <a:noFill/>
            </p:spPr>
            <p:txBody>
              <a:bodyPr wrap="none" rtlCol="0">
                <a:spAutoFit/>
              </a:bodyPr>
              <a:lstStyle/>
              <a:p>
                <a:r>
                  <a:rPr lang="en-US" sz="2400" dirty="0"/>
                  <a:t>PDF</a:t>
                </a:r>
              </a:p>
            </p:txBody>
          </p:sp>
          <p:pic>
            <p:nvPicPr>
              <p:cNvPr id="3" name="Picture 2">
                <a:extLst>
                  <a:ext uri="{FF2B5EF4-FFF2-40B4-BE49-F238E27FC236}">
                    <a16:creationId xmlns:a16="http://schemas.microsoft.com/office/drawing/2014/main" id="{600F2212-1A35-D74A-AC30-BB9DE800E509}"/>
                  </a:ext>
                </a:extLst>
              </p:cNvPr>
              <p:cNvPicPr>
                <a:picLocks/>
              </p:cNvPicPr>
              <p:nvPr/>
            </p:nvPicPr>
            <p:blipFill>
              <a:blip r:embed="rId3"/>
              <a:stretch>
                <a:fillRect/>
              </a:stretch>
            </p:blipFill>
            <p:spPr>
              <a:xfrm>
                <a:off x="320040" y="1967250"/>
                <a:ext cx="2386584" cy="1920240"/>
              </a:xfrm>
              <a:prstGeom prst="rect">
                <a:avLst/>
              </a:prstGeom>
              <a:ln>
                <a:solidFill>
                  <a:schemeClr val="tx1"/>
                </a:solidFill>
              </a:ln>
            </p:spPr>
          </p:pic>
          <p:pic>
            <p:nvPicPr>
              <p:cNvPr id="8" name="Picture 7">
                <a:extLst>
                  <a:ext uri="{FF2B5EF4-FFF2-40B4-BE49-F238E27FC236}">
                    <a16:creationId xmlns:a16="http://schemas.microsoft.com/office/drawing/2014/main" id="{3965FB1C-952B-7A4A-A250-1DE906EB8A22}"/>
                  </a:ext>
                </a:extLst>
              </p:cNvPr>
              <p:cNvPicPr>
                <a:picLocks/>
              </p:cNvPicPr>
              <p:nvPr/>
            </p:nvPicPr>
            <p:blipFill>
              <a:blip r:embed="rId4"/>
              <a:stretch>
                <a:fillRect/>
              </a:stretch>
            </p:blipFill>
            <p:spPr>
              <a:xfrm>
                <a:off x="320040" y="4087368"/>
                <a:ext cx="2386584" cy="1920240"/>
              </a:xfrm>
              <a:prstGeom prst="rect">
                <a:avLst/>
              </a:prstGeom>
              <a:ln>
                <a:solidFill>
                  <a:schemeClr val="tx1"/>
                </a:solidFill>
              </a:ln>
            </p:spPr>
          </p:pic>
        </p:grpSp>
        <p:grpSp>
          <p:nvGrpSpPr>
            <p:cNvPr id="5" name="Group 4">
              <a:extLst>
                <a:ext uri="{FF2B5EF4-FFF2-40B4-BE49-F238E27FC236}">
                  <a16:creationId xmlns:a16="http://schemas.microsoft.com/office/drawing/2014/main" id="{29516D0D-F02E-964F-BFDD-6E862E589107}"/>
                </a:ext>
              </a:extLst>
            </p:cNvPr>
            <p:cNvGrpSpPr/>
            <p:nvPr/>
          </p:nvGrpSpPr>
          <p:grpSpPr>
            <a:xfrm>
              <a:off x="2611833" y="1368701"/>
              <a:ext cx="2603598" cy="4638907"/>
              <a:chOff x="2814613" y="1368701"/>
              <a:chExt cx="2603598" cy="4638907"/>
            </a:xfrm>
          </p:grpSpPr>
          <p:sp>
            <p:nvSpPr>
              <p:cNvPr id="25" name="TextBox 24">
                <a:extLst>
                  <a:ext uri="{FF2B5EF4-FFF2-40B4-BE49-F238E27FC236}">
                    <a16:creationId xmlns:a16="http://schemas.microsoft.com/office/drawing/2014/main" id="{D980A265-F1A6-3C4C-B02E-C9344F556BE8}"/>
                  </a:ext>
                </a:extLst>
              </p:cNvPr>
              <p:cNvSpPr txBox="1"/>
              <p:nvPr/>
            </p:nvSpPr>
            <p:spPr>
              <a:xfrm>
                <a:off x="2814613" y="1368701"/>
                <a:ext cx="2603598" cy="461665"/>
              </a:xfrm>
              <a:prstGeom prst="rect">
                <a:avLst/>
              </a:prstGeom>
              <a:noFill/>
            </p:spPr>
            <p:txBody>
              <a:bodyPr wrap="none" rtlCol="0">
                <a:spAutoFit/>
              </a:bodyPr>
              <a:lstStyle/>
              <a:p>
                <a:r>
                  <a:rPr lang="en-US" sz="2400" dirty="0"/>
                  <a:t>dead_channel_lin</a:t>
                </a:r>
              </a:p>
            </p:txBody>
          </p:sp>
          <p:pic>
            <p:nvPicPr>
              <p:cNvPr id="20" name="Picture 19">
                <a:extLst>
                  <a:ext uri="{FF2B5EF4-FFF2-40B4-BE49-F238E27FC236}">
                    <a16:creationId xmlns:a16="http://schemas.microsoft.com/office/drawing/2014/main" id="{0219364F-5CBA-C24F-A6D3-96C8B2E8F832}"/>
                  </a:ext>
                </a:extLst>
              </p:cNvPr>
              <p:cNvPicPr>
                <a:picLocks noChangeAspect="1"/>
              </p:cNvPicPr>
              <p:nvPr/>
            </p:nvPicPr>
            <p:blipFill>
              <a:blip r:embed="rId5"/>
              <a:stretch>
                <a:fillRect/>
              </a:stretch>
            </p:blipFill>
            <p:spPr>
              <a:xfrm>
                <a:off x="3055708" y="1968789"/>
                <a:ext cx="2121408" cy="1918578"/>
              </a:xfrm>
              <a:prstGeom prst="rect">
                <a:avLst/>
              </a:prstGeom>
              <a:ln>
                <a:solidFill>
                  <a:schemeClr val="tx1"/>
                </a:solidFill>
              </a:ln>
            </p:spPr>
          </p:pic>
          <p:pic>
            <p:nvPicPr>
              <p:cNvPr id="16" name="Picture 15">
                <a:extLst>
                  <a:ext uri="{FF2B5EF4-FFF2-40B4-BE49-F238E27FC236}">
                    <a16:creationId xmlns:a16="http://schemas.microsoft.com/office/drawing/2014/main" id="{71626FD2-CC98-B340-AB93-1004F6AF7F5B}"/>
                  </a:ext>
                </a:extLst>
              </p:cNvPr>
              <p:cNvPicPr>
                <a:picLocks noChangeAspect="1"/>
              </p:cNvPicPr>
              <p:nvPr/>
            </p:nvPicPr>
            <p:blipFill>
              <a:blip r:embed="rId6"/>
              <a:stretch>
                <a:fillRect/>
              </a:stretch>
            </p:blipFill>
            <p:spPr>
              <a:xfrm>
                <a:off x="3057659" y="4087368"/>
                <a:ext cx="2117506" cy="1920240"/>
              </a:xfrm>
              <a:prstGeom prst="rect">
                <a:avLst/>
              </a:prstGeom>
              <a:ln>
                <a:solidFill>
                  <a:schemeClr val="tx1"/>
                </a:solidFill>
              </a:ln>
            </p:spPr>
          </p:pic>
        </p:grpSp>
        <p:grpSp>
          <p:nvGrpSpPr>
            <p:cNvPr id="11" name="Group 10">
              <a:extLst>
                <a:ext uri="{FF2B5EF4-FFF2-40B4-BE49-F238E27FC236}">
                  <a16:creationId xmlns:a16="http://schemas.microsoft.com/office/drawing/2014/main" id="{0F23BF47-AB1B-C346-BF01-EE75A5B9E617}"/>
                </a:ext>
              </a:extLst>
            </p:cNvPr>
            <p:cNvGrpSpPr/>
            <p:nvPr/>
          </p:nvGrpSpPr>
          <p:grpSpPr>
            <a:xfrm>
              <a:off x="5120640" y="1368701"/>
              <a:ext cx="3776472" cy="4638907"/>
              <a:chOff x="5120640" y="1368701"/>
              <a:chExt cx="3776472" cy="4638907"/>
            </a:xfrm>
          </p:grpSpPr>
          <p:sp>
            <p:nvSpPr>
              <p:cNvPr id="27" name="TextBox 26">
                <a:extLst>
                  <a:ext uri="{FF2B5EF4-FFF2-40B4-BE49-F238E27FC236}">
                    <a16:creationId xmlns:a16="http://schemas.microsoft.com/office/drawing/2014/main" id="{C7534116-3466-0F4A-AA1C-794F9D5052A0}"/>
                  </a:ext>
                </a:extLst>
              </p:cNvPr>
              <p:cNvSpPr txBox="1"/>
              <p:nvPr/>
            </p:nvSpPr>
            <p:spPr>
              <a:xfrm>
                <a:off x="6143992" y="1368701"/>
                <a:ext cx="1729769" cy="461665"/>
              </a:xfrm>
              <a:prstGeom prst="rect">
                <a:avLst/>
              </a:prstGeom>
              <a:noFill/>
            </p:spPr>
            <p:txBody>
              <a:bodyPr wrap="none" rtlCol="0">
                <a:spAutoFit/>
              </a:bodyPr>
              <a:lstStyle/>
              <a:p>
                <a:r>
                  <a:rPr lang="en-US" sz="2400" dirty="0"/>
                  <a:t>Waveforms</a:t>
                </a:r>
              </a:p>
            </p:txBody>
          </p:sp>
          <p:pic>
            <p:nvPicPr>
              <p:cNvPr id="7" name="Picture 6">
                <a:extLst>
                  <a:ext uri="{FF2B5EF4-FFF2-40B4-BE49-F238E27FC236}">
                    <a16:creationId xmlns:a16="http://schemas.microsoft.com/office/drawing/2014/main" id="{28CC934C-12F6-4846-BCDE-4CD77125B02A}"/>
                  </a:ext>
                </a:extLst>
              </p:cNvPr>
              <p:cNvPicPr>
                <a:picLocks/>
              </p:cNvPicPr>
              <p:nvPr/>
            </p:nvPicPr>
            <p:blipFill>
              <a:blip r:embed="rId7"/>
              <a:stretch>
                <a:fillRect/>
              </a:stretch>
            </p:blipFill>
            <p:spPr>
              <a:xfrm>
                <a:off x="5120640" y="1965960"/>
                <a:ext cx="3776472" cy="1920240"/>
              </a:xfrm>
              <a:prstGeom prst="rect">
                <a:avLst/>
              </a:prstGeom>
              <a:ln>
                <a:solidFill>
                  <a:schemeClr val="tx1"/>
                </a:solidFill>
              </a:ln>
            </p:spPr>
          </p:pic>
          <p:sp>
            <p:nvSpPr>
              <p:cNvPr id="32" name="TextBox 31">
                <a:extLst>
                  <a:ext uri="{FF2B5EF4-FFF2-40B4-BE49-F238E27FC236}">
                    <a16:creationId xmlns:a16="http://schemas.microsoft.com/office/drawing/2014/main" id="{257B52B1-1DE0-3446-8378-52AF89FC6D7A}"/>
                  </a:ext>
                </a:extLst>
              </p:cNvPr>
              <p:cNvSpPr txBox="1"/>
              <p:nvPr/>
            </p:nvSpPr>
            <p:spPr>
              <a:xfrm>
                <a:off x="7324682" y="3399645"/>
                <a:ext cx="1479892" cy="369332"/>
              </a:xfrm>
              <a:prstGeom prst="rect">
                <a:avLst/>
              </a:prstGeom>
              <a:noFill/>
            </p:spPr>
            <p:txBody>
              <a:bodyPr wrap="none" rtlCol="0">
                <a:spAutoFit/>
              </a:bodyPr>
              <a:lstStyle/>
              <a:p>
                <a:pPr algn="r"/>
                <a:r>
                  <a:rPr lang="en-US" dirty="0"/>
                  <a:t>Normal Data</a:t>
                </a:r>
              </a:p>
            </p:txBody>
          </p:sp>
          <p:pic>
            <p:nvPicPr>
              <p:cNvPr id="13" name="Picture 12">
                <a:extLst>
                  <a:ext uri="{FF2B5EF4-FFF2-40B4-BE49-F238E27FC236}">
                    <a16:creationId xmlns:a16="http://schemas.microsoft.com/office/drawing/2014/main" id="{70F69157-4501-1940-86FB-C66FFF82979B}"/>
                  </a:ext>
                </a:extLst>
              </p:cNvPr>
              <p:cNvPicPr>
                <a:picLocks/>
              </p:cNvPicPr>
              <p:nvPr/>
            </p:nvPicPr>
            <p:blipFill>
              <a:blip r:embed="rId8"/>
              <a:stretch>
                <a:fillRect/>
              </a:stretch>
            </p:blipFill>
            <p:spPr>
              <a:xfrm>
                <a:off x="5120640" y="4087368"/>
                <a:ext cx="3776472" cy="1920240"/>
              </a:xfrm>
              <a:prstGeom prst="rect">
                <a:avLst/>
              </a:prstGeom>
              <a:ln>
                <a:solidFill>
                  <a:schemeClr val="tx1"/>
                </a:solidFill>
              </a:ln>
            </p:spPr>
          </p:pic>
          <p:sp>
            <p:nvSpPr>
              <p:cNvPr id="34" name="TextBox 33">
                <a:extLst>
                  <a:ext uri="{FF2B5EF4-FFF2-40B4-BE49-F238E27FC236}">
                    <a16:creationId xmlns:a16="http://schemas.microsoft.com/office/drawing/2014/main" id="{F625D1B7-7DA0-E84D-94B6-396219E6B416}"/>
                  </a:ext>
                </a:extLst>
              </p:cNvPr>
              <p:cNvSpPr txBox="1"/>
              <p:nvPr/>
            </p:nvSpPr>
            <p:spPr>
              <a:xfrm>
                <a:off x="7132320" y="5503391"/>
                <a:ext cx="1672254" cy="369332"/>
              </a:xfrm>
              <a:prstGeom prst="rect">
                <a:avLst/>
              </a:prstGeom>
              <a:noFill/>
            </p:spPr>
            <p:txBody>
              <a:bodyPr wrap="none" rtlCol="0">
                <a:spAutoFit/>
              </a:bodyPr>
              <a:lstStyle/>
              <a:p>
                <a:pPr algn="r"/>
                <a:r>
                  <a:rPr lang="en-US" dirty="0"/>
                  <a:t>Digitizer Noise</a:t>
                </a:r>
              </a:p>
            </p:txBody>
          </p:sp>
        </p:grpSp>
      </p:grpSp>
      <p:sp>
        <p:nvSpPr>
          <p:cNvPr id="29" name="TextBox 28">
            <a:extLst>
              <a:ext uri="{FF2B5EF4-FFF2-40B4-BE49-F238E27FC236}">
                <a16:creationId xmlns:a16="http://schemas.microsoft.com/office/drawing/2014/main" id="{4DEBA4D4-96FC-0F49-AA58-CC241821D74D}"/>
              </a:ext>
            </a:extLst>
          </p:cNvPr>
          <p:cNvSpPr txBox="1"/>
          <p:nvPr/>
        </p:nvSpPr>
        <p:spPr>
          <a:xfrm>
            <a:off x="3350297" y="1793557"/>
            <a:ext cx="1177629" cy="307777"/>
          </a:xfrm>
          <a:prstGeom prst="rect">
            <a:avLst/>
          </a:prstGeom>
          <a:noFill/>
        </p:spPr>
        <p:txBody>
          <a:bodyPr wrap="square" rtlCol="0">
            <a:spAutoFit/>
          </a:bodyPr>
          <a:lstStyle/>
          <a:p>
            <a:r>
              <a:rPr lang="en-US" sz="1400" dirty="0"/>
              <a:t>Value=11.06</a:t>
            </a:r>
          </a:p>
        </p:txBody>
      </p:sp>
      <p:sp>
        <p:nvSpPr>
          <p:cNvPr id="31" name="TextBox 30">
            <a:extLst>
              <a:ext uri="{FF2B5EF4-FFF2-40B4-BE49-F238E27FC236}">
                <a16:creationId xmlns:a16="http://schemas.microsoft.com/office/drawing/2014/main" id="{8041F445-E9D7-354B-BEC4-58BA56C75F4F}"/>
              </a:ext>
            </a:extLst>
          </p:cNvPr>
          <p:cNvSpPr txBox="1"/>
          <p:nvPr/>
        </p:nvSpPr>
        <p:spPr>
          <a:xfrm>
            <a:off x="3350296" y="3907387"/>
            <a:ext cx="1177629" cy="307777"/>
          </a:xfrm>
          <a:prstGeom prst="rect">
            <a:avLst/>
          </a:prstGeom>
          <a:noFill/>
        </p:spPr>
        <p:txBody>
          <a:bodyPr wrap="square" rtlCol="0">
            <a:spAutoFit/>
          </a:bodyPr>
          <a:lstStyle/>
          <a:p>
            <a:r>
              <a:rPr lang="en-US" sz="1400" dirty="0"/>
              <a:t>Value=2.47</a:t>
            </a:r>
          </a:p>
        </p:txBody>
      </p:sp>
      <p:sp>
        <p:nvSpPr>
          <p:cNvPr id="17" name="TextBox 16">
            <a:extLst>
              <a:ext uri="{FF2B5EF4-FFF2-40B4-BE49-F238E27FC236}">
                <a16:creationId xmlns:a16="http://schemas.microsoft.com/office/drawing/2014/main" id="{1BBB8D52-AF85-DC43-8AF1-C8B4764C1312}"/>
              </a:ext>
            </a:extLst>
          </p:cNvPr>
          <p:cNvSpPr txBox="1"/>
          <p:nvPr/>
        </p:nvSpPr>
        <p:spPr>
          <a:xfrm>
            <a:off x="4663440" y="91440"/>
            <a:ext cx="4390947" cy="646331"/>
          </a:xfrm>
          <a:prstGeom prst="rect">
            <a:avLst/>
          </a:prstGeom>
          <a:noFill/>
        </p:spPr>
        <p:txBody>
          <a:bodyPr wrap="none" rtlCol="0">
            <a:spAutoFit/>
          </a:bodyPr>
          <a:lstStyle/>
          <a:p>
            <a:pPr algn="r"/>
            <a:r>
              <a:rPr lang="en-US" sz="3600" dirty="0">
                <a:solidFill>
                  <a:schemeClr val="bg1"/>
                </a:solidFill>
              </a:rPr>
              <a:t>PDF-derived metrics</a:t>
            </a:r>
          </a:p>
        </p:txBody>
      </p:sp>
    </p:spTree>
    <p:extLst>
      <p:ext uri="{BB962C8B-B14F-4D97-AF65-F5344CB8AC3E}">
        <p14:creationId xmlns:p14="http://schemas.microsoft.com/office/powerpoint/2010/main" val="27120120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114AAB0-CE37-CC42-A5AC-23BD28901DF2}"/>
              </a:ext>
            </a:extLst>
          </p:cNvPr>
          <p:cNvSpPr txBox="1"/>
          <p:nvPr/>
        </p:nvSpPr>
        <p:spPr>
          <a:xfrm>
            <a:off x="4389120" y="91440"/>
            <a:ext cx="4690388" cy="646331"/>
          </a:xfrm>
          <a:prstGeom prst="rect">
            <a:avLst/>
          </a:prstGeom>
          <a:noFill/>
        </p:spPr>
        <p:txBody>
          <a:bodyPr wrap="none" rtlCol="0">
            <a:spAutoFit/>
          </a:bodyPr>
          <a:lstStyle/>
          <a:p>
            <a:pPr algn="r"/>
            <a:r>
              <a:rPr lang="en-US" sz="3600" dirty="0">
                <a:solidFill>
                  <a:schemeClr val="bg1"/>
                </a:solidFill>
              </a:rPr>
              <a:t>Effect of gaps on PDF</a:t>
            </a:r>
          </a:p>
        </p:txBody>
      </p:sp>
      <p:pic>
        <p:nvPicPr>
          <p:cNvPr id="4" name="Content Placeholder 3">
            <a:extLst>
              <a:ext uri="{FF2B5EF4-FFF2-40B4-BE49-F238E27FC236}">
                <a16:creationId xmlns:a16="http://schemas.microsoft.com/office/drawing/2014/main" id="{22BDCCEA-2874-1848-8671-4B402DDA5821}"/>
              </a:ext>
            </a:extLst>
          </p:cNvPr>
          <p:cNvPicPr>
            <a:picLocks noGrp="1" noChangeAspect="1"/>
          </p:cNvPicPr>
          <p:nvPr>
            <p:ph idx="1"/>
          </p:nvPr>
        </p:nvPicPr>
        <p:blipFill>
          <a:blip r:embed="rId3"/>
          <a:stretch>
            <a:fillRect/>
          </a:stretch>
        </p:blipFill>
        <p:spPr>
          <a:xfrm>
            <a:off x="2290409" y="1059615"/>
            <a:ext cx="4563177" cy="3259412"/>
          </a:xfrm>
          <a:ln>
            <a:solidFill>
              <a:schemeClr val="tx1"/>
            </a:solidFill>
          </a:ln>
        </p:spPr>
      </p:pic>
      <p:pic>
        <p:nvPicPr>
          <p:cNvPr id="7" name="Picture 6">
            <a:extLst>
              <a:ext uri="{FF2B5EF4-FFF2-40B4-BE49-F238E27FC236}">
                <a16:creationId xmlns:a16="http://schemas.microsoft.com/office/drawing/2014/main" id="{20682D68-88E1-EA45-B883-5910E227A0EB}"/>
              </a:ext>
            </a:extLst>
          </p:cNvPr>
          <p:cNvPicPr>
            <a:picLocks noChangeAspect="1"/>
          </p:cNvPicPr>
          <p:nvPr/>
        </p:nvPicPr>
        <p:blipFill>
          <a:blip r:embed="rId4"/>
          <a:stretch>
            <a:fillRect/>
          </a:stretch>
        </p:blipFill>
        <p:spPr>
          <a:xfrm>
            <a:off x="866270" y="4599322"/>
            <a:ext cx="7411453" cy="1794228"/>
          </a:xfrm>
          <a:prstGeom prst="rect">
            <a:avLst/>
          </a:prstGeom>
          <a:ln>
            <a:solidFill>
              <a:schemeClr val="tx1"/>
            </a:solidFill>
          </a:ln>
        </p:spPr>
      </p:pic>
    </p:spTree>
    <p:extLst>
      <p:ext uri="{BB962C8B-B14F-4D97-AF65-F5344CB8AC3E}">
        <p14:creationId xmlns:p14="http://schemas.microsoft.com/office/powerpoint/2010/main" val="25448831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A3BCAD-9F15-B84C-BC92-C18B864F63F0}"/>
              </a:ext>
            </a:extLst>
          </p:cNvPr>
          <p:cNvSpPr txBox="1"/>
          <p:nvPr/>
        </p:nvSpPr>
        <p:spPr>
          <a:xfrm>
            <a:off x="674299" y="1371600"/>
            <a:ext cx="7783552" cy="954107"/>
          </a:xfrm>
          <a:prstGeom prst="rect">
            <a:avLst/>
          </a:prstGeom>
          <a:noFill/>
        </p:spPr>
        <p:txBody>
          <a:bodyPr wrap="square" rtlCol="0">
            <a:spAutoFit/>
          </a:bodyPr>
          <a:lstStyle/>
          <a:p>
            <a:pPr algn="ctr"/>
            <a:r>
              <a:rPr lang="en-US" sz="2800" dirty="0"/>
              <a:t>Environmental noise and dead_channel_lin</a:t>
            </a:r>
          </a:p>
          <a:p>
            <a:pPr algn="ctr"/>
            <a:r>
              <a:rPr lang="en-US" sz="2800" dirty="0"/>
              <a:t>US.LONY.00.BH1</a:t>
            </a:r>
          </a:p>
        </p:txBody>
      </p:sp>
      <p:pic>
        <p:nvPicPr>
          <p:cNvPr id="4" name="Picture 3">
            <a:extLst>
              <a:ext uri="{FF2B5EF4-FFF2-40B4-BE49-F238E27FC236}">
                <a16:creationId xmlns:a16="http://schemas.microsoft.com/office/drawing/2014/main" id="{81426180-A84B-C448-917E-0E9F07441118}"/>
              </a:ext>
            </a:extLst>
          </p:cNvPr>
          <p:cNvPicPr>
            <a:picLocks noChangeAspect="1"/>
          </p:cNvPicPr>
          <p:nvPr/>
        </p:nvPicPr>
        <p:blipFill>
          <a:blip r:embed="rId3"/>
          <a:stretch>
            <a:fillRect/>
          </a:stretch>
        </p:blipFill>
        <p:spPr>
          <a:xfrm>
            <a:off x="428176" y="2743200"/>
            <a:ext cx="3760648" cy="2686177"/>
          </a:xfrm>
          <a:prstGeom prst="rect">
            <a:avLst/>
          </a:prstGeom>
          <a:ln>
            <a:solidFill>
              <a:schemeClr val="tx1"/>
            </a:solidFill>
          </a:ln>
        </p:spPr>
      </p:pic>
      <p:pic>
        <p:nvPicPr>
          <p:cNvPr id="6" name="Picture 5">
            <a:extLst>
              <a:ext uri="{FF2B5EF4-FFF2-40B4-BE49-F238E27FC236}">
                <a16:creationId xmlns:a16="http://schemas.microsoft.com/office/drawing/2014/main" id="{01BECB04-10EA-3148-8C90-90165E3921B1}"/>
              </a:ext>
            </a:extLst>
          </p:cNvPr>
          <p:cNvPicPr>
            <a:picLocks noChangeAspect="1"/>
          </p:cNvPicPr>
          <p:nvPr/>
        </p:nvPicPr>
        <p:blipFill>
          <a:blip r:embed="rId4"/>
          <a:stretch>
            <a:fillRect/>
          </a:stretch>
        </p:blipFill>
        <p:spPr>
          <a:xfrm>
            <a:off x="4348162" y="2743200"/>
            <a:ext cx="4513886" cy="2686177"/>
          </a:xfrm>
          <a:prstGeom prst="rect">
            <a:avLst/>
          </a:prstGeom>
          <a:ln>
            <a:solidFill>
              <a:schemeClr val="tx1"/>
            </a:solidFill>
          </a:ln>
        </p:spPr>
      </p:pic>
      <p:sp>
        <p:nvSpPr>
          <p:cNvPr id="8" name="TextBox 7">
            <a:extLst>
              <a:ext uri="{FF2B5EF4-FFF2-40B4-BE49-F238E27FC236}">
                <a16:creationId xmlns:a16="http://schemas.microsoft.com/office/drawing/2014/main" id="{15BCB70E-3C1E-0C4E-A380-FFDE538EA49E}"/>
              </a:ext>
            </a:extLst>
          </p:cNvPr>
          <p:cNvSpPr txBox="1"/>
          <p:nvPr/>
        </p:nvSpPr>
        <p:spPr>
          <a:xfrm>
            <a:off x="997885" y="5577840"/>
            <a:ext cx="2621230" cy="723275"/>
          </a:xfrm>
          <a:prstGeom prst="rect">
            <a:avLst/>
          </a:prstGeom>
          <a:noFill/>
        </p:spPr>
        <p:txBody>
          <a:bodyPr wrap="none" rtlCol="0">
            <a:spAutoFit/>
          </a:bodyPr>
          <a:lstStyle/>
          <a:p>
            <a:r>
              <a:rPr lang="en-US" dirty="0"/>
              <a:t>PDF for 02-20-2016  </a:t>
            </a:r>
          </a:p>
          <a:p>
            <a:pPr>
              <a:spcBef>
                <a:spcPts val="600"/>
              </a:spcBef>
            </a:pPr>
            <a:r>
              <a:rPr lang="en-US" dirty="0"/>
              <a:t>dead_channel_lin=1.79</a:t>
            </a:r>
          </a:p>
        </p:txBody>
      </p:sp>
      <p:sp>
        <p:nvSpPr>
          <p:cNvPr id="10" name="TextBox 9">
            <a:extLst>
              <a:ext uri="{FF2B5EF4-FFF2-40B4-BE49-F238E27FC236}">
                <a16:creationId xmlns:a16="http://schemas.microsoft.com/office/drawing/2014/main" id="{C7B172AB-4925-C744-96C9-C48B2B264CB9}"/>
              </a:ext>
            </a:extLst>
          </p:cNvPr>
          <p:cNvSpPr txBox="1"/>
          <p:nvPr/>
        </p:nvSpPr>
        <p:spPr>
          <a:xfrm>
            <a:off x="4663440" y="91440"/>
            <a:ext cx="4390947" cy="646331"/>
          </a:xfrm>
          <a:prstGeom prst="rect">
            <a:avLst/>
          </a:prstGeom>
          <a:noFill/>
        </p:spPr>
        <p:txBody>
          <a:bodyPr wrap="none" rtlCol="0">
            <a:spAutoFit/>
          </a:bodyPr>
          <a:lstStyle/>
          <a:p>
            <a:pPr algn="r"/>
            <a:r>
              <a:rPr lang="en-US" sz="3600" dirty="0">
                <a:solidFill>
                  <a:schemeClr val="bg1"/>
                </a:solidFill>
              </a:rPr>
              <a:t>PDF-derived metrics</a:t>
            </a:r>
          </a:p>
        </p:txBody>
      </p:sp>
    </p:spTree>
    <p:extLst>
      <p:ext uri="{BB962C8B-B14F-4D97-AF65-F5344CB8AC3E}">
        <p14:creationId xmlns:p14="http://schemas.microsoft.com/office/powerpoint/2010/main" val="137272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13AA0E-C361-5B42-B97D-5EA7CE57B523}"/>
              </a:ext>
            </a:extLst>
          </p:cNvPr>
          <p:cNvSpPr/>
          <p:nvPr/>
        </p:nvSpPr>
        <p:spPr bwMode="auto">
          <a:xfrm>
            <a:off x="0" y="2560320"/>
            <a:ext cx="9144000" cy="4297680"/>
          </a:xfrm>
          <a:prstGeom prst="rect">
            <a:avLst/>
          </a:prstGeom>
          <a:solidFill>
            <a:schemeClr val="bg1"/>
          </a:solidFill>
          <a:ln w="1905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
        <p:nvSpPr>
          <p:cNvPr id="4" name="TextBox 3">
            <a:extLst>
              <a:ext uri="{FF2B5EF4-FFF2-40B4-BE49-F238E27FC236}">
                <a16:creationId xmlns:a16="http://schemas.microsoft.com/office/drawing/2014/main" id="{91E987C1-D891-B148-8E1A-6ED982DBEDCD}"/>
              </a:ext>
            </a:extLst>
          </p:cNvPr>
          <p:cNvSpPr txBox="1"/>
          <p:nvPr/>
        </p:nvSpPr>
        <p:spPr>
          <a:xfrm>
            <a:off x="3334396" y="121185"/>
            <a:ext cx="5809604" cy="584775"/>
          </a:xfrm>
          <a:prstGeom prst="rect">
            <a:avLst/>
          </a:prstGeom>
          <a:noFill/>
        </p:spPr>
        <p:txBody>
          <a:bodyPr wrap="none" rtlCol="0">
            <a:spAutoFit/>
          </a:bodyPr>
          <a:lstStyle/>
          <a:p>
            <a:pPr algn="r"/>
            <a:r>
              <a:rPr lang="en-US" sz="3200" dirty="0">
                <a:solidFill>
                  <a:schemeClr val="bg1"/>
                </a:solidFill>
              </a:rPr>
              <a:t>Data latency metrics - example</a:t>
            </a:r>
          </a:p>
        </p:txBody>
      </p:sp>
      <p:sp>
        <p:nvSpPr>
          <p:cNvPr id="2" name="TextBox 1">
            <a:extLst>
              <a:ext uri="{FF2B5EF4-FFF2-40B4-BE49-F238E27FC236}">
                <a16:creationId xmlns:a16="http://schemas.microsoft.com/office/drawing/2014/main" id="{273478BE-88FA-4A4F-9E0C-63E363AC02AE}"/>
              </a:ext>
            </a:extLst>
          </p:cNvPr>
          <p:cNvSpPr txBox="1"/>
          <p:nvPr/>
        </p:nvSpPr>
        <p:spPr>
          <a:xfrm>
            <a:off x="1043188" y="909954"/>
            <a:ext cx="7680308" cy="1569660"/>
          </a:xfrm>
          <a:prstGeom prst="rect">
            <a:avLst/>
          </a:prstGeom>
          <a:noFill/>
        </p:spPr>
        <p:txBody>
          <a:bodyPr wrap="none" rtlCol="0">
            <a:spAutoFit/>
          </a:bodyPr>
          <a:lstStyle/>
          <a:p>
            <a:r>
              <a:rPr lang="en-US" sz="2400" dirty="0">
                <a:hlinkClick r:id="rId3"/>
              </a:rPr>
              <a:t>http://service.iris.edu/mustang/measurements/1/query?</a:t>
            </a:r>
          </a:p>
          <a:p>
            <a:r>
              <a:rPr lang="en-US" sz="2400" dirty="0">
                <a:hlinkClick r:id="rId3"/>
              </a:rPr>
              <a:t>metric=</a:t>
            </a:r>
            <a:r>
              <a:rPr lang="en-US" sz="2400" dirty="0">
                <a:solidFill>
                  <a:srgbClr val="7030A0"/>
                </a:solidFill>
                <a:hlinkClick r:id="rId3"/>
              </a:rPr>
              <a:t>data_latency,feed_latency,total_latency</a:t>
            </a:r>
            <a:r>
              <a:rPr lang="en-US" sz="2400" dirty="0">
                <a:hlinkClick r:id="rId3"/>
              </a:rPr>
              <a:t>&amp;</a:t>
            </a:r>
          </a:p>
          <a:p>
            <a:r>
              <a:rPr lang="en-US" sz="2400" dirty="0">
                <a:hlinkClick r:id="rId3"/>
              </a:rPr>
              <a:t>net=TA&amp;sta=109C&amp;loc=*&amp;cha=BHZ&amp;format=text&amp;</a:t>
            </a:r>
          </a:p>
          <a:p>
            <a:r>
              <a:rPr lang="en-US" sz="2400" dirty="0">
                <a:hlinkClick r:id="rId3"/>
              </a:rPr>
              <a:t>timewindow=2018-01-01,2018-01-02&amp;nodata=404</a:t>
            </a:r>
            <a:endParaRPr lang="en-US" sz="2400" dirty="0"/>
          </a:p>
        </p:txBody>
      </p:sp>
      <p:pic>
        <p:nvPicPr>
          <p:cNvPr id="6" name="Picture 5">
            <a:extLst>
              <a:ext uri="{FF2B5EF4-FFF2-40B4-BE49-F238E27FC236}">
                <a16:creationId xmlns:a16="http://schemas.microsoft.com/office/drawing/2014/main" id="{B2492199-5C42-7B44-ABB4-A1F46C4819AA}"/>
              </a:ext>
            </a:extLst>
          </p:cNvPr>
          <p:cNvPicPr>
            <a:picLocks noChangeAspect="1"/>
          </p:cNvPicPr>
          <p:nvPr/>
        </p:nvPicPr>
        <p:blipFill>
          <a:blip r:embed="rId4"/>
          <a:stretch>
            <a:fillRect/>
          </a:stretch>
        </p:blipFill>
        <p:spPr>
          <a:xfrm>
            <a:off x="883386" y="2560320"/>
            <a:ext cx="7377228" cy="4297680"/>
          </a:xfrm>
          <a:prstGeom prst="rect">
            <a:avLst/>
          </a:prstGeom>
        </p:spPr>
      </p:pic>
    </p:spTree>
    <p:extLst>
      <p:ext uri="{BB962C8B-B14F-4D97-AF65-F5344CB8AC3E}">
        <p14:creationId xmlns:p14="http://schemas.microsoft.com/office/powerpoint/2010/main" val="7509987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A3BCAD-9F15-B84C-BC92-C18B864F63F0}"/>
              </a:ext>
            </a:extLst>
          </p:cNvPr>
          <p:cNvSpPr txBox="1"/>
          <p:nvPr/>
        </p:nvSpPr>
        <p:spPr>
          <a:xfrm>
            <a:off x="786161" y="1371600"/>
            <a:ext cx="7571678" cy="954107"/>
          </a:xfrm>
          <a:prstGeom prst="rect">
            <a:avLst/>
          </a:prstGeom>
          <a:noFill/>
        </p:spPr>
        <p:txBody>
          <a:bodyPr wrap="square" rtlCol="0">
            <a:spAutoFit/>
          </a:bodyPr>
          <a:lstStyle/>
          <a:p>
            <a:pPr algn="ctr"/>
            <a:r>
              <a:rPr lang="en-US" sz="2800" dirty="0"/>
              <a:t>Environmental noise and dead_channel_lin</a:t>
            </a:r>
          </a:p>
          <a:p>
            <a:pPr algn="ctr"/>
            <a:r>
              <a:rPr lang="en-US" sz="2800" dirty="0"/>
              <a:t>US.LONY.00.BH1</a:t>
            </a:r>
          </a:p>
        </p:txBody>
      </p:sp>
      <p:pic>
        <p:nvPicPr>
          <p:cNvPr id="4" name="Picture 3">
            <a:extLst>
              <a:ext uri="{FF2B5EF4-FFF2-40B4-BE49-F238E27FC236}">
                <a16:creationId xmlns:a16="http://schemas.microsoft.com/office/drawing/2014/main" id="{81426180-A84B-C448-917E-0E9F07441118}"/>
              </a:ext>
            </a:extLst>
          </p:cNvPr>
          <p:cNvPicPr>
            <a:picLocks noChangeAspect="1"/>
          </p:cNvPicPr>
          <p:nvPr/>
        </p:nvPicPr>
        <p:blipFill>
          <a:blip r:embed="rId3"/>
          <a:stretch>
            <a:fillRect/>
          </a:stretch>
        </p:blipFill>
        <p:spPr>
          <a:xfrm>
            <a:off x="428176" y="2743200"/>
            <a:ext cx="3760647" cy="2686177"/>
          </a:xfrm>
          <a:prstGeom prst="rect">
            <a:avLst/>
          </a:prstGeom>
          <a:ln>
            <a:solidFill>
              <a:schemeClr val="tx1"/>
            </a:solidFill>
          </a:ln>
        </p:spPr>
      </p:pic>
      <p:pic>
        <p:nvPicPr>
          <p:cNvPr id="6" name="Picture 5">
            <a:extLst>
              <a:ext uri="{FF2B5EF4-FFF2-40B4-BE49-F238E27FC236}">
                <a16:creationId xmlns:a16="http://schemas.microsoft.com/office/drawing/2014/main" id="{01BECB04-10EA-3148-8C90-90165E3921B1}"/>
              </a:ext>
            </a:extLst>
          </p:cNvPr>
          <p:cNvPicPr>
            <a:picLocks noChangeAspect="1"/>
          </p:cNvPicPr>
          <p:nvPr/>
        </p:nvPicPr>
        <p:blipFill>
          <a:blip r:embed="rId4"/>
          <a:stretch>
            <a:fillRect/>
          </a:stretch>
        </p:blipFill>
        <p:spPr>
          <a:xfrm>
            <a:off x="4348162" y="2743200"/>
            <a:ext cx="4513886" cy="2686177"/>
          </a:xfrm>
          <a:prstGeom prst="rect">
            <a:avLst/>
          </a:prstGeom>
          <a:ln>
            <a:solidFill>
              <a:schemeClr val="tx1"/>
            </a:solidFill>
          </a:ln>
        </p:spPr>
      </p:pic>
      <p:sp>
        <p:nvSpPr>
          <p:cNvPr id="8" name="TextBox 7">
            <a:extLst>
              <a:ext uri="{FF2B5EF4-FFF2-40B4-BE49-F238E27FC236}">
                <a16:creationId xmlns:a16="http://schemas.microsoft.com/office/drawing/2014/main" id="{15BCB70E-3C1E-0C4E-A380-FFDE538EA49E}"/>
              </a:ext>
            </a:extLst>
          </p:cNvPr>
          <p:cNvSpPr txBox="1"/>
          <p:nvPr/>
        </p:nvSpPr>
        <p:spPr>
          <a:xfrm>
            <a:off x="560745" y="5577840"/>
            <a:ext cx="3495509" cy="723275"/>
          </a:xfrm>
          <a:prstGeom prst="rect">
            <a:avLst/>
          </a:prstGeom>
          <a:noFill/>
        </p:spPr>
        <p:txBody>
          <a:bodyPr wrap="none" rtlCol="0">
            <a:spAutoFit/>
          </a:bodyPr>
          <a:lstStyle/>
          <a:p>
            <a:r>
              <a:rPr lang="en-US" dirty="0"/>
              <a:t>PDF for entire station history</a:t>
            </a:r>
          </a:p>
          <a:p>
            <a:pPr>
              <a:spcBef>
                <a:spcPts val="600"/>
              </a:spcBef>
            </a:pPr>
            <a:r>
              <a:rPr lang="en-US" dirty="0"/>
              <a:t>Average dead_channel_lin=7.34</a:t>
            </a:r>
          </a:p>
        </p:txBody>
      </p:sp>
      <p:sp>
        <p:nvSpPr>
          <p:cNvPr id="9" name="TextBox 8">
            <a:extLst>
              <a:ext uri="{FF2B5EF4-FFF2-40B4-BE49-F238E27FC236}">
                <a16:creationId xmlns:a16="http://schemas.microsoft.com/office/drawing/2014/main" id="{22064B3E-344E-4848-9523-B3D8FE028566}"/>
              </a:ext>
            </a:extLst>
          </p:cNvPr>
          <p:cNvSpPr txBox="1"/>
          <p:nvPr/>
        </p:nvSpPr>
        <p:spPr>
          <a:xfrm>
            <a:off x="4663440" y="91440"/>
            <a:ext cx="4390947" cy="646331"/>
          </a:xfrm>
          <a:prstGeom prst="rect">
            <a:avLst/>
          </a:prstGeom>
          <a:noFill/>
        </p:spPr>
        <p:txBody>
          <a:bodyPr wrap="none" rtlCol="0">
            <a:spAutoFit/>
          </a:bodyPr>
          <a:lstStyle/>
          <a:p>
            <a:pPr algn="r"/>
            <a:r>
              <a:rPr lang="en-US" sz="3600" dirty="0">
                <a:solidFill>
                  <a:schemeClr val="bg1"/>
                </a:solidFill>
              </a:rPr>
              <a:t>PDF-derived metrics</a:t>
            </a:r>
          </a:p>
        </p:txBody>
      </p:sp>
    </p:spTree>
    <p:extLst>
      <p:ext uri="{BB962C8B-B14F-4D97-AF65-F5344CB8AC3E}">
        <p14:creationId xmlns:p14="http://schemas.microsoft.com/office/powerpoint/2010/main" val="17504760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A7734E-915C-6746-9936-1267DC4B5DB7}"/>
              </a:ext>
            </a:extLst>
          </p:cNvPr>
          <p:cNvSpPr txBox="1"/>
          <p:nvPr/>
        </p:nvSpPr>
        <p:spPr>
          <a:xfrm>
            <a:off x="449186" y="1084284"/>
            <a:ext cx="8395888" cy="1554272"/>
          </a:xfrm>
          <a:prstGeom prst="rect">
            <a:avLst/>
          </a:prstGeom>
          <a:noFill/>
          <a:ln>
            <a:noFill/>
          </a:ln>
        </p:spPr>
        <p:txBody>
          <a:bodyPr wrap="none" rtlCol="0">
            <a:spAutoFit/>
          </a:bodyPr>
          <a:lstStyle/>
          <a:p>
            <a:pPr>
              <a:spcBef>
                <a:spcPts val="200"/>
              </a:spcBef>
            </a:pPr>
            <a:r>
              <a:rPr lang="en-US" sz="2000" dirty="0"/>
              <a:t>A flatlined channel records consistently one sample value </a:t>
            </a:r>
          </a:p>
          <a:p>
            <a:pPr>
              <a:spcBef>
                <a:spcPts val="200"/>
              </a:spcBef>
            </a:pPr>
            <a:r>
              <a:rPr lang="en-US" sz="2000" dirty="0"/>
              <a:t>Metric sample_unique = 1 and sample_rms = 0</a:t>
            </a:r>
          </a:p>
          <a:p>
            <a:pPr>
              <a:spcBef>
                <a:spcPts val="200"/>
              </a:spcBef>
            </a:pPr>
            <a:r>
              <a:rPr lang="en-US" sz="2000" dirty="0"/>
              <a:t>(if the condition lasts 00:00:00-24:00:00 UTC)</a:t>
            </a:r>
          </a:p>
          <a:p>
            <a:pPr>
              <a:spcBef>
                <a:spcPts val="200"/>
              </a:spcBef>
            </a:pPr>
            <a:endParaRPr lang="en-US" sz="1000" dirty="0"/>
          </a:p>
          <a:p>
            <a:r>
              <a:rPr lang="en-US" sz="2000" dirty="0"/>
              <a:t>Cannot calculate FFT        no PDF, no PDF-derived metrics for timespan</a:t>
            </a:r>
          </a:p>
        </p:txBody>
      </p:sp>
      <p:sp>
        <p:nvSpPr>
          <p:cNvPr id="4" name="TextBox 3">
            <a:extLst>
              <a:ext uri="{FF2B5EF4-FFF2-40B4-BE49-F238E27FC236}">
                <a16:creationId xmlns:a16="http://schemas.microsoft.com/office/drawing/2014/main" id="{39D568B8-3EF9-C445-A2B5-7370B941768D}"/>
              </a:ext>
            </a:extLst>
          </p:cNvPr>
          <p:cNvSpPr txBox="1"/>
          <p:nvPr/>
        </p:nvSpPr>
        <p:spPr>
          <a:xfrm>
            <a:off x="2103120" y="91440"/>
            <a:ext cx="6981399" cy="646331"/>
          </a:xfrm>
          <a:prstGeom prst="rect">
            <a:avLst/>
          </a:prstGeom>
          <a:noFill/>
        </p:spPr>
        <p:txBody>
          <a:bodyPr wrap="none" rtlCol="0">
            <a:spAutoFit/>
          </a:bodyPr>
          <a:lstStyle/>
          <a:p>
            <a:pPr algn="r"/>
            <a:r>
              <a:rPr lang="en-US" sz="3600" dirty="0">
                <a:solidFill>
                  <a:schemeClr val="bg1"/>
                </a:solidFill>
              </a:rPr>
              <a:t>Flatlined channels have no PSDs</a:t>
            </a:r>
          </a:p>
        </p:txBody>
      </p:sp>
      <p:grpSp>
        <p:nvGrpSpPr>
          <p:cNvPr id="7" name="Group 6">
            <a:extLst>
              <a:ext uri="{FF2B5EF4-FFF2-40B4-BE49-F238E27FC236}">
                <a16:creationId xmlns:a16="http://schemas.microsoft.com/office/drawing/2014/main" id="{A9CFA191-DF4C-DF4B-9C9F-6CB047B770D2}"/>
              </a:ext>
            </a:extLst>
          </p:cNvPr>
          <p:cNvGrpSpPr/>
          <p:nvPr/>
        </p:nvGrpSpPr>
        <p:grpSpPr>
          <a:xfrm>
            <a:off x="646984" y="2688428"/>
            <a:ext cx="7682551" cy="2064031"/>
            <a:chOff x="646984" y="2688428"/>
            <a:chExt cx="7682551" cy="2064031"/>
          </a:xfrm>
        </p:grpSpPr>
        <p:pic>
          <p:nvPicPr>
            <p:cNvPr id="8" name="Picture 7">
              <a:extLst>
                <a:ext uri="{FF2B5EF4-FFF2-40B4-BE49-F238E27FC236}">
                  <a16:creationId xmlns:a16="http://schemas.microsoft.com/office/drawing/2014/main" id="{A5C6DF5F-F1E1-4B44-AAD3-7AE3311D5EEC}"/>
                </a:ext>
              </a:extLst>
            </p:cNvPr>
            <p:cNvPicPr>
              <a:picLocks noChangeAspect="1"/>
            </p:cNvPicPr>
            <p:nvPr/>
          </p:nvPicPr>
          <p:blipFill>
            <a:blip r:embed="rId3"/>
            <a:stretch>
              <a:fillRect/>
            </a:stretch>
          </p:blipFill>
          <p:spPr>
            <a:xfrm>
              <a:off x="646984" y="2688428"/>
              <a:ext cx="7682551" cy="2064031"/>
            </a:xfrm>
            <a:prstGeom prst="rect">
              <a:avLst/>
            </a:prstGeom>
            <a:ln>
              <a:solidFill>
                <a:schemeClr val="tx1"/>
              </a:solidFill>
            </a:ln>
          </p:spPr>
        </p:pic>
        <p:sp>
          <p:nvSpPr>
            <p:cNvPr id="9" name="TextBox 8">
              <a:extLst>
                <a:ext uri="{FF2B5EF4-FFF2-40B4-BE49-F238E27FC236}">
                  <a16:creationId xmlns:a16="http://schemas.microsoft.com/office/drawing/2014/main" id="{B4C258F5-2B27-4140-A4CD-F7DE5A9D6218}"/>
                </a:ext>
              </a:extLst>
            </p:cNvPr>
            <p:cNvSpPr txBox="1"/>
            <p:nvPr/>
          </p:nvSpPr>
          <p:spPr>
            <a:xfrm>
              <a:off x="1089662" y="4018138"/>
              <a:ext cx="4416594" cy="646331"/>
            </a:xfrm>
            <a:prstGeom prst="rect">
              <a:avLst/>
            </a:prstGeom>
            <a:noFill/>
            <a:ln>
              <a:noFill/>
            </a:ln>
          </p:spPr>
          <p:txBody>
            <a:bodyPr wrap="none" rtlCol="0">
              <a:spAutoFit/>
            </a:bodyPr>
            <a:lstStyle/>
            <a:p>
              <a:r>
                <a:rPr lang="en-US" dirty="0"/>
                <a:t>TA.K29M..BHE, 2017.018-2017.026</a:t>
              </a:r>
            </a:p>
            <a:p>
              <a:r>
                <a:rPr lang="en-US" dirty="0"/>
                <a:t>Digitizer problem, fixed by digitizer reboot</a:t>
              </a:r>
            </a:p>
          </p:txBody>
        </p:sp>
      </p:grpSp>
      <p:grpSp>
        <p:nvGrpSpPr>
          <p:cNvPr id="2" name="Group 1">
            <a:extLst>
              <a:ext uri="{FF2B5EF4-FFF2-40B4-BE49-F238E27FC236}">
                <a16:creationId xmlns:a16="http://schemas.microsoft.com/office/drawing/2014/main" id="{60B06172-A941-C940-BFB7-D7854BB02EA4}"/>
              </a:ext>
            </a:extLst>
          </p:cNvPr>
          <p:cNvGrpSpPr/>
          <p:nvPr/>
        </p:nvGrpSpPr>
        <p:grpSpPr>
          <a:xfrm>
            <a:off x="646984" y="4879275"/>
            <a:ext cx="3862882" cy="1731637"/>
            <a:chOff x="778523" y="5014210"/>
            <a:chExt cx="3862882" cy="1731637"/>
          </a:xfrm>
        </p:grpSpPr>
        <p:pic>
          <p:nvPicPr>
            <p:cNvPr id="30" name="Picture 29">
              <a:extLst>
                <a:ext uri="{FF2B5EF4-FFF2-40B4-BE49-F238E27FC236}">
                  <a16:creationId xmlns:a16="http://schemas.microsoft.com/office/drawing/2014/main" id="{DDEFF6A1-B33A-8248-865F-433AECB4C804}"/>
                </a:ext>
              </a:extLst>
            </p:cNvPr>
            <p:cNvPicPr>
              <a:picLocks noChangeAspect="1"/>
            </p:cNvPicPr>
            <p:nvPr/>
          </p:nvPicPr>
          <p:blipFill>
            <a:blip r:embed="rId4"/>
            <a:stretch>
              <a:fillRect/>
            </a:stretch>
          </p:blipFill>
          <p:spPr>
            <a:xfrm>
              <a:off x="778523" y="5014210"/>
              <a:ext cx="3862882" cy="1731637"/>
            </a:xfrm>
            <a:prstGeom prst="rect">
              <a:avLst/>
            </a:prstGeom>
          </p:spPr>
        </p:pic>
        <p:sp>
          <p:nvSpPr>
            <p:cNvPr id="31" name="Rectangle 30">
              <a:extLst>
                <a:ext uri="{FF2B5EF4-FFF2-40B4-BE49-F238E27FC236}">
                  <a16:creationId xmlns:a16="http://schemas.microsoft.com/office/drawing/2014/main" id="{32D0FA8C-998F-FF40-852A-735B0034099B}"/>
                </a:ext>
              </a:extLst>
            </p:cNvPr>
            <p:cNvSpPr/>
            <p:nvPr/>
          </p:nvSpPr>
          <p:spPr bwMode="auto">
            <a:xfrm>
              <a:off x="2709964" y="5146945"/>
              <a:ext cx="1217459" cy="194872"/>
            </a:xfrm>
            <a:prstGeom prst="rect">
              <a:avLst/>
            </a:prstGeom>
            <a:solidFill>
              <a:schemeClr val="bg1"/>
            </a:solidFill>
            <a:ln w="1905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109" charset="0"/>
              </a:endParaRPr>
            </a:p>
          </p:txBody>
        </p:sp>
      </p:grpSp>
      <p:grpSp>
        <p:nvGrpSpPr>
          <p:cNvPr id="3" name="Group 2">
            <a:extLst>
              <a:ext uri="{FF2B5EF4-FFF2-40B4-BE49-F238E27FC236}">
                <a16:creationId xmlns:a16="http://schemas.microsoft.com/office/drawing/2014/main" id="{7C9BC6DE-50FB-814C-A8D7-BA323E6B70D4}"/>
              </a:ext>
            </a:extLst>
          </p:cNvPr>
          <p:cNvGrpSpPr/>
          <p:nvPr/>
        </p:nvGrpSpPr>
        <p:grpSpPr>
          <a:xfrm>
            <a:off x="4967725" y="4879275"/>
            <a:ext cx="3361810" cy="977501"/>
            <a:chOff x="5147249" y="5244381"/>
            <a:chExt cx="3361810" cy="977501"/>
          </a:xfrm>
        </p:grpSpPr>
        <p:pic>
          <p:nvPicPr>
            <p:cNvPr id="28" name="Picture 27">
              <a:extLst>
                <a:ext uri="{FF2B5EF4-FFF2-40B4-BE49-F238E27FC236}">
                  <a16:creationId xmlns:a16="http://schemas.microsoft.com/office/drawing/2014/main" id="{F5711AB7-0240-C04F-AE6D-516E0A400AF1}"/>
                </a:ext>
              </a:extLst>
            </p:cNvPr>
            <p:cNvPicPr>
              <a:picLocks noChangeAspect="1"/>
            </p:cNvPicPr>
            <p:nvPr/>
          </p:nvPicPr>
          <p:blipFill>
            <a:blip r:embed="rId5"/>
            <a:stretch>
              <a:fillRect/>
            </a:stretch>
          </p:blipFill>
          <p:spPr>
            <a:xfrm>
              <a:off x="5147249" y="5244381"/>
              <a:ext cx="3361810" cy="977501"/>
            </a:xfrm>
            <a:prstGeom prst="rect">
              <a:avLst/>
            </a:prstGeom>
          </p:spPr>
        </p:pic>
        <p:sp>
          <p:nvSpPr>
            <p:cNvPr id="32" name="Rectangle 31">
              <a:extLst>
                <a:ext uri="{FF2B5EF4-FFF2-40B4-BE49-F238E27FC236}">
                  <a16:creationId xmlns:a16="http://schemas.microsoft.com/office/drawing/2014/main" id="{2A90D05D-D5A6-DB4C-9317-4F47A8DAA98E}"/>
                </a:ext>
              </a:extLst>
            </p:cNvPr>
            <p:cNvSpPr/>
            <p:nvPr/>
          </p:nvSpPr>
          <p:spPr bwMode="auto">
            <a:xfrm>
              <a:off x="7023176" y="5382392"/>
              <a:ext cx="1217459" cy="194872"/>
            </a:xfrm>
            <a:prstGeom prst="rect">
              <a:avLst/>
            </a:prstGeom>
            <a:solidFill>
              <a:schemeClr val="bg1"/>
            </a:solidFill>
            <a:ln w="1905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pitchFamily="-109" charset="0"/>
              </a:endParaRPr>
            </a:p>
          </p:txBody>
        </p:sp>
      </p:grpSp>
      <p:cxnSp>
        <p:nvCxnSpPr>
          <p:cNvPr id="11" name="Straight Arrow Connector 10">
            <a:extLst>
              <a:ext uri="{FF2B5EF4-FFF2-40B4-BE49-F238E27FC236}">
                <a16:creationId xmlns:a16="http://schemas.microsoft.com/office/drawing/2014/main" id="{89B3D317-3799-B240-847D-BDCFAABFD527}"/>
              </a:ext>
            </a:extLst>
          </p:cNvPr>
          <p:cNvCxnSpPr/>
          <p:nvPr/>
        </p:nvCxnSpPr>
        <p:spPr bwMode="auto">
          <a:xfrm>
            <a:off x="3108960" y="2441448"/>
            <a:ext cx="301752" cy="0"/>
          </a:xfrm>
          <a:prstGeom prst="straightConnector1">
            <a:avLst/>
          </a:prstGeom>
          <a:solidFill>
            <a:schemeClr val="accent1">
              <a:alpha val="25000"/>
            </a:schemeClr>
          </a:solidFill>
          <a:ln w="19050" cap="flat" cmpd="sng" algn="ctr">
            <a:solidFill>
              <a:srgbClr val="7030A0"/>
            </a:solidFill>
            <a:prstDash val="solid"/>
            <a:round/>
            <a:headEnd type="none" w="med" len="med"/>
            <a:tailEnd type="triangle" w="lg" len="med"/>
          </a:ln>
          <a:effectLst/>
        </p:spPr>
      </p:cxnSp>
    </p:spTree>
    <p:extLst>
      <p:ext uri="{BB962C8B-B14F-4D97-AF65-F5344CB8AC3E}">
        <p14:creationId xmlns:p14="http://schemas.microsoft.com/office/powerpoint/2010/main" val="30566377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5F966-B9F1-3345-89BA-6FA8CD03A577}"/>
              </a:ext>
            </a:extLst>
          </p:cNvPr>
          <p:cNvSpPr>
            <a:spLocks noGrp="1"/>
          </p:cNvSpPr>
          <p:nvPr>
            <p:ph type="title"/>
          </p:nvPr>
        </p:nvSpPr>
        <p:spPr>
          <a:xfrm>
            <a:off x="685800" y="3017520"/>
            <a:ext cx="7772400" cy="743712"/>
          </a:xfrm>
        </p:spPr>
        <p:txBody>
          <a:bodyPr/>
          <a:lstStyle/>
          <a:p>
            <a:r>
              <a:rPr lang="en-US" dirty="0"/>
              <a:t>PDF BROWSER</a:t>
            </a:r>
            <a:br>
              <a:rPr lang="en-US" dirty="0"/>
            </a:br>
            <a:endParaRPr lang="en-US" dirty="0"/>
          </a:p>
        </p:txBody>
      </p:sp>
      <p:sp>
        <p:nvSpPr>
          <p:cNvPr id="3" name="Text Placeholder 2">
            <a:extLst>
              <a:ext uri="{FF2B5EF4-FFF2-40B4-BE49-F238E27FC236}">
                <a16:creationId xmlns:a16="http://schemas.microsoft.com/office/drawing/2014/main" id="{EEA1582B-8E74-4E42-9597-6FC3BB3DC428}"/>
              </a:ext>
            </a:extLst>
          </p:cNvPr>
          <p:cNvSpPr>
            <a:spLocks noGrp="1"/>
          </p:cNvSpPr>
          <p:nvPr>
            <p:ph type="body" idx="1"/>
          </p:nvPr>
        </p:nvSpPr>
        <p:spPr>
          <a:xfrm>
            <a:off x="685800" y="2560320"/>
            <a:ext cx="7772400" cy="493268"/>
          </a:xfrm>
        </p:spPr>
        <p:txBody>
          <a:bodyPr/>
          <a:lstStyle/>
          <a:p>
            <a:r>
              <a:rPr lang="en-US" dirty="0"/>
              <a:t>MUSTANG WEB SERVICES</a:t>
            </a:r>
          </a:p>
        </p:txBody>
      </p:sp>
      <p:sp>
        <p:nvSpPr>
          <p:cNvPr id="4" name="TextBox 3">
            <a:extLst>
              <a:ext uri="{FF2B5EF4-FFF2-40B4-BE49-F238E27FC236}">
                <a16:creationId xmlns:a16="http://schemas.microsoft.com/office/drawing/2014/main" id="{FBD6F084-22E8-9D44-B228-493293CE93C3}"/>
              </a:ext>
            </a:extLst>
          </p:cNvPr>
          <p:cNvSpPr txBox="1"/>
          <p:nvPr/>
        </p:nvSpPr>
        <p:spPr>
          <a:xfrm>
            <a:off x="722313" y="4114800"/>
            <a:ext cx="7167347" cy="461665"/>
          </a:xfrm>
          <a:prstGeom prst="rect">
            <a:avLst/>
          </a:prstGeom>
          <a:noFill/>
        </p:spPr>
        <p:txBody>
          <a:bodyPr wrap="none" rtlCol="0">
            <a:spAutoFit/>
          </a:bodyPr>
          <a:lstStyle/>
          <a:p>
            <a:r>
              <a:rPr lang="en-US" sz="2400" dirty="0">
                <a:solidFill>
                  <a:srgbClr val="0432FF"/>
                </a:solidFill>
                <a:hlinkClick r:id="rId2"/>
              </a:rPr>
              <a:t>http://service.iris.edu/mustang/noise-pdf-browser/1/</a:t>
            </a:r>
            <a:endParaRPr lang="en-US" sz="2400" dirty="0">
              <a:solidFill>
                <a:srgbClr val="0432FF"/>
              </a:solidFill>
            </a:endParaRPr>
          </a:p>
        </p:txBody>
      </p:sp>
    </p:spTree>
    <p:extLst>
      <p:ext uri="{BB962C8B-B14F-4D97-AF65-F5344CB8AC3E}">
        <p14:creationId xmlns:p14="http://schemas.microsoft.com/office/powerpoint/2010/main" val="36485590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1DB62A-800F-B34C-A152-EEE15CE07EA3}"/>
              </a:ext>
            </a:extLst>
          </p:cNvPr>
          <p:cNvSpPr txBox="1"/>
          <p:nvPr/>
        </p:nvSpPr>
        <p:spPr>
          <a:xfrm>
            <a:off x="1554480" y="194209"/>
            <a:ext cx="7509408" cy="461665"/>
          </a:xfrm>
          <a:prstGeom prst="rect">
            <a:avLst/>
          </a:prstGeom>
          <a:noFill/>
        </p:spPr>
        <p:txBody>
          <a:bodyPr wrap="square" rtlCol="0">
            <a:spAutoFit/>
          </a:bodyPr>
          <a:lstStyle/>
          <a:p>
            <a:pPr algn="r"/>
            <a:r>
              <a:rPr lang="en-US" sz="2400" dirty="0">
                <a:solidFill>
                  <a:schemeClr val="bg1"/>
                </a:solidFill>
              </a:rPr>
              <a:t>http://service.iris.edu/mustang/noise-pdf-browser/1/</a:t>
            </a:r>
          </a:p>
        </p:txBody>
      </p:sp>
      <p:pic>
        <p:nvPicPr>
          <p:cNvPr id="6" name="Picture 5">
            <a:extLst>
              <a:ext uri="{FF2B5EF4-FFF2-40B4-BE49-F238E27FC236}">
                <a16:creationId xmlns:a16="http://schemas.microsoft.com/office/drawing/2014/main" id="{982033BB-69F7-974E-87B4-750837B8371C}"/>
              </a:ext>
            </a:extLst>
          </p:cNvPr>
          <p:cNvPicPr>
            <a:picLocks noChangeAspect="1"/>
          </p:cNvPicPr>
          <p:nvPr/>
        </p:nvPicPr>
        <p:blipFill rotWithShape="1">
          <a:blip r:embed="rId2"/>
          <a:srcRect b="27186"/>
          <a:stretch/>
        </p:blipFill>
        <p:spPr>
          <a:xfrm>
            <a:off x="0" y="883921"/>
            <a:ext cx="9144000" cy="5974080"/>
          </a:xfrm>
          <a:prstGeom prst="rect">
            <a:avLst/>
          </a:prstGeom>
        </p:spPr>
      </p:pic>
      <p:sp>
        <p:nvSpPr>
          <p:cNvPr id="2" name="Rectangle 1">
            <a:hlinkClick r:id="rId3"/>
            <a:extLst>
              <a:ext uri="{FF2B5EF4-FFF2-40B4-BE49-F238E27FC236}">
                <a16:creationId xmlns:a16="http://schemas.microsoft.com/office/drawing/2014/main" id="{909D5BCD-86BF-E34A-A7E4-CFB6FB3E7EFA}"/>
              </a:ext>
            </a:extLst>
          </p:cNvPr>
          <p:cNvSpPr/>
          <p:nvPr/>
        </p:nvSpPr>
        <p:spPr bwMode="auto">
          <a:xfrm>
            <a:off x="66502" y="883921"/>
            <a:ext cx="9002683" cy="5907577"/>
          </a:xfrm>
          <a:prstGeom prst="rect">
            <a:avLst/>
          </a:prstGeom>
          <a:noFill/>
          <a:ln w="19050" cap="flat" cmpd="sng" algn="ctr">
            <a:no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Tree>
    <p:extLst>
      <p:ext uri="{BB962C8B-B14F-4D97-AF65-F5344CB8AC3E}">
        <p14:creationId xmlns:p14="http://schemas.microsoft.com/office/powerpoint/2010/main" val="32938654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8E93179D-E88F-5344-8E85-FBEDF549811A}"/>
              </a:ext>
            </a:extLst>
          </p:cNvPr>
          <p:cNvPicPr>
            <a:picLocks noChangeAspect="1"/>
          </p:cNvPicPr>
          <p:nvPr/>
        </p:nvPicPr>
        <p:blipFill>
          <a:blip r:embed="rId3"/>
          <a:stretch>
            <a:fillRect/>
          </a:stretch>
        </p:blipFill>
        <p:spPr>
          <a:xfrm>
            <a:off x="1486219" y="1646266"/>
            <a:ext cx="6017671" cy="4816539"/>
          </a:xfrm>
          <a:prstGeom prst="rect">
            <a:avLst/>
          </a:prstGeom>
        </p:spPr>
      </p:pic>
      <p:sp>
        <p:nvSpPr>
          <p:cNvPr id="7" name="TextBox 6">
            <a:extLst>
              <a:ext uri="{FF2B5EF4-FFF2-40B4-BE49-F238E27FC236}">
                <a16:creationId xmlns:a16="http://schemas.microsoft.com/office/drawing/2014/main" id="{32163C56-9B17-C647-AEEC-927EE315911C}"/>
              </a:ext>
            </a:extLst>
          </p:cNvPr>
          <p:cNvSpPr txBox="1"/>
          <p:nvPr/>
        </p:nvSpPr>
        <p:spPr>
          <a:xfrm>
            <a:off x="3108960" y="124262"/>
            <a:ext cx="5955477" cy="646331"/>
          </a:xfrm>
          <a:prstGeom prst="rect">
            <a:avLst/>
          </a:prstGeom>
          <a:noFill/>
        </p:spPr>
        <p:txBody>
          <a:bodyPr wrap="none" rtlCol="0">
            <a:spAutoFit/>
          </a:bodyPr>
          <a:lstStyle/>
          <a:p>
            <a:pPr algn="r"/>
            <a:r>
              <a:rPr lang="en-US" sz="3600" dirty="0">
                <a:solidFill>
                  <a:schemeClr val="bg1"/>
                </a:solidFill>
              </a:rPr>
              <a:t>PDF Browser Breakout view</a:t>
            </a:r>
          </a:p>
        </p:txBody>
      </p:sp>
      <p:sp>
        <p:nvSpPr>
          <p:cNvPr id="3" name="TextBox 2">
            <a:extLst>
              <a:ext uri="{FF2B5EF4-FFF2-40B4-BE49-F238E27FC236}">
                <a16:creationId xmlns:a16="http://schemas.microsoft.com/office/drawing/2014/main" id="{25A2753E-E34F-8644-9224-29BE8C0EF05F}"/>
              </a:ext>
            </a:extLst>
          </p:cNvPr>
          <p:cNvSpPr txBox="1"/>
          <p:nvPr/>
        </p:nvSpPr>
        <p:spPr>
          <a:xfrm>
            <a:off x="1132597" y="1031461"/>
            <a:ext cx="6878806" cy="523220"/>
          </a:xfrm>
          <a:prstGeom prst="rect">
            <a:avLst/>
          </a:prstGeom>
          <a:noFill/>
        </p:spPr>
        <p:txBody>
          <a:bodyPr wrap="none" rtlCol="0">
            <a:spAutoFit/>
          </a:bodyPr>
          <a:lstStyle/>
          <a:p>
            <a:r>
              <a:rPr lang="en-US" sz="2800" dirty="0"/>
              <a:t>Explore the PDF history of a single station</a:t>
            </a:r>
          </a:p>
        </p:txBody>
      </p:sp>
    </p:spTree>
    <p:extLst>
      <p:ext uri="{BB962C8B-B14F-4D97-AF65-F5344CB8AC3E}">
        <p14:creationId xmlns:p14="http://schemas.microsoft.com/office/powerpoint/2010/main" val="37783249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447719-EE90-A447-BD92-68C00ACEEBB3}"/>
              </a:ext>
            </a:extLst>
          </p:cNvPr>
          <p:cNvSpPr txBox="1"/>
          <p:nvPr/>
        </p:nvSpPr>
        <p:spPr>
          <a:xfrm>
            <a:off x="2560320" y="91440"/>
            <a:ext cx="6545382" cy="646331"/>
          </a:xfrm>
          <a:prstGeom prst="rect">
            <a:avLst/>
          </a:prstGeom>
          <a:noFill/>
        </p:spPr>
        <p:txBody>
          <a:bodyPr wrap="none" rtlCol="0">
            <a:spAutoFit/>
          </a:bodyPr>
          <a:lstStyle/>
          <a:p>
            <a:pPr algn="r"/>
            <a:r>
              <a:rPr lang="en-US" sz="3600" dirty="0">
                <a:solidFill>
                  <a:schemeClr val="bg1"/>
                </a:solidFill>
              </a:rPr>
              <a:t>PDF Browser Breakout queries</a:t>
            </a:r>
          </a:p>
        </p:txBody>
      </p:sp>
      <p:sp>
        <p:nvSpPr>
          <p:cNvPr id="2" name="TextBox 1">
            <a:extLst>
              <a:ext uri="{FF2B5EF4-FFF2-40B4-BE49-F238E27FC236}">
                <a16:creationId xmlns:a16="http://schemas.microsoft.com/office/drawing/2014/main" id="{F0CD7CFC-034C-CD40-A54B-E959C6E74531}"/>
              </a:ext>
            </a:extLst>
          </p:cNvPr>
          <p:cNvSpPr txBox="1"/>
          <p:nvPr/>
        </p:nvSpPr>
        <p:spPr>
          <a:xfrm>
            <a:off x="222455" y="996910"/>
            <a:ext cx="8699090" cy="830997"/>
          </a:xfrm>
          <a:prstGeom prst="rect">
            <a:avLst/>
          </a:prstGeom>
          <a:noFill/>
        </p:spPr>
        <p:txBody>
          <a:bodyPr wrap="square" rtlCol="0">
            <a:spAutoFit/>
          </a:bodyPr>
          <a:lstStyle/>
          <a:p>
            <a:pPr>
              <a:buClr>
                <a:schemeClr val="tx1"/>
              </a:buClr>
            </a:pPr>
            <a:r>
              <a:rPr lang="en-US" sz="2400" dirty="0">
                <a:solidFill>
                  <a:srgbClr val="0432FF"/>
                </a:solidFill>
                <a:hlinkClick r:id="rId3"/>
              </a:rPr>
              <a:t>http://service.iris.edu/mustang/noise-pdf-browser/1/breakout?</a:t>
            </a:r>
          </a:p>
          <a:p>
            <a:pPr>
              <a:buClr>
                <a:schemeClr val="tx1"/>
              </a:buClr>
            </a:pPr>
            <a:r>
              <a:rPr lang="en-US" sz="2400" dirty="0">
                <a:solidFill>
                  <a:srgbClr val="0432FF"/>
                </a:solidFill>
                <a:hlinkClick r:id="rId3"/>
              </a:rPr>
              <a:t>target=IU.ADK.00.BHZ.M</a:t>
            </a:r>
            <a:endParaRPr lang="en-US" sz="2400" b="1" dirty="0">
              <a:solidFill>
                <a:srgbClr val="0432FF"/>
              </a:solidFill>
            </a:endParaRPr>
          </a:p>
        </p:txBody>
      </p:sp>
      <p:pic>
        <p:nvPicPr>
          <p:cNvPr id="9" name="Picture 8">
            <a:extLst>
              <a:ext uri="{FF2B5EF4-FFF2-40B4-BE49-F238E27FC236}">
                <a16:creationId xmlns:a16="http://schemas.microsoft.com/office/drawing/2014/main" id="{61483F19-3D80-684E-8B25-C61A24B49E70}"/>
              </a:ext>
            </a:extLst>
          </p:cNvPr>
          <p:cNvPicPr>
            <a:picLocks/>
          </p:cNvPicPr>
          <p:nvPr/>
        </p:nvPicPr>
        <p:blipFill>
          <a:blip r:embed="rId4">
            <a:alphaModFix/>
          </a:blip>
          <a:stretch>
            <a:fillRect/>
          </a:stretch>
        </p:blipFill>
        <p:spPr>
          <a:xfrm>
            <a:off x="457200" y="1920240"/>
            <a:ext cx="6858000" cy="4572000"/>
          </a:xfrm>
          <a:prstGeom prst="rect">
            <a:avLst/>
          </a:prstGeom>
        </p:spPr>
      </p:pic>
      <p:cxnSp>
        <p:nvCxnSpPr>
          <p:cNvPr id="11" name="Straight Arrow Connector 10">
            <a:extLst>
              <a:ext uri="{FF2B5EF4-FFF2-40B4-BE49-F238E27FC236}">
                <a16:creationId xmlns:a16="http://schemas.microsoft.com/office/drawing/2014/main" id="{10F60919-F4A9-AB49-975D-6F8B0C726786}"/>
              </a:ext>
            </a:extLst>
          </p:cNvPr>
          <p:cNvCxnSpPr>
            <a:cxnSpLocks/>
          </p:cNvCxnSpPr>
          <p:nvPr/>
        </p:nvCxnSpPr>
        <p:spPr bwMode="auto">
          <a:xfrm flipH="1">
            <a:off x="6156961" y="2882538"/>
            <a:ext cx="400593" cy="0"/>
          </a:xfrm>
          <a:prstGeom prst="straightConnector1">
            <a:avLst/>
          </a:prstGeom>
          <a:solidFill>
            <a:schemeClr val="accent1">
              <a:alpha val="25000"/>
            </a:schemeClr>
          </a:solidFill>
          <a:ln w="19050" cap="flat" cmpd="sng" algn="ctr">
            <a:solidFill>
              <a:schemeClr val="tx1"/>
            </a:solidFill>
            <a:prstDash val="solid"/>
            <a:round/>
            <a:headEnd type="none" w="med" len="med"/>
            <a:tailEnd type="triangle" w="lg" len="med"/>
          </a:ln>
          <a:effectLst/>
        </p:spPr>
      </p:cxnSp>
      <p:sp>
        <p:nvSpPr>
          <p:cNvPr id="13" name="TextBox 12">
            <a:extLst>
              <a:ext uri="{FF2B5EF4-FFF2-40B4-BE49-F238E27FC236}">
                <a16:creationId xmlns:a16="http://schemas.microsoft.com/office/drawing/2014/main" id="{C63821EA-0C91-DE42-A3D5-37C977AC2E80}"/>
              </a:ext>
            </a:extLst>
          </p:cNvPr>
          <p:cNvSpPr txBox="1"/>
          <p:nvPr/>
        </p:nvSpPr>
        <p:spPr>
          <a:xfrm>
            <a:off x="6557554" y="2697872"/>
            <a:ext cx="2249334" cy="369332"/>
          </a:xfrm>
          <a:prstGeom prst="rect">
            <a:avLst/>
          </a:prstGeom>
          <a:solidFill>
            <a:schemeClr val="accent1">
              <a:lumMod val="40000"/>
              <a:lumOff val="60000"/>
            </a:schemeClr>
          </a:solidFill>
          <a:ln>
            <a:solidFill>
              <a:schemeClr val="accent1"/>
            </a:solidFill>
          </a:ln>
        </p:spPr>
        <p:txBody>
          <a:bodyPr wrap="none" rtlCol="0">
            <a:spAutoFit/>
          </a:bodyPr>
          <a:lstStyle/>
          <a:p>
            <a:r>
              <a:rPr lang="en-US" dirty="0"/>
              <a:t>entire station history</a:t>
            </a:r>
          </a:p>
        </p:txBody>
      </p:sp>
      <p:cxnSp>
        <p:nvCxnSpPr>
          <p:cNvPr id="14" name="Straight Arrow Connector 13">
            <a:extLst>
              <a:ext uri="{FF2B5EF4-FFF2-40B4-BE49-F238E27FC236}">
                <a16:creationId xmlns:a16="http://schemas.microsoft.com/office/drawing/2014/main" id="{4A91B26B-3AE3-6543-951F-407767D0D0D6}"/>
              </a:ext>
            </a:extLst>
          </p:cNvPr>
          <p:cNvCxnSpPr>
            <a:cxnSpLocks/>
          </p:cNvCxnSpPr>
          <p:nvPr/>
        </p:nvCxnSpPr>
        <p:spPr bwMode="auto">
          <a:xfrm flipH="1">
            <a:off x="7332924" y="5534298"/>
            <a:ext cx="400593" cy="0"/>
          </a:xfrm>
          <a:prstGeom prst="straightConnector1">
            <a:avLst/>
          </a:prstGeom>
          <a:solidFill>
            <a:schemeClr val="accent1">
              <a:alpha val="25000"/>
            </a:schemeClr>
          </a:solidFill>
          <a:ln w="19050" cap="flat" cmpd="sng" algn="ctr">
            <a:solidFill>
              <a:schemeClr val="tx1"/>
            </a:solidFill>
            <a:prstDash val="solid"/>
            <a:round/>
            <a:headEnd type="none" w="med" len="med"/>
            <a:tailEnd type="triangle" w="lg" len="med"/>
          </a:ln>
          <a:effectLst/>
        </p:spPr>
      </p:cxnSp>
      <p:sp>
        <p:nvSpPr>
          <p:cNvPr id="15" name="TextBox 14">
            <a:extLst>
              <a:ext uri="{FF2B5EF4-FFF2-40B4-BE49-F238E27FC236}">
                <a16:creationId xmlns:a16="http://schemas.microsoft.com/office/drawing/2014/main" id="{8FBC3DA8-423E-9943-AD97-42AA6CFD46C0}"/>
              </a:ext>
            </a:extLst>
          </p:cNvPr>
          <p:cNvSpPr txBox="1"/>
          <p:nvPr/>
        </p:nvSpPr>
        <p:spPr>
          <a:xfrm>
            <a:off x="7733517" y="5349632"/>
            <a:ext cx="1056700" cy="369332"/>
          </a:xfrm>
          <a:prstGeom prst="rect">
            <a:avLst/>
          </a:prstGeom>
          <a:solidFill>
            <a:schemeClr val="accent1">
              <a:lumMod val="40000"/>
              <a:lumOff val="60000"/>
            </a:schemeClr>
          </a:solidFill>
          <a:ln>
            <a:solidFill>
              <a:schemeClr val="accent1"/>
            </a:solidFill>
          </a:ln>
        </p:spPr>
        <p:txBody>
          <a:bodyPr wrap="none" rtlCol="0">
            <a:spAutoFit/>
          </a:bodyPr>
          <a:lstStyle/>
          <a:p>
            <a:r>
              <a:rPr lang="en-US" dirty="0"/>
              <a:t>by years</a:t>
            </a:r>
          </a:p>
        </p:txBody>
      </p:sp>
    </p:spTree>
    <p:extLst>
      <p:ext uri="{BB962C8B-B14F-4D97-AF65-F5344CB8AC3E}">
        <p14:creationId xmlns:p14="http://schemas.microsoft.com/office/powerpoint/2010/main" val="17595418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447719-EE90-A447-BD92-68C00ACEEBB3}"/>
              </a:ext>
            </a:extLst>
          </p:cNvPr>
          <p:cNvSpPr txBox="1"/>
          <p:nvPr/>
        </p:nvSpPr>
        <p:spPr>
          <a:xfrm>
            <a:off x="2560320" y="91440"/>
            <a:ext cx="6545382" cy="646331"/>
          </a:xfrm>
          <a:prstGeom prst="rect">
            <a:avLst/>
          </a:prstGeom>
          <a:noFill/>
        </p:spPr>
        <p:txBody>
          <a:bodyPr wrap="none" rtlCol="0">
            <a:spAutoFit/>
          </a:bodyPr>
          <a:lstStyle/>
          <a:p>
            <a:pPr algn="r"/>
            <a:r>
              <a:rPr lang="en-US" sz="3600" dirty="0">
                <a:solidFill>
                  <a:schemeClr val="bg1"/>
                </a:solidFill>
              </a:rPr>
              <a:t>PDF Browser Breakout queries</a:t>
            </a:r>
          </a:p>
        </p:txBody>
      </p:sp>
      <p:sp>
        <p:nvSpPr>
          <p:cNvPr id="2" name="TextBox 1">
            <a:extLst>
              <a:ext uri="{FF2B5EF4-FFF2-40B4-BE49-F238E27FC236}">
                <a16:creationId xmlns:a16="http://schemas.microsoft.com/office/drawing/2014/main" id="{F0CD7CFC-034C-CD40-A54B-E959C6E74531}"/>
              </a:ext>
            </a:extLst>
          </p:cNvPr>
          <p:cNvSpPr txBox="1"/>
          <p:nvPr/>
        </p:nvSpPr>
        <p:spPr>
          <a:xfrm>
            <a:off x="222455" y="996910"/>
            <a:ext cx="8699090" cy="830997"/>
          </a:xfrm>
          <a:prstGeom prst="rect">
            <a:avLst/>
          </a:prstGeom>
          <a:noFill/>
        </p:spPr>
        <p:txBody>
          <a:bodyPr wrap="square" rtlCol="0">
            <a:spAutoFit/>
          </a:bodyPr>
          <a:lstStyle/>
          <a:p>
            <a:pPr>
              <a:buClr>
                <a:schemeClr val="tx1"/>
              </a:buClr>
            </a:pPr>
            <a:r>
              <a:rPr lang="en-US" sz="2400" dirty="0">
                <a:solidFill>
                  <a:srgbClr val="0432FF"/>
                </a:solidFill>
                <a:hlinkClick r:id="rId3"/>
              </a:rPr>
              <a:t>http://service.iris.edu/mustang/noise-pdf-browser/1/breakout?</a:t>
            </a:r>
          </a:p>
          <a:p>
            <a:pPr>
              <a:buClr>
                <a:schemeClr val="tx1"/>
              </a:buClr>
            </a:pPr>
            <a:r>
              <a:rPr lang="en-US" sz="2400" dirty="0">
                <a:solidFill>
                  <a:srgbClr val="0432FF"/>
                </a:solidFill>
                <a:hlinkClick r:id="rId3"/>
              </a:rPr>
              <a:t>net=IU&amp;sta=ADK&amp;loc=00&amp;cha=BHZ&amp;quality=M</a:t>
            </a:r>
            <a:endParaRPr lang="en-US" sz="2400" b="1" dirty="0">
              <a:solidFill>
                <a:srgbClr val="0432FF"/>
              </a:solidFill>
            </a:endParaRPr>
          </a:p>
        </p:txBody>
      </p:sp>
      <p:pic>
        <p:nvPicPr>
          <p:cNvPr id="9" name="Picture 8">
            <a:extLst>
              <a:ext uri="{FF2B5EF4-FFF2-40B4-BE49-F238E27FC236}">
                <a16:creationId xmlns:a16="http://schemas.microsoft.com/office/drawing/2014/main" id="{61483F19-3D80-684E-8B25-C61A24B49E70}"/>
              </a:ext>
            </a:extLst>
          </p:cNvPr>
          <p:cNvPicPr>
            <a:picLocks/>
          </p:cNvPicPr>
          <p:nvPr/>
        </p:nvPicPr>
        <p:blipFill>
          <a:blip r:embed="rId4">
            <a:alphaModFix/>
          </a:blip>
          <a:stretch>
            <a:fillRect/>
          </a:stretch>
        </p:blipFill>
        <p:spPr>
          <a:xfrm>
            <a:off x="457200" y="1920240"/>
            <a:ext cx="6858000" cy="4572000"/>
          </a:xfrm>
          <a:prstGeom prst="rect">
            <a:avLst/>
          </a:prstGeom>
        </p:spPr>
      </p:pic>
      <p:cxnSp>
        <p:nvCxnSpPr>
          <p:cNvPr id="11" name="Straight Arrow Connector 10">
            <a:extLst>
              <a:ext uri="{FF2B5EF4-FFF2-40B4-BE49-F238E27FC236}">
                <a16:creationId xmlns:a16="http://schemas.microsoft.com/office/drawing/2014/main" id="{10F60919-F4A9-AB49-975D-6F8B0C726786}"/>
              </a:ext>
            </a:extLst>
          </p:cNvPr>
          <p:cNvCxnSpPr>
            <a:cxnSpLocks/>
          </p:cNvCxnSpPr>
          <p:nvPr/>
        </p:nvCxnSpPr>
        <p:spPr bwMode="auto">
          <a:xfrm flipH="1">
            <a:off x="6156961" y="2882538"/>
            <a:ext cx="400593" cy="0"/>
          </a:xfrm>
          <a:prstGeom prst="straightConnector1">
            <a:avLst/>
          </a:prstGeom>
          <a:solidFill>
            <a:schemeClr val="accent1">
              <a:alpha val="25000"/>
            </a:schemeClr>
          </a:solidFill>
          <a:ln w="19050" cap="flat" cmpd="sng" algn="ctr">
            <a:solidFill>
              <a:schemeClr val="tx1"/>
            </a:solidFill>
            <a:prstDash val="solid"/>
            <a:round/>
            <a:headEnd type="none" w="med" len="med"/>
            <a:tailEnd type="triangle" w="lg" len="med"/>
          </a:ln>
          <a:effectLst/>
        </p:spPr>
      </p:cxnSp>
      <p:sp>
        <p:nvSpPr>
          <p:cNvPr id="13" name="TextBox 12">
            <a:extLst>
              <a:ext uri="{FF2B5EF4-FFF2-40B4-BE49-F238E27FC236}">
                <a16:creationId xmlns:a16="http://schemas.microsoft.com/office/drawing/2014/main" id="{C63821EA-0C91-DE42-A3D5-37C977AC2E80}"/>
              </a:ext>
            </a:extLst>
          </p:cNvPr>
          <p:cNvSpPr txBox="1"/>
          <p:nvPr/>
        </p:nvSpPr>
        <p:spPr>
          <a:xfrm>
            <a:off x="6557554" y="2697872"/>
            <a:ext cx="2249334" cy="369332"/>
          </a:xfrm>
          <a:prstGeom prst="rect">
            <a:avLst/>
          </a:prstGeom>
          <a:solidFill>
            <a:schemeClr val="accent1">
              <a:lumMod val="40000"/>
              <a:lumOff val="60000"/>
            </a:schemeClr>
          </a:solidFill>
          <a:ln>
            <a:solidFill>
              <a:schemeClr val="accent1"/>
            </a:solidFill>
          </a:ln>
        </p:spPr>
        <p:txBody>
          <a:bodyPr wrap="none" rtlCol="0">
            <a:spAutoFit/>
          </a:bodyPr>
          <a:lstStyle/>
          <a:p>
            <a:r>
              <a:rPr lang="en-US" dirty="0"/>
              <a:t>entire station history</a:t>
            </a:r>
          </a:p>
        </p:txBody>
      </p:sp>
      <p:cxnSp>
        <p:nvCxnSpPr>
          <p:cNvPr id="14" name="Straight Arrow Connector 13">
            <a:extLst>
              <a:ext uri="{FF2B5EF4-FFF2-40B4-BE49-F238E27FC236}">
                <a16:creationId xmlns:a16="http://schemas.microsoft.com/office/drawing/2014/main" id="{4A91B26B-3AE3-6543-951F-407767D0D0D6}"/>
              </a:ext>
            </a:extLst>
          </p:cNvPr>
          <p:cNvCxnSpPr>
            <a:cxnSpLocks/>
          </p:cNvCxnSpPr>
          <p:nvPr/>
        </p:nvCxnSpPr>
        <p:spPr bwMode="auto">
          <a:xfrm flipH="1">
            <a:off x="7332924" y="5534298"/>
            <a:ext cx="400593" cy="0"/>
          </a:xfrm>
          <a:prstGeom prst="straightConnector1">
            <a:avLst/>
          </a:prstGeom>
          <a:solidFill>
            <a:schemeClr val="accent1">
              <a:alpha val="25000"/>
            </a:schemeClr>
          </a:solidFill>
          <a:ln w="19050" cap="flat" cmpd="sng" algn="ctr">
            <a:solidFill>
              <a:schemeClr val="tx1"/>
            </a:solidFill>
            <a:prstDash val="solid"/>
            <a:round/>
            <a:headEnd type="none" w="med" len="med"/>
            <a:tailEnd type="triangle" w="lg" len="med"/>
          </a:ln>
          <a:effectLst/>
        </p:spPr>
      </p:cxnSp>
      <p:sp>
        <p:nvSpPr>
          <p:cNvPr id="15" name="TextBox 14">
            <a:extLst>
              <a:ext uri="{FF2B5EF4-FFF2-40B4-BE49-F238E27FC236}">
                <a16:creationId xmlns:a16="http://schemas.microsoft.com/office/drawing/2014/main" id="{8FBC3DA8-423E-9943-AD97-42AA6CFD46C0}"/>
              </a:ext>
            </a:extLst>
          </p:cNvPr>
          <p:cNvSpPr txBox="1"/>
          <p:nvPr/>
        </p:nvSpPr>
        <p:spPr>
          <a:xfrm>
            <a:off x="7733517" y="5349632"/>
            <a:ext cx="1056700" cy="369332"/>
          </a:xfrm>
          <a:prstGeom prst="rect">
            <a:avLst/>
          </a:prstGeom>
          <a:solidFill>
            <a:schemeClr val="accent1">
              <a:lumMod val="40000"/>
              <a:lumOff val="60000"/>
            </a:schemeClr>
          </a:solidFill>
          <a:ln>
            <a:solidFill>
              <a:schemeClr val="accent1"/>
            </a:solidFill>
          </a:ln>
        </p:spPr>
        <p:txBody>
          <a:bodyPr wrap="none" rtlCol="0">
            <a:spAutoFit/>
          </a:bodyPr>
          <a:lstStyle/>
          <a:p>
            <a:r>
              <a:rPr lang="en-US" dirty="0"/>
              <a:t>by years</a:t>
            </a:r>
          </a:p>
        </p:txBody>
      </p:sp>
    </p:spTree>
    <p:extLst>
      <p:ext uri="{BB962C8B-B14F-4D97-AF65-F5344CB8AC3E}">
        <p14:creationId xmlns:p14="http://schemas.microsoft.com/office/powerpoint/2010/main" val="9035381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447719-EE90-A447-BD92-68C00ACEEBB3}"/>
              </a:ext>
            </a:extLst>
          </p:cNvPr>
          <p:cNvSpPr txBox="1"/>
          <p:nvPr/>
        </p:nvSpPr>
        <p:spPr>
          <a:xfrm>
            <a:off x="2560320" y="91440"/>
            <a:ext cx="6545382" cy="646331"/>
          </a:xfrm>
          <a:prstGeom prst="rect">
            <a:avLst/>
          </a:prstGeom>
          <a:noFill/>
        </p:spPr>
        <p:txBody>
          <a:bodyPr wrap="none" rtlCol="0">
            <a:spAutoFit/>
          </a:bodyPr>
          <a:lstStyle/>
          <a:p>
            <a:pPr algn="r"/>
            <a:r>
              <a:rPr lang="en-US" sz="3600" dirty="0">
                <a:solidFill>
                  <a:schemeClr val="bg1"/>
                </a:solidFill>
              </a:rPr>
              <a:t>PDF Browser Breakout queries</a:t>
            </a:r>
          </a:p>
        </p:txBody>
      </p:sp>
      <p:sp>
        <p:nvSpPr>
          <p:cNvPr id="2" name="TextBox 1">
            <a:extLst>
              <a:ext uri="{FF2B5EF4-FFF2-40B4-BE49-F238E27FC236}">
                <a16:creationId xmlns:a16="http://schemas.microsoft.com/office/drawing/2014/main" id="{F0CD7CFC-034C-CD40-A54B-E959C6E74531}"/>
              </a:ext>
            </a:extLst>
          </p:cNvPr>
          <p:cNvSpPr txBox="1"/>
          <p:nvPr/>
        </p:nvSpPr>
        <p:spPr>
          <a:xfrm>
            <a:off x="222455" y="996910"/>
            <a:ext cx="8699090" cy="830997"/>
          </a:xfrm>
          <a:prstGeom prst="rect">
            <a:avLst/>
          </a:prstGeom>
          <a:noFill/>
        </p:spPr>
        <p:txBody>
          <a:bodyPr wrap="square" rtlCol="0">
            <a:spAutoFit/>
          </a:bodyPr>
          <a:lstStyle/>
          <a:p>
            <a:pPr>
              <a:buClr>
                <a:schemeClr val="tx1"/>
              </a:buClr>
            </a:pPr>
            <a:r>
              <a:rPr lang="en-US" sz="2400" dirty="0">
                <a:solidFill>
                  <a:srgbClr val="0432FF"/>
                </a:solidFill>
                <a:hlinkClick r:id="rId3"/>
              </a:rPr>
              <a:t>http://service.iris.edu/mustang/noise-pdf-browser/1/breakout?</a:t>
            </a:r>
          </a:p>
          <a:p>
            <a:pPr>
              <a:buClr>
                <a:schemeClr val="tx1"/>
              </a:buClr>
            </a:pPr>
            <a:r>
              <a:rPr lang="en-US" sz="2400" dirty="0">
                <a:solidFill>
                  <a:srgbClr val="0432FF"/>
                </a:solidFill>
                <a:hlinkClick r:id="rId3"/>
              </a:rPr>
              <a:t>target=IU.ADK.00.BHZ</a:t>
            </a:r>
            <a:r>
              <a:rPr lang="en-US" sz="2400" b="1" dirty="0">
                <a:solidFill>
                  <a:srgbClr val="0432FF"/>
                </a:solidFill>
                <a:hlinkClick r:id="rId3"/>
              </a:rPr>
              <a:t>&amp;interval=all</a:t>
            </a:r>
            <a:endParaRPr lang="en-US" sz="2400" b="1" dirty="0">
              <a:solidFill>
                <a:srgbClr val="0432FF"/>
              </a:solidFill>
            </a:endParaRPr>
          </a:p>
        </p:txBody>
      </p:sp>
      <p:pic>
        <p:nvPicPr>
          <p:cNvPr id="9" name="Picture 8">
            <a:extLst>
              <a:ext uri="{FF2B5EF4-FFF2-40B4-BE49-F238E27FC236}">
                <a16:creationId xmlns:a16="http://schemas.microsoft.com/office/drawing/2014/main" id="{61483F19-3D80-684E-8B25-C61A24B49E70}"/>
              </a:ext>
            </a:extLst>
          </p:cNvPr>
          <p:cNvPicPr>
            <a:picLocks/>
          </p:cNvPicPr>
          <p:nvPr/>
        </p:nvPicPr>
        <p:blipFill>
          <a:blip r:embed="rId4">
            <a:alphaModFix/>
          </a:blip>
          <a:stretch>
            <a:fillRect/>
          </a:stretch>
        </p:blipFill>
        <p:spPr>
          <a:xfrm>
            <a:off x="457200" y="1920240"/>
            <a:ext cx="6858000" cy="4572000"/>
          </a:xfrm>
          <a:prstGeom prst="rect">
            <a:avLst/>
          </a:prstGeom>
        </p:spPr>
      </p:pic>
      <p:cxnSp>
        <p:nvCxnSpPr>
          <p:cNvPr id="11" name="Straight Arrow Connector 10">
            <a:extLst>
              <a:ext uri="{FF2B5EF4-FFF2-40B4-BE49-F238E27FC236}">
                <a16:creationId xmlns:a16="http://schemas.microsoft.com/office/drawing/2014/main" id="{10F60919-F4A9-AB49-975D-6F8B0C726786}"/>
              </a:ext>
            </a:extLst>
          </p:cNvPr>
          <p:cNvCxnSpPr>
            <a:cxnSpLocks/>
          </p:cNvCxnSpPr>
          <p:nvPr/>
        </p:nvCxnSpPr>
        <p:spPr bwMode="auto">
          <a:xfrm flipH="1">
            <a:off x="6156961" y="2882538"/>
            <a:ext cx="400593" cy="0"/>
          </a:xfrm>
          <a:prstGeom prst="straightConnector1">
            <a:avLst/>
          </a:prstGeom>
          <a:solidFill>
            <a:schemeClr val="accent1">
              <a:alpha val="25000"/>
            </a:schemeClr>
          </a:solidFill>
          <a:ln w="19050" cap="flat" cmpd="sng" algn="ctr">
            <a:solidFill>
              <a:schemeClr val="tx1"/>
            </a:solidFill>
            <a:prstDash val="solid"/>
            <a:round/>
            <a:headEnd type="none" w="med" len="med"/>
            <a:tailEnd type="triangle" w="lg" len="med"/>
          </a:ln>
          <a:effectLst/>
        </p:spPr>
      </p:cxnSp>
      <p:sp>
        <p:nvSpPr>
          <p:cNvPr id="13" name="TextBox 12">
            <a:extLst>
              <a:ext uri="{FF2B5EF4-FFF2-40B4-BE49-F238E27FC236}">
                <a16:creationId xmlns:a16="http://schemas.microsoft.com/office/drawing/2014/main" id="{C63821EA-0C91-DE42-A3D5-37C977AC2E80}"/>
              </a:ext>
            </a:extLst>
          </p:cNvPr>
          <p:cNvSpPr txBox="1"/>
          <p:nvPr/>
        </p:nvSpPr>
        <p:spPr>
          <a:xfrm>
            <a:off x="6557554" y="2697872"/>
            <a:ext cx="2249334" cy="369332"/>
          </a:xfrm>
          <a:prstGeom prst="rect">
            <a:avLst/>
          </a:prstGeom>
          <a:solidFill>
            <a:schemeClr val="accent1">
              <a:lumMod val="40000"/>
              <a:lumOff val="60000"/>
            </a:schemeClr>
          </a:solidFill>
          <a:ln>
            <a:solidFill>
              <a:schemeClr val="accent1"/>
            </a:solidFill>
          </a:ln>
        </p:spPr>
        <p:txBody>
          <a:bodyPr wrap="none" rtlCol="0">
            <a:spAutoFit/>
          </a:bodyPr>
          <a:lstStyle/>
          <a:p>
            <a:r>
              <a:rPr lang="en-US" dirty="0"/>
              <a:t>entire station history</a:t>
            </a:r>
          </a:p>
        </p:txBody>
      </p:sp>
      <p:cxnSp>
        <p:nvCxnSpPr>
          <p:cNvPr id="14" name="Straight Arrow Connector 13">
            <a:extLst>
              <a:ext uri="{FF2B5EF4-FFF2-40B4-BE49-F238E27FC236}">
                <a16:creationId xmlns:a16="http://schemas.microsoft.com/office/drawing/2014/main" id="{4A91B26B-3AE3-6543-951F-407767D0D0D6}"/>
              </a:ext>
            </a:extLst>
          </p:cNvPr>
          <p:cNvCxnSpPr>
            <a:cxnSpLocks/>
          </p:cNvCxnSpPr>
          <p:nvPr/>
        </p:nvCxnSpPr>
        <p:spPr bwMode="auto">
          <a:xfrm flipH="1">
            <a:off x="7332924" y="5534298"/>
            <a:ext cx="400593" cy="0"/>
          </a:xfrm>
          <a:prstGeom prst="straightConnector1">
            <a:avLst/>
          </a:prstGeom>
          <a:solidFill>
            <a:schemeClr val="accent1">
              <a:alpha val="25000"/>
            </a:schemeClr>
          </a:solidFill>
          <a:ln w="19050" cap="flat" cmpd="sng" algn="ctr">
            <a:solidFill>
              <a:schemeClr val="tx1"/>
            </a:solidFill>
            <a:prstDash val="solid"/>
            <a:round/>
            <a:headEnd type="none" w="med" len="med"/>
            <a:tailEnd type="triangle" w="lg" len="med"/>
          </a:ln>
          <a:effectLst/>
        </p:spPr>
      </p:cxnSp>
      <p:sp>
        <p:nvSpPr>
          <p:cNvPr id="15" name="TextBox 14">
            <a:extLst>
              <a:ext uri="{FF2B5EF4-FFF2-40B4-BE49-F238E27FC236}">
                <a16:creationId xmlns:a16="http://schemas.microsoft.com/office/drawing/2014/main" id="{8FBC3DA8-423E-9943-AD97-42AA6CFD46C0}"/>
              </a:ext>
            </a:extLst>
          </p:cNvPr>
          <p:cNvSpPr txBox="1"/>
          <p:nvPr/>
        </p:nvSpPr>
        <p:spPr>
          <a:xfrm>
            <a:off x="7733517" y="5349632"/>
            <a:ext cx="1056700" cy="369332"/>
          </a:xfrm>
          <a:prstGeom prst="rect">
            <a:avLst/>
          </a:prstGeom>
          <a:solidFill>
            <a:schemeClr val="accent1">
              <a:lumMod val="40000"/>
              <a:lumOff val="60000"/>
            </a:schemeClr>
          </a:solidFill>
          <a:ln>
            <a:solidFill>
              <a:schemeClr val="accent1"/>
            </a:solidFill>
          </a:ln>
        </p:spPr>
        <p:txBody>
          <a:bodyPr wrap="none" rtlCol="0">
            <a:spAutoFit/>
          </a:bodyPr>
          <a:lstStyle/>
          <a:p>
            <a:r>
              <a:rPr lang="en-US" dirty="0"/>
              <a:t>by years</a:t>
            </a:r>
          </a:p>
        </p:txBody>
      </p:sp>
    </p:spTree>
    <p:extLst>
      <p:ext uri="{BB962C8B-B14F-4D97-AF65-F5344CB8AC3E}">
        <p14:creationId xmlns:p14="http://schemas.microsoft.com/office/powerpoint/2010/main" val="42935555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483F19-3D80-684E-8B25-C61A24B49E70}"/>
              </a:ext>
            </a:extLst>
          </p:cNvPr>
          <p:cNvPicPr>
            <a:picLocks/>
          </p:cNvPicPr>
          <p:nvPr/>
        </p:nvPicPr>
        <p:blipFill>
          <a:blip r:embed="rId3"/>
          <a:stretch>
            <a:fillRect/>
          </a:stretch>
        </p:blipFill>
        <p:spPr>
          <a:xfrm>
            <a:off x="457200" y="1916406"/>
            <a:ext cx="6858000" cy="4572000"/>
          </a:xfrm>
          <a:prstGeom prst="rect">
            <a:avLst/>
          </a:prstGeom>
        </p:spPr>
      </p:pic>
      <p:cxnSp>
        <p:nvCxnSpPr>
          <p:cNvPr id="11" name="Straight Arrow Connector 10">
            <a:extLst>
              <a:ext uri="{FF2B5EF4-FFF2-40B4-BE49-F238E27FC236}">
                <a16:creationId xmlns:a16="http://schemas.microsoft.com/office/drawing/2014/main" id="{10F60919-F4A9-AB49-975D-6F8B0C726786}"/>
              </a:ext>
            </a:extLst>
          </p:cNvPr>
          <p:cNvCxnSpPr>
            <a:cxnSpLocks/>
          </p:cNvCxnSpPr>
          <p:nvPr/>
        </p:nvCxnSpPr>
        <p:spPr bwMode="auto">
          <a:xfrm flipH="1">
            <a:off x="5699761" y="3026585"/>
            <a:ext cx="400593" cy="0"/>
          </a:xfrm>
          <a:prstGeom prst="straightConnector1">
            <a:avLst/>
          </a:prstGeom>
          <a:solidFill>
            <a:schemeClr val="accent1">
              <a:alpha val="25000"/>
            </a:schemeClr>
          </a:solidFill>
          <a:ln w="19050" cap="flat" cmpd="sng" algn="ctr">
            <a:solidFill>
              <a:schemeClr val="tx1"/>
            </a:solidFill>
            <a:prstDash val="solid"/>
            <a:round/>
            <a:headEnd type="none" w="med" len="med"/>
            <a:tailEnd type="triangle" w="lg" len="med"/>
          </a:ln>
          <a:effectLst/>
        </p:spPr>
      </p:cxnSp>
      <p:sp>
        <p:nvSpPr>
          <p:cNvPr id="13" name="TextBox 12">
            <a:extLst>
              <a:ext uri="{FF2B5EF4-FFF2-40B4-BE49-F238E27FC236}">
                <a16:creationId xmlns:a16="http://schemas.microsoft.com/office/drawing/2014/main" id="{C63821EA-0C91-DE42-A3D5-37C977AC2E80}"/>
              </a:ext>
            </a:extLst>
          </p:cNvPr>
          <p:cNvSpPr txBox="1"/>
          <p:nvPr/>
        </p:nvSpPr>
        <p:spPr>
          <a:xfrm>
            <a:off x="6100354" y="2842642"/>
            <a:ext cx="941283" cy="369332"/>
          </a:xfrm>
          <a:prstGeom prst="rect">
            <a:avLst/>
          </a:prstGeom>
          <a:solidFill>
            <a:schemeClr val="accent1">
              <a:lumMod val="40000"/>
              <a:lumOff val="60000"/>
            </a:schemeClr>
          </a:solidFill>
          <a:ln>
            <a:solidFill>
              <a:schemeClr val="accent1"/>
            </a:solidFill>
          </a:ln>
        </p:spPr>
        <p:txBody>
          <a:bodyPr wrap="none" rtlCol="0">
            <a:spAutoFit/>
          </a:bodyPr>
          <a:lstStyle/>
          <a:p>
            <a:r>
              <a:rPr lang="en-US" dirty="0"/>
              <a:t>by year</a:t>
            </a:r>
          </a:p>
        </p:txBody>
      </p:sp>
      <p:cxnSp>
        <p:nvCxnSpPr>
          <p:cNvPr id="14" name="Straight Arrow Connector 13">
            <a:extLst>
              <a:ext uri="{FF2B5EF4-FFF2-40B4-BE49-F238E27FC236}">
                <a16:creationId xmlns:a16="http://schemas.microsoft.com/office/drawing/2014/main" id="{4A91B26B-3AE3-6543-951F-407767D0D0D6}"/>
              </a:ext>
            </a:extLst>
          </p:cNvPr>
          <p:cNvCxnSpPr>
            <a:cxnSpLocks/>
          </p:cNvCxnSpPr>
          <p:nvPr/>
        </p:nvCxnSpPr>
        <p:spPr bwMode="auto">
          <a:xfrm flipH="1">
            <a:off x="7332924" y="5534298"/>
            <a:ext cx="400593" cy="0"/>
          </a:xfrm>
          <a:prstGeom prst="straightConnector1">
            <a:avLst/>
          </a:prstGeom>
          <a:solidFill>
            <a:schemeClr val="accent1">
              <a:alpha val="25000"/>
            </a:schemeClr>
          </a:solidFill>
          <a:ln w="19050" cap="flat" cmpd="sng" algn="ctr">
            <a:solidFill>
              <a:schemeClr val="tx1"/>
            </a:solidFill>
            <a:prstDash val="solid"/>
            <a:round/>
            <a:headEnd type="none" w="med" len="med"/>
            <a:tailEnd type="triangle" w="lg" len="med"/>
          </a:ln>
          <a:effectLst/>
        </p:spPr>
      </p:cxnSp>
      <p:sp>
        <p:nvSpPr>
          <p:cNvPr id="15" name="TextBox 14">
            <a:extLst>
              <a:ext uri="{FF2B5EF4-FFF2-40B4-BE49-F238E27FC236}">
                <a16:creationId xmlns:a16="http://schemas.microsoft.com/office/drawing/2014/main" id="{8FBC3DA8-423E-9943-AD97-42AA6CFD46C0}"/>
              </a:ext>
            </a:extLst>
          </p:cNvPr>
          <p:cNvSpPr txBox="1"/>
          <p:nvPr/>
        </p:nvSpPr>
        <p:spPr>
          <a:xfrm>
            <a:off x="7733517" y="5349632"/>
            <a:ext cx="1133644" cy="369332"/>
          </a:xfrm>
          <a:prstGeom prst="rect">
            <a:avLst/>
          </a:prstGeom>
          <a:solidFill>
            <a:schemeClr val="accent1">
              <a:lumMod val="40000"/>
              <a:lumOff val="60000"/>
            </a:schemeClr>
          </a:solidFill>
          <a:ln>
            <a:solidFill>
              <a:schemeClr val="accent1"/>
            </a:solidFill>
          </a:ln>
        </p:spPr>
        <p:txBody>
          <a:bodyPr wrap="none" rtlCol="0">
            <a:spAutoFit/>
          </a:bodyPr>
          <a:lstStyle/>
          <a:p>
            <a:r>
              <a:rPr lang="en-US" dirty="0"/>
              <a:t>by month</a:t>
            </a:r>
          </a:p>
        </p:txBody>
      </p:sp>
      <p:sp>
        <p:nvSpPr>
          <p:cNvPr id="12" name="TextBox 11">
            <a:extLst>
              <a:ext uri="{FF2B5EF4-FFF2-40B4-BE49-F238E27FC236}">
                <a16:creationId xmlns:a16="http://schemas.microsoft.com/office/drawing/2014/main" id="{34E38C80-7E51-7846-AF82-F5CF095E5521}"/>
              </a:ext>
            </a:extLst>
          </p:cNvPr>
          <p:cNvSpPr txBox="1"/>
          <p:nvPr/>
        </p:nvSpPr>
        <p:spPr>
          <a:xfrm>
            <a:off x="219456" y="996696"/>
            <a:ext cx="8699090" cy="830997"/>
          </a:xfrm>
          <a:prstGeom prst="rect">
            <a:avLst/>
          </a:prstGeom>
          <a:noFill/>
        </p:spPr>
        <p:txBody>
          <a:bodyPr wrap="square" rtlCol="0">
            <a:spAutoFit/>
          </a:bodyPr>
          <a:lstStyle/>
          <a:p>
            <a:pPr>
              <a:buClr>
                <a:schemeClr val="tx1"/>
              </a:buClr>
            </a:pPr>
            <a:r>
              <a:rPr lang="en-US" sz="2400" dirty="0">
                <a:solidFill>
                  <a:srgbClr val="0432FF"/>
                </a:solidFill>
                <a:hlinkClick r:id="rId4"/>
              </a:rPr>
              <a:t>http://service.iris.edu/mustang/noise-pdf-browser/1/breakout?</a:t>
            </a:r>
          </a:p>
          <a:p>
            <a:pPr>
              <a:buClr>
                <a:schemeClr val="tx1"/>
              </a:buClr>
            </a:pPr>
            <a:r>
              <a:rPr lang="en-US" sz="2400" dirty="0">
                <a:solidFill>
                  <a:srgbClr val="0432FF"/>
                </a:solidFill>
                <a:hlinkClick r:id="rId4"/>
              </a:rPr>
              <a:t>target=IU.ADK.00.BHZ.M</a:t>
            </a:r>
            <a:r>
              <a:rPr lang="en-US" sz="2400" b="1" dirty="0">
                <a:solidFill>
                  <a:srgbClr val="0432FF"/>
                </a:solidFill>
                <a:hlinkClick r:id="rId4"/>
              </a:rPr>
              <a:t>&amp;interval=year&amp;time=2015-06-01</a:t>
            </a:r>
            <a:endParaRPr lang="en-US" sz="2400" b="1" dirty="0">
              <a:solidFill>
                <a:srgbClr val="0432FF"/>
              </a:solidFill>
            </a:endParaRPr>
          </a:p>
        </p:txBody>
      </p:sp>
      <p:sp>
        <p:nvSpPr>
          <p:cNvPr id="16" name="TextBox 15">
            <a:extLst>
              <a:ext uri="{FF2B5EF4-FFF2-40B4-BE49-F238E27FC236}">
                <a16:creationId xmlns:a16="http://schemas.microsoft.com/office/drawing/2014/main" id="{B4CBB4F0-84B1-0E40-93B3-D0F464C9CB2E}"/>
              </a:ext>
            </a:extLst>
          </p:cNvPr>
          <p:cNvSpPr txBox="1"/>
          <p:nvPr/>
        </p:nvSpPr>
        <p:spPr>
          <a:xfrm>
            <a:off x="2560320" y="91440"/>
            <a:ext cx="6545382" cy="646331"/>
          </a:xfrm>
          <a:prstGeom prst="rect">
            <a:avLst/>
          </a:prstGeom>
          <a:noFill/>
        </p:spPr>
        <p:txBody>
          <a:bodyPr wrap="none" rtlCol="0">
            <a:spAutoFit/>
          </a:bodyPr>
          <a:lstStyle/>
          <a:p>
            <a:pPr algn="r"/>
            <a:r>
              <a:rPr lang="en-US" sz="3600" dirty="0">
                <a:solidFill>
                  <a:schemeClr val="bg1"/>
                </a:solidFill>
              </a:rPr>
              <a:t>PDF Browser Breakout queries</a:t>
            </a:r>
          </a:p>
        </p:txBody>
      </p:sp>
    </p:spTree>
    <p:extLst>
      <p:ext uri="{BB962C8B-B14F-4D97-AF65-F5344CB8AC3E}">
        <p14:creationId xmlns:p14="http://schemas.microsoft.com/office/powerpoint/2010/main" val="4339619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483F19-3D80-684E-8B25-C61A24B49E70}"/>
              </a:ext>
            </a:extLst>
          </p:cNvPr>
          <p:cNvPicPr>
            <a:picLocks/>
          </p:cNvPicPr>
          <p:nvPr/>
        </p:nvPicPr>
        <p:blipFill>
          <a:blip r:embed="rId3"/>
          <a:stretch>
            <a:fillRect/>
          </a:stretch>
        </p:blipFill>
        <p:spPr>
          <a:xfrm>
            <a:off x="457200" y="1916406"/>
            <a:ext cx="6858000" cy="4572000"/>
          </a:xfrm>
          <a:prstGeom prst="rect">
            <a:avLst/>
          </a:prstGeom>
        </p:spPr>
      </p:pic>
      <p:sp>
        <p:nvSpPr>
          <p:cNvPr id="12" name="TextBox 11">
            <a:extLst>
              <a:ext uri="{FF2B5EF4-FFF2-40B4-BE49-F238E27FC236}">
                <a16:creationId xmlns:a16="http://schemas.microsoft.com/office/drawing/2014/main" id="{34E38C80-7E51-7846-AF82-F5CF095E5521}"/>
              </a:ext>
            </a:extLst>
          </p:cNvPr>
          <p:cNvSpPr txBox="1"/>
          <p:nvPr/>
        </p:nvSpPr>
        <p:spPr>
          <a:xfrm>
            <a:off x="219456" y="996696"/>
            <a:ext cx="8699090" cy="830997"/>
          </a:xfrm>
          <a:prstGeom prst="rect">
            <a:avLst/>
          </a:prstGeom>
          <a:noFill/>
        </p:spPr>
        <p:txBody>
          <a:bodyPr wrap="square" rtlCol="0">
            <a:spAutoFit/>
          </a:bodyPr>
          <a:lstStyle/>
          <a:p>
            <a:pPr>
              <a:buClr>
                <a:schemeClr val="tx1"/>
              </a:buClr>
            </a:pPr>
            <a:r>
              <a:rPr lang="en-US" sz="2400" dirty="0">
                <a:solidFill>
                  <a:srgbClr val="0432FF"/>
                </a:solidFill>
                <a:hlinkClick r:id="rId4"/>
              </a:rPr>
              <a:t>http://service.iris.edu/mustang/noise-pdf-browser/1/breakout?</a:t>
            </a:r>
          </a:p>
          <a:p>
            <a:pPr>
              <a:buClr>
                <a:schemeClr val="tx1"/>
              </a:buClr>
            </a:pPr>
            <a:r>
              <a:rPr lang="en-US" sz="2400" dirty="0">
                <a:solidFill>
                  <a:srgbClr val="0432FF"/>
                </a:solidFill>
                <a:hlinkClick r:id="rId4"/>
              </a:rPr>
              <a:t>target=IU.ADK.00.BHZ.M&amp;interval=year&amp;time=2015-06-01</a:t>
            </a:r>
            <a:endParaRPr lang="en-US" sz="2400" dirty="0">
              <a:solidFill>
                <a:srgbClr val="0432FF"/>
              </a:solidFill>
            </a:endParaRPr>
          </a:p>
        </p:txBody>
      </p:sp>
      <p:sp>
        <p:nvSpPr>
          <p:cNvPr id="16" name="TextBox 15">
            <a:extLst>
              <a:ext uri="{FF2B5EF4-FFF2-40B4-BE49-F238E27FC236}">
                <a16:creationId xmlns:a16="http://schemas.microsoft.com/office/drawing/2014/main" id="{B4CBB4F0-84B1-0E40-93B3-D0F464C9CB2E}"/>
              </a:ext>
            </a:extLst>
          </p:cNvPr>
          <p:cNvSpPr txBox="1"/>
          <p:nvPr/>
        </p:nvSpPr>
        <p:spPr>
          <a:xfrm>
            <a:off x="2560320" y="91440"/>
            <a:ext cx="6545382" cy="646331"/>
          </a:xfrm>
          <a:prstGeom prst="rect">
            <a:avLst/>
          </a:prstGeom>
          <a:noFill/>
        </p:spPr>
        <p:txBody>
          <a:bodyPr wrap="none" rtlCol="0">
            <a:spAutoFit/>
          </a:bodyPr>
          <a:lstStyle/>
          <a:p>
            <a:pPr algn="r"/>
            <a:r>
              <a:rPr lang="en-US" sz="3600" dirty="0">
                <a:solidFill>
                  <a:schemeClr val="bg1"/>
                </a:solidFill>
              </a:rPr>
              <a:t>PDF Browser Breakout queries</a:t>
            </a:r>
          </a:p>
        </p:txBody>
      </p:sp>
      <p:sp>
        <p:nvSpPr>
          <p:cNvPr id="2" name="Oval 1">
            <a:extLst>
              <a:ext uri="{FF2B5EF4-FFF2-40B4-BE49-F238E27FC236}">
                <a16:creationId xmlns:a16="http://schemas.microsoft.com/office/drawing/2014/main" id="{56CF4BFD-F203-E54E-A7D6-A665FF04A901}"/>
              </a:ext>
            </a:extLst>
          </p:cNvPr>
          <p:cNvSpPr/>
          <p:nvPr/>
        </p:nvSpPr>
        <p:spPr bwMode="auto">
          <a:xfrm>
            <a:off x="975360" y="3133344"/>
            <a:ext cx="719328" cy="621792"/>
          </a:xfrm>
          <a:prstGeom prst="ellipse">
            <a:avLst/>
          </a:prstGeom>
          <a:noFill/>
          <a:ln w="19050" cap="flat" cmpd="sng" algn="ctr">
            <a:solidFill>
              <a:srgbClr val="FF0000"/>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sp>
        <p:nvSpPr>
          <p:cNvPr id="10" name="Oval 9">
            <a:extLst>
              <a:ext uri="{FF2B5EF4-FFF2-40B4-BE49-F238E27FC236}">
                <a16:creationId xmlns:a16="http://schemas.microsoft.com/office/drawing/2014/main" id="{99930971-42EE-AD4C-B3AB-40E3529483ED}"/>
              </a:ext>
            </a:extLst>
          </p:cNvPr>
          <p:cNvSpPr/>
          <p:nvPr/>
        </p:nvSpPr>
        <p:spPr bwMode="auto">
          <a:xfrm>
            <a:off x="6065520" y="3133344"/>
            <a:ext cx="719328" cy="621792"/>
          </a:xfrm>
          <a:prstGeom prst="ellipse">
            <a:avLst/>
          </a:prstGeom>
          <a:noFill/>
          <a:ln w="19050" cap="flat" cmpd="sng" algn="ctr">
            <a:solidFill>
              <a:srgbClr val="FF0000"/>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109" charset="0"/>
            </a:endParaRPr>
          </a:p>
        </p:txBody>
      </p:sp>
      <p:cxnSp>
        <p:nvCxnSpPr>
          <p:cNvPr id="17" name="Straight Arrow Connector 16">
            <a:extLst>
              <a:ext uri="{FF2B5EF4-FFF2-40B4-BE49-F238E27FC236}">
                <a16:creationId xmlns:a16="http://schemas.microsoft.com/office/drawing/2014/main" id="{C6702194-00C3-A34D-8118-A7B3902D031B}"/>
              </a:ext>
            </a:extLst>
          </p:cNvPr>
          <p:cNvCxnSpPr>
            <a:cxnSpLocks/>
          </p:cNvCxnSpPr>
          <p:nvPr/>
        </p:nvCxnSpPr>
        <p:spPr bwMode="auto">
          <a:xfrm flipH="1">
            <a:off x="6914607" y="3416729"/>
            <a:ext cx="400593" cy="0"/>
          </a:xfrm>
          <a:prstGeom prst="straightConnector1">
            <a:avLst/>
          </a:prstGeom>
          <a:solidFill>
            <a:schemeClr val="accent1">
              <a:alpha val="25000"/>
            </a:schemeClr>
          </a:solidFill>
          <a:ln w="19050" cap="flat" cmpd="sng" algn="ctr">
            <a:solidFill>
              <a:schemeClr val="tx1"/>
            </a:solidFill>
            <a:prstDash val="solid"/>
            <a:round/>
            <a:headEnd type="none" w="med" len="med"/>
            <a:tailEnd type="triangle" w="lg" len="med"/>
          </a:ln>
          <a:effectLst/>
        </p:spPr>
      </p:cxnSp>
      <p:sp>
        <p:nvSpPr>
          <p:cNvPr id="4" name="Rectangle 3">
            <a:extLst>
              <a:ext uri="{FF2B5EF4-FFF2-40B4-BE49-F238E27FC236}">
                <a16:creationId xmlns:a16="http://schemas.microsoft.com/office/drawing/2014/main" id="{0C6FCD88-E5A2-FB45-8173-93422C61A3C3}"/>
              </a:ext>
            </a:extLst>
          </p:cNvPr>
          <p:cNvSpPr/>
          <p:nvPr/>
        </p:nvSpPr>
        <p:spPr>
          <a:xfrm>
            <a:off x="7315200" y="3108805"/>
            <a:ext cx="1236236" cy="646331"/>
          </a:xfrm>
          <a:prstGeom prst="rect">
            <a:avLst/>
          </a:prstGeom>
          <a:solidFill>
            <a:schemeClr val="accent1">
              <a:lumMod val="40000"/>
              <a:lumOff val="60000"/>
            </a:schemeClr>
          </a:solidFill>
          <a:ln>
            <a:solidFill>
              <a:schemeClr val="accent1"/>
            </a:solidFill>
          </a:ln>
        </p:spPr>
        <p:txBody>
          <a:bodyPr wrap="none">
            <a:spAutoFit/>
          </a:bodyPr>
          <a:lstStyle/>
          <a:p>
            <a:r>
              <a:rPr lang="en-US" dirty="0"/>
              <a:t>navigation</a:t>
            </a:r>
          </a:p>
          <a:p>
            <a:r>
              <a:rPr lang="en-US" dirty="0"/>
              <a:t>arrows</a:t>
            </a:r>
            <a:endParaRPr lang="en-US"/>
          </a:p>
        </p:txBody>
      </p:sp>
    </p:spTree>
    <p:extLst>
      <p:ext uri="{BB962C8B-B14F-4D97-AF65-F5344CB8AC3E}">
        <p14:creationId xmlns:p14="http://schemas.microsoft.com/office/powerpoint/2010/main" val="3081379524"/>
      </p:ext>
    </p:extLst>
  </p:cSld>
  <p:clrMapOvr>
    <a:masterClrMapping/>
  </p:clrMapOvr>
</p:sld>
</file>

<file path=ppt/theme/theme1.xml><?xml version="1.0" encoding="utf-8"?>
<a:theme xmlns:a="http://schemas.openxmlformats.org/drawingml/2006/main" name="TATM">
  <a:themeElements>
    <a:clrScheme name="Custom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0000FF"/>
      </a:hlink>
      <a:folHlink>
        <a:srgbClr val="996600"/>
      </a:folHlink>
    </a:clrScheme>
    <a:fontScheme name="Circle Strokes">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alpha val="25000"/>
          </a:schemeClr>
        </a:solidFill>
        <a:ln w="19050" cap="flat" cmpd="sng" algn="ctr">
          <a:solidFill>
            <a:schemeClr val="tx1"/>
          </a:solidFill>
          <a:prstDash val="solid"/>
          <a:round/>
          <a:headEnd type="none" w="med" len="med"/>
          <a:tailEnd type="none" w="med" len="lg"/>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alpha val="25000"/>
          </a:schemeClr>
        </a:solidFill>
        <a:ln w="19050" cap="flat" cmpd="sng" algn="ctr">
          <a:solidFill>
            <a:schemeClr val="tx1"/>
          </a:solidFill>
          <a:prstDash val="solid"/>
          <a:round/>
          <a:headEnd type="none" w="med" len="med"/>
          <a:tailEnd type="none" w="med" len="lg"/>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109" charset="0"/>
          </a:defRPr>
        </a:defPPr>
      </a:lstStyle>
    </a:lnDef>
  </a:objectDefaults>
  <a:extraClrSchemeLst>
    <a:extraClrScheme>
      <a:clrScheme name="Circle Strok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rcle Strok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rcle Strok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Quality Assurance Workshop_GKS" id="{32B4AF16-BCF3-3B40-8036-4AC07B9EB9D4}" vid="{5E4B7D39-AFEF-E94D-9F87-3ABFC1757A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TATM</Template>
  <TotalTime>15970</TotalTime>
  <Words>11807</Words>
  <Application>Microsoft Macintosh PowerPoint</Application>
  <PresentationFormat>On-screen Show (4:3)</PresentationFormat>
  <Paragraphs>1969</Paragraphs>
  <Slides>170</Slides>
  <Notes>111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170</vt:i4>
      </vt:variant>
    </vt:vector>
  </HeadingPairs>
  <TitlesOfParts>
    <vt:vector size="179" baseType="lpstr">
      <vt:lpstr>ＭＳ Ｐゴシック</vt:lpstr>
      <vt:lpstr>ヒラギノ明朝 Pro W3</vt:lpstr>
      <vt:lpstr>Arial</vt:lpstr>
      <vt:lpstr>Calibri</vt:lpstr>
      <vt:lpstr>Helvetica</vt:lpstr>
      <vt:lpstr>Lucida Grande</vt:lpstr>
      <vt:lpstr>Times</vt:lpstr>
      <vt:lpstr>Wingdings</vt:lpstr>
      <vt:lpstr>TATM</vt:lpstr>
      <vt:lpstr>MUSTANG Web Services</vt:lpstr>
      <vt:lpstr>PowerPoint Presentation</vt:lpstr>
      <vt:lpstr>PowerPoint Presentation</vt:lpstr>
      <vt:lpstr>MEASUREMENTS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Availability measurements are made on archived data only Currently there are 2 versions: </vt:lpstr>
      <vt:lpstr>PowerPoint Presentation</vt:lpstr>
      <vt:lpstr>Availability measurements are made on archived data only  </vt:lpstr>
      <vt:lpstr>Availability measurements are made on archived data only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Retrieving MUSTANG Measurements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INTRODUCTION to: PSDs and PDFs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PDF BROWSER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Noise-PDF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Noise-PSD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NOISE-MODE-TIMESERIES</vt:lpstr>
      <vt:lpstr>PowerPoint Presentation</vt:lpstr>
      <vt:lpstr>PowerPoint Presentation</vt:lpstr>
      <vt:lpstr>PowerPoint Presentation</vt:lpstr>
      <vt:lpstr>PowerPoint Presentation</vt:lpstr>
      <vt:lpstr>PowerPoint Presentation</vt:lpstr>
      <vt:lpstr>PDF Mode Difference from Model</vt:lpstr>
      <vt:lpstr>PDF Mode Difference from Model</vt:lpstr>
      <vt:lpstr>PDF Mode Difference from Model</vt:lpstr>
      <vt:lpstr>PDF Mode Difference from Custom Model</vt:lpstr>
      <vt:lpstr>PDF Mode Difference from Custom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COLOR GRID PLOTS</vt:lpstr>
      <vt:lpstr>PowerPoint Presentation</vt:lpstr>
      <vt:lpstr>PowerPoint Presentation</vt:lpstr>
      <vt:lpstr>PowerPoint Presentation</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MUSTANG Web Services</dc:title>
  <dc:creator>Gillian Sharer</dc:creator>
  <cp:lastModifiedBy>Gale Cox</cp:lastModifiedBy>
  <cp:revision>324</cp:revision>
  <dcterms:created xsi:type="dcterms:W3CDTF">2018-07-10T01:46:31Z</dcterms:created>
  <dcterms:modified xsi:type="dcterms:W3CDTF">2018-08-06T19:31:14Z</dcterms:modified>
</cp:coreProperties>
</file>